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04" r:id="rId3"/>
    <p:sldId id="292" r:id="rId4"/>
    <p:sldId id="294" r:id="rId5"/>
    <p:sldId id="264" r:id="rId6"/>
    <p:sldId id="261" r:id="rId7"/>
    <p:sldId id="260" r:id="rId8"/>
    <p:sldId id="259" r:id="rId9"/>
    <p:sldId id="257" r:id="rId10"/>
    <p:sldId id="262" r:id="rId11"/>
    <p:sldId id="268" r:id="rId12"/>
    <p:sldId id="267" r:id="rId13"/>
    <p:sldId id="295" r:id="rId14"/>
    <p:sldId id="272" r:id="rId15"/>
    <p:sldId id="271" r:id="rId16"/>
    <p:sldId id="274" r:id="rId17"/>
    <p:sldId id="307" r:id="rId18"/>
    <p:sldId id="293" r:id="rId19"/>
    <p:sldId id="308" r:id="rId20"/>
    <p:sldId id="309" r:id="rId21"/>
    <p:sldId id="310" r:id="rId22"/>
    <p:sldId id="311" r:id="rId23"/>
    <p:sldId id="276" r:id="rId24"/>
    <p:sldId id="279" r:id="rId25"/>
    <p:sldId id="280" r:id="rId26"/>
    <p:sldId id="281" r:id="rId27"/>
    <p:sldId id="297" r:id="rId28"/>
    <p:sldId id="282" r:id="rId29"/>
    <p:sldId id="283" r:id="rId30"/>
    <p:sldId id="306" r:id="rId31"/>
    <p:sldId id="263" r:id="rId32"/>
    <p:sldId id="284" r:id="rId33"/>
    <p:sldId id="286" r:id="rId34"/>
    <p:sldId id="300" r:id="rId35"/>
    <p:sldId id="299" r:id="rId36"/>
    <p:sldId id="302" r:id="rId37"/>
    <p:sldId id="287" r:id="rId38"/>
    <p:sldId id="305" r:id="rId39"/>
    <p:sldId id="312" r:id="rId40"/>
    <p:sldId id="313" r:id="rId41"/>
    <p:sldId id="288" r:id="rId42"/>
    <p:sldId id="285" r:id="rId43"/>
    <p:sldId id="289" r:id="rId44"/>
    <p:sldId id="303" r:id="rId45"/>
    <p:sldId id="278" r:id="rId46"/>
    <p:sldId id="277" r:id="rId47"/>
    <p:sldId id="290" r:id="rId4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2634" y="-840"/>
      </p:cViewPr>
      <p:guideLst>
        <p:guide orient="horz" pos="2160"/>
        <p:guide pos="2880"/>
      </p:guideLst>
    </p:cSldViewPr>
  </p:slid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tr-TR" sz="2000">
                <a:solidFill>
                  <a:srgbClr val="FF0000"/>
                </a:solidFill>
              </a:rPr>
              <a:t>Ağır Hasarlı </a:t>
            </a:r>
            <a:r>
              <a:rPr lang="en-US" sz="2000">
                <a:solidFill>
                  <a:srgbClr val="FF0000"/>
                </a:solidFill>
              </a:rPr>
              <a:t>Araç</a:t>
            </a:r>
            <a:r>
              <a:rPr lang="tr-TR" sz="2000">
                <a:solidFill>
                  <a:srgbClr val="FF0000"/>
                </a:solidFill>
              </a:rPr>
              <a:t>lar</a:t>
            </a:r>
            <a:r>
              <a:rPr lang="tr-TR" sz="2000" baseline="0">
                <a:solidFill>
                  <a:srgbClr val="FF0000"/>
                </a:solidFill>
              </a:rPr>
              <a:t> Çekme Belgesi ile Tekrar Trafiğe Çıkıyor</a:t>
            </a:r>
            <a:endParaRPr lang="en-US" sz="2000">
              <a:solidFill>
                <a:srgbClr val="FF0000"/>
              </a:solidFill>
            </a:endParaRPr>
          </a:p>
        </c:rich>
      </c:tx>
      <c:layout>
        <c:manualLayout>
          <c:xMode val="edge"/>
          <c:yMode val="edge"/>
          <c:x val="3.7360625060756297E-2"/>
          <c:y val="0.81588603353584643"/>
        </c:manualLayout>
      </c:layout>
      <c:overlay val="0"/>
    </c:title>
    <c:autoTitleDeleted val="0"/>
    <c:plotArea>
      <c:layout/>
      <c:pieChart>
        <c:varyColors val="1"/>
        <c:ser>
          <c:idx val="0"/>
          <c:order val="0"/>
          <c:tx>
            <c:strRef>
              <c:f>'[(10)BORÇLU LİSTESİ - (31.10.2015 SONU İTİBARİ İLE).xls]Sayfa2'!$C$5</c:f>
              <c:strCache>
                <c:ptCount val="1"/>
                <c:pt idx="0">
                  <c:v>Araç Adedi</c:v>
                </c:pt>
              </c:strCache>
            </c:strRef>
          </c:tx>
          <c:dPt>
            <c:idx val="0"/>
            <c:bubble3D val="0"/>
            <c:spPr>
              <a:solidFill>
                <a:srgbClr val="FF0000"/>
              </a:solidFill>
            </c:spPr>
          </c:dPt>
          <c:dPt>
            <c:idx val="1"/>
            <c:bubble3D val="0"/>
            <c:spPr>
              <a:solidFill>
                <a:srgbClr val="FFC000"/>
              </a:solidFill>
            </c:spPr>
          </c:dPt>
          <c:dPt>
            <c:idx val="2"/>
            <c:bubble3D val="0"/>
            <c:spPr>
              <a:solidFill>
                <a:srgbClr val="002060"/>
              </a:solidFill>
            </c:spPr>
          </c:dPt>
          <c:dLbls>
            <c:dLbl>
              <c:idx val="0"/>
              <c:layout>
                <c:manualLayout>
                  <c:x val="6.5190298021257975E-2"/>
                  <c:y val="1.7922204168923327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3.7699223767241857E-2"/>
                  <c:y val="7.1704925773167245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1.1327116025390443E-2"/>
                  <c:y val="-2.0865725117693613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b="1">
                    <a:solidFill>
                      <a:srgbClr val="002060"/>
                    </a:solidFill>
                  </a:defRPr>
                </a:pPr>
                <a:endParaRPr lang="tr-TR"/>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'[(10)BORÇLU LİSTESİ - (31.10.2015 SONU İTİBARİ İLE).xls]Sayfa2'!$B$6:$B$9</c:f>
              <c:strCache>
                <c:ptCount val="4"/>
                <c:pt idx="0">
                  <c:v>BELGESİZ</c:v>
                </c:pt>
                <c:pt idx="1">
                  <c:v>ÇEKME BELGELİ</c:v>
                </c:pt>
                <c:pt idx="2">
                  <c:v>HURDA BELGELİ</c:v>
                </c:pt>
                <c:pt idx="3">
                  <c:v>TAM ZİYA</c:v>
                </c:pt>
              </c:strCache>
            </c:strRef>
          </c:cat>
          <c:val>
            <c:numRef>
              <c:f>'[(10)BORÇLU LİSTESİ - (31.10.2015 SONU İTİBARİ İLE).xls]Sayfa2'!$C$6:$C$9</c:f>
              <c:numCache>
                <c:formatCode>_-* #,##0\ _T_L_-;\-* #,##0\ _T_L_-;_-* "-"??\ _T_L_-;_-@_-</c:formatCode>
                <c:ptCount val="4"/>
                <c:pt idx="0">
                  <c:v>301</c:v>
                </c:pt>
                <c:pt idx="1">
                  <c:v>31706</c:v>
                </c:pt>
                <c:pt idx="2">
                  <c:v>1133</c:v>
                </c:pt>
                <c:pt idx="3">
                  <c:v>3</c:v>
                </c:pt>
              </c:numCache>
            </c:numRef>
          </c:val>
        </c:ser>
        <c:dLbls>
          <c:dLblPos val="inEnd"/>
          <c:showLegendKey val="0"/>
          <c:showVal val="1"/>
          <c:showCatName val="0"/>
          <c:showSerName val="0"/>
          <c:showPercent val="0"/>
          <c:showBubbleSize val="0"/>
          <c:showLeaderLines val="1"/>
        </c:dLbls>
        <c:firstSliceAng val="0"/>
      </c:pieChart>
    </c:plotArea>
    <c:legend>
      <c:legendPos val="r"/>
      <c:layout/>
      <c:overlay val="0"/>
      <c:txPr>
        <a:bodyPr/>
        <a:lstStyle/>
        <a:p>
          <a:pPr>
            <a:defRPr sz="2000"/>
          </a:pPr>
          <a:endParaRPr lang="tr-TR"/>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25781-54C2-43C3-ACC2-DC1109F816FB}" type="datetimeFigureOut">
              <a:rPr lang="tr-TR" smtClean="0"/>
              <a:t>12.05.2016</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3292F-A6CB-4E5A-9B45-E62A94227AF5}" type="slidenum">
              <a:rPr lang="tr-TR" smtClean="0"/>
              <a:t>‹#›</a:t>
            </a:fld>
            <a:endParaRPr lang="tr-TR"/>
          </a:p>
        </p:txBody>
      </p:sp>
    </p:spTree>
    <p:extLst>
      <p:ext uri="{BB962C8B-B14F-4D97-AF65-F5344CB8AC3E}">
        <p14:creationId xmlns:p14="http://schemas.microsoft.com/office/powerpoint/2010/main" val="494069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903292F-A6CB-4E5A-9B45-E62A94227AF5}" type="slidenum">
              <a:rPr lang="tr-TR" smtClean="0"/>
              <a:t>19</a:t>
            </a:fld>
            <a:endParaRPr lang="tr-TR"/>
          </a:p>
        </p:txBody>
      </p:sp>
    </p:spTree>
    <p:extLst>
      <p:ext uri="{BB962C8B-B14F-4D97-AF65-F5344CB8AC3E}">
        <p14:creationId xmlns:p14="http://schemas.microsoft.com/office/powerpoint/2010/main" val="147138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ayt Görüntüsü Yer Tutucusu 1"/>
          <p:cNvSpPr>
            <a:spLocks noGrp="1" noRot="1" noChangeAspect="1" noTextEdit="1"/>
          </p:cNvSpPr>
          <p:nvPr>
            <p:ph type="sldImg"/>
          </p:nvPr>
        </p:nvSpPr>
        <p:spPr>
          <a:ln/>
        </p:spPr>
      </p:sp>
      <p:sp>
        <p:nvSpPr>
          <p:cNvPr id="68611"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68612"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3600">
                <a:solidFill>
                  <a:schemeClr val="tx1"/>
                </a:solidFill>
                <a:latin typeface="Arial" panose="020B0604020202020204" pitchFamily="34" charset="0"/>
                <a:cs typeface="Arial" panose="020B0604020202020204" pitchFamily="34" charset="0"/>
              </a:defRPr>
            </a:lvl1pPr>
            <a:lvl2pPr marL="742950" indent="-285750" defTabSz="917575">
              <a:defRPr sz="3600">
                <a:solidFill>
                  <a:schemeClr val="tx1"/>
                </a:solidFill>
                <a:latin typeface="Arial" panose="020B0604020202020204" pitchFamily="34" charset="0"/>
                <a:cs typeface="Arial" panose="020B0604020202020204" pitchFamily="34" charset="0"/>
              </a:defRPr>
            </a:lvl2pPr>
            <a:lvl3pPr marL="1143000" indent="-228600" defTabSz="917575">
              <a:defRPr sz="3600">
                <a:solidFill>
                  <a:schemeClr val="tx1"/>
                </a:solidFill>
                <a:latin typeface="Arial" panose="020B0604020202020204" pitchFamily="34" charset="0"/>
                <a:cs typeface="Arial" panose="020B0604020202020204" pitchFamily="34" charset="0"/>
              </a:defRPr>
            </a:lvl3pPr>
            <a:lvl4pPr marL="1600200" indent="-228600" defTabSz="917575">
              <a:defRPr sz="3600">
                <a:solidFill>
                  <a:schemeClr val="tx1"/>
                </a:solidFill>
                <a:latin typeface="Arial" panose="020B0604020202020204" pitchFamily="34" charset="0"/>
                <a:cs typeface="Arial" panose="020B0604020202020204" pitchFamily="34" charset="0"/>
              </a:defRPr>
            </a:lvl4pPr>
            <a:lvl5pPr marL="2057400" indent="-228600" defTabSz="917575">
              <a:defRPr sz="3600">
                <a:solidFill>
                  <a:schemeClr val="tx1"/>
                </a:solidFill>
                <a:latin typeface="Arial" panose="020B0604020202020204" pitchFamily="34" charset="0"/>
                <a:cs typeface="Arial" panose="020B0604020202020204" pitchFamily="34" charset="0"/>
              </a:defRPr>
            </a:lvl5pPr>
            <a:lvl6pPr marL="2514600" indent="-228600" defTabSz="917575"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defTabSz="917575"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defTabSz="917575"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defTabSz="917575"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fld id="{9E933B54-5C17-46A6-93B7-28E9B4771731}" type="slidenum">
              <a:rPr lang="tr-TR" altLang="tr-TR" sz="1200" smtClean="0"/>
              <a:pPr/>
              <a:t>27</a:t>
            </a:fld>
            <a:endParaRPr lang="tr-TR" altLang="tr-TR" sz="1200" smtClean="0"/>
          </a:p>
        </p:txBody>
      </p:sp>
    </p:spTree>
    <p:extLst>
      <p:ext uri="{BB962C8B-B14F-4D97-AF65-F5344CB8AC3E}">
        <p14:creationId xmlns:p14="http://schemas.microsoft.com/office/powerpoint/2010/main" val="1272459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F0476B6-F168-4609-8879-81CD2C0138BB}" type="datetimeFigureOut">
              <a:rPr lang="tr-TR" smtClean="0"/>
              <a:t>12.05.2016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B82FCD-C021-4295-A125-621E3A7EEE16}" type="slidenum">
              <a:rPr lang="tr-TR" smtClean="0"/>
              <a:t>‹#›</a:t>
            </a:fld>
            <a:endParaRPr lang="tr-TR"/>
          </a:p>
        </p:txBody>
      </p:sp>
    </p:spTree>
    <p:extLst>
      <p:ext uri="{BB962C8B-B14F-4D97-AF65-F5344CB8AC3E}">
        <p14:creationId xmlns:p14="http://schemas.microsoft.com/office/powerpoint/2010/main" val="2224503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F0476B6-F168-4609-8879-81CD2C0138BB}" type="datetimeFigureOut">
              <a:rPr lang="tr-TR" smtClean="0"/>
              <a:t>12.05.2016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B82FCD-C021-4295-A125-621E3A7EEE16}" type="slidenum">
              <a:rPr lang="tr-TR" smtClean="0"/>
              <a:t>‹#›</a:t>
            </a:fld>
            <a:endParaRPr lang="tr-TR"/>
          </a:p>
        </p:txBody>
      </p:sp>
    </p:spTree>
    <p:extLst>
      <p:ext uri="{BB962C8B-B14F-4D97-AF65-F5344CB8AC3E}">
        <p14:creationId xmlns:p14="http://schemas.microsoft.com/office/powerpoint/2010/main" val="427632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F0476B6-F168-4609-8879-81CD2C0138BB}" type="datetimeFigureOut">
              <a:rPr lang="tr-TR" smtClean="0"/>
              <a:t>12.05.2016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B82FCD-C021-4295-A125-621E3A7EEE16}" type="slidenum">
              <a:rPr lang="tr-TR" smtClean="0"/>
              <a:t>‹#›</a:t>
            </a:fld>
            <a:endParaRPr lang="tr-TR"/>
          </a:p>
        </p:txBody>
      </p:sp>
    </p:spTree>
    <p:extLst>
      <p:ext uri="{BB962C8B-B14F-4D97-AF65-F5344CB8AC3E}">
        <p14:creationId xmlns:p14="http://schemas.microsoft.com/office/powerpoint/2010/main" val="355965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F0476B6-F168-4609-8879-81CD2C0138BB}" type="datetimeFigureOut">
              <a:rPr lang="tr-TR" smtClean="0"/>
              <a:t>12.05.2016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B82FCD-C021-4295-A125-621E3A7EEE16}" type="slidenum">
              <a:rPr lang="tr-TR" smtClean="0"/>
              <a:t>‹#›</a:t>
            </a:fld>
            <a:endParaRPr lang="tr-TR"/>
          </a:p>
        </p:txBody>
      </p:sp>
    </p:spTree>
    <p:extLst>
      <p:ext uri="{BB962C8B-B14F-4D97-AF65-F5344CB8AC3E}">
        <p14:creationId xmlns:p14="http://schemas.microsoft.com/office/powerpoint/2010/main" val="2910544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F0476B6-F168-4609-8879-81CD2C0138BB}" type="datetimeFigureOut">
              <a:rPr lang="tr-TR" smtClean="0"/>
              <a:t>12.05.2016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B82FCD-C021-4295-A125-621E3A7EEE16}" type="slidenum">
              <a:rPr lang="tr-TR" smtClean="0"/>
              <a:t>‹#›</a:t>
            </a:fld>
            <a:endParaRPr lang="tr-TR"/>
          </a:p>
        </p:txBody>
      </p:sp>
    </p:spTree>
    <p:extLst>
      <p:ext uri="{BB962C8B-B14F-4D97-AF65-F5344CB8AC3E}">
        <p14:creationId xmlns:p14="http://schemas.microsoft.com/office/powerpoint/2010/main" val="3366326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F0476B6-F168-4609-8879-81CD2C0138BB}" type="datetimeFigureOut">
              <a:rPr lang="tr-TR" smtClean="0"/>
              <a:t>12.05.2016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B82FCD-C021-4295-A125-621E3A7EEE16}" type="slidenum">
              <a:rPr lang="tr-TR" smtClean="0"/>
              <a:t>‹#›</a:t>
            </a:fld>
            <a:endParaRPr lang="tr-TR"/>
          </a:p>
        </p:txBody>
      </p:sp>
    </p:spTree>
    <p:extLst>
      <p:ext uri="{BB962C8B-B14F-4D97-AF65-F5344CB8AC3E}">
        <p14:creationId xmlns:p14="http://schemas.microsoft.com/office/powerpoint/2010/main" val="23196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F0476B6-F168-4609-8879-81CD2C0138BB}" type="datetimeFigureOut">
              <a:rPr lang="tr-TR" smtClean="0"/>
              <a:t>12.05.2016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4B82FCD-C021-4295-A125-621E3A7EEE16}" type="slidenum">
              <a:rPr lang="tr-TR" smtClean="0"/>
              <a:t>‹#›</a:t>
            </a:fld>
            <a:endParaRPr lang="tr-TR"/>
          </a:p>
        </p:txBody>
      </p:sp>
    </p:spTree>
    <p:extLst>
      <p:ext uri="{BB962C8B-B14F-4D97-AF65-F5344CB8AC3E}">
        <p14:creationId xmlns:p14="http://schemas.microsoft.com/office/powerpoint/2010/main" val="427346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F0476B6-F168-4609-8879-81CD2C0138BB}" type="datetimeFigureOut">
              <a:rPr lang="tr-TR" smtClean="0"/>
              <a:t>12.05.2016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4B82FCD-C021-4295-A125-621E3A7EEE16}" type="slidenum">
              <a:rPr lang="tr-TR" smtClean="0"/>
              <a:t>‹#›</a:t>
            </a:fld>
            <a:endParaRPr lang="tr-TR"/>
          </a:p>
        </p:txBody>
      </p:sp>
    </p:spTree>
    <p:extLst>
      <p:ext uri="{BB962C8B-B14F-4D97-AF65-F5344CB8AC3E}">
        <p14:creationId xmlns:p14="http://schemas.microsoft.com/office/powerpoint/2010/main" val="1293358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F0476B6-F168-4609-8879-81CD2C0138BB}" type="datetimeFigureOut">
              <a:rPr lang="tr-TR" smtClean="0"/>
              <a:t>12.05.2016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4B82FCD-C021-4295-A125-621E3A7EEE16}" type="slidenum">
              <a:rPr lang="tr-TR" smtClean="0"/>
              <a:t>‹#›</a:t>
            </a:fld>
            <a:endParaRPr lang="tr-TR"/>
          </a:p>
        </p:txBody>
      </p:sp>
    </p:spTree>
    <p:extLst>
      <p:ext uri="{BB962C8B-B14F-4D97-AF65-F5344CB8AC3E}">
        <p14:creationId xmlns:p14="http://schemas.microsoft.com/office/powerpoint/2010/main" val="84031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F0476B6-F168-4609-8879-81CD2C0138BB}" type="datetimeFigureOut">
              <a:rPr lang="tr-TR" smtClean="0"/>
              <a:t>12.05.2016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B82FCD-C021-4295-A125-621E3A7EEE16}" type="slidenum">
              <a:rPr lang="tr-TR" smtClean="0"/>
              <a:t>‹#›</a:t>
            </a:fld>
            <a:endParaRPr lang="tr-TR"/>
          </a:p>
        </p:txBody>
      </p:sp>
    </p:spTree>
    <p:extLst>
      <p:ext uri="{BB962C8B-B14F-4D97-AF65-F5344CB8AC3E}">
        <p14:creationId xmlns:p14="http://schemas.microsoft.com/office/powerpoint/2010/main" val="938046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F0476B6-F168-4609-8879-81CD2C0138BB}" type="datetimeFigureOut">
              <a:rPr lang="tr-TR" smtClean="0"/>
              <a:t>12.05.2016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B82FCD-C021-4295-A125-621E3A7EEE16}" type="slidenum">
              <a:rPr lang="tr-TR" smtClean="0"/>
              <a:t>‹#›</a:t>
            </a:fld>
            <a:endParaRPr lang="tr-TR"/>
          </a:p>
        </p:txBody>
      </p:sp>
    </p:spTree>
    <p:extLst>
      <p:ext uri="{BB962C8B-B14F-4D97-AF65-F5344CB8AC3E}">
        <p14:creationId xmlns:p14="http://schemas.microsoft.com/office/powerpoint/2010/main" val="3784706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476B6-F168-4609-8879-81CD2C0138BB}" type="datetimeFigureOut">
              <a:rPr lang="tr-TR" smtClean="0"/>
              <a:t>12.05.2016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82FCD-C021-4295-A125-621E3A7EEE16}" type="slidenum">
              <a:rPr lang="tr-TR" smtClean="0"/>
              <a:t>‹#›</a:t>
            </a:fld>
            <a:endParaRPr lang="tr-TR"/>
          </a:p>
        </p:txBody>
      </p:sp>
    </p:spTree>
    <p:extLst>
      <p:ext uri="{BB962C8B-B14F-4D97-AF65-F5344CB8AC3E}">
        <p14:creationId xmlns:p14="http://schemas.microsoft.com/office/powerpoint/2010/main" val="1566243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file:///C:\Users\&#214;zg&#252;r%20Tezer\AppData\Local\Temp\Rar$DIa0.999\inde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C:\Users\Özgür Tezer\AppData\Local\Microsoft\Windows\Temporary Internet Files\Content.Outlook\VGPZEA70\Resi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37091"/>
            <a:ext cx="8398194" cy="601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937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85" y="620688"/>
            <a:ext cx="8843515"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266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43999"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654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73" y="332656"/>
            <a:ext cx="8936570" cy="626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437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OTOMOTİV SEKTÖRÜ 2016 BEKLENTİLERİ</a:t>
            </a:r>
            <a:endParaRPr lang="tr-TR" dirty="0"/>
          </a:p>
        </p:txBody>
      </p:sp>
      <p:sp>
        <p:nvSpPr>
          <p:cNvPr id="3" name="İçerik Yer Tutucusu 2"/>
          <p:cNvSpPr>
            <a:spLocks noGrp="1"/>
          </p:cNvSpPr>
          <p:nvPr>
            <p:ph idx="1"/>
          </p:nvPr>
        </p:nvSpPr>
        <p:spPr>
          <a:solidFill>
            <a:schemeClr val="accent3">
              <a:lumMod val="60000"/>
              <a:lumOff val="40000"/>
            </a:schemeClr>
          </a:solidFill>
        </p:spPr>
        <p:txBody>
          <a:bodyPr>
            <a:normAutofit/>
          </a:bodyPr>
          <a:lstStyle/>
          <a:p>
            <a:pPr marL="0" indent="0" algn="ctr">
              <a:lnSpc>
                <a:spcPct val="150000"/>
              </a:lnSpc>
              <a:buNone/>
            </a:pPr>
            <a:r>
              <a:rPr lang="tr-TR" sz="5400" dirty="0" smtClean="0">
                <a:solidFill>
                  <a:srgbClr val="002060"/>
                </a:solidFill>
              </a:rPr>
              <a:t>&gt;1.400.000 ADET ÜRETİM</a:t>
            </a:r>
          </a:p>
          <a:p>
            <a:pPr marL="0" indent="0" algn="ctr">
              <a:lnSpc>
                <a:spcPct val="150000"/>
              </a:lnSpc>
              <a:buNone/>
            </a:pPr>
            <a:r>
              <a:rPr lang="tr-TR" sz="5400" dirty="0" smtClean="0">
                <a:solidFill>
                  <a:srgbClr val="002060"/>
                </a:solidFill>
              </a:rPr>
              <a:t>&gt;1.000.000  İHRACAT</a:t>
            </a:r>
          </a:p>
          <a:p>
            <a:pPr marL="0" indent="0" algn="ctr">
              <a:lnSpc>
                <a:spcPct val="150000"/>
              </a:lnSpc>
              <a:buNone/>
            </a:pPr>
            <a:r>
              <a:rPr lang="tr-TR" sz="5400" dirty="0" smtClean="0">
                <a:solidFill>
                  <a:srgbClr val="002060"/>
                </a:solidFill>
              </a:rPr>
              <a:t>900.000 -950.000 PAZAR</a:t>
            </a:r>
            <a:endParaRPr lang="tr-TR" sz="5400" dirty="0">
              <a:solidFill>
                <a:srgbClr val="002060"/>
              </a:solidFill>
            </a:endParaRPr>
          </a:p>
        </p:txBody>
      </p:sp>
    </p:spTree>
    <p:extLst>
      <p:ext uri="{BB962C8B-B14F-4D97-AF65-F5344CB8AC3E}">
        <p14:creationId xmlns:p14="http://schemas.microsoft.com/office/powerpoint/2010/main" val="1948336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712967"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377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6138"/>
            <a:ext cx="8424936" cy="658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255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39" y="692695"/>
            <a:ext cx="8712968" cy="540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59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217443"/>
          </a:xfrm>
          <a:solidFill>
            <a:schemeClr val="accent3">
              <a:lumMod val="60000"/>
              <a:lumOff val="40000"/>
            </a:schemeClr>
          </a:solidFill>
        </p:spPr>
        <p:txBody>
          <a:bodyPr>
            <a:normAutofit/>
          </a:bodyPr>
          <a:lstStyle/>
          <a:p>
            <a:pPr marL="0" indent="0" algn="ctr">
              <a:buNone/>
            </a:pPr>
            <a:r>
              <a:rPr lang="tr-TR" sz="4000" dirty="0" smtClean="0">
                <a:solidFill>
                  <a:srgbClr val="002060"/>
                </a:solidFill>
              </a:rPr>
              <a:t>PAZAR VE ÜRETİM BÜYÜKLÜĞÜ PASİFİK VE DOĞU’YA KAYMAKTADIR</a:t>
            </a:r>
          </a:p>
          <a:p>
            <a:pPr marL="0" indent="0" algn="ctr">
              <a:buNone/>
            </a:pPr>
            <a:r>
              <a:rPr lang="tr-TR" sz="4000" dirty="0" smtClean="0">
                <a:solidFill>
                  <a:srgbClr val="002060"/>
                </a:solidFill>
              </a:rPr>
              <a:t>2018 YILINDA 100 MİLYON ARAÇ </a:t>
            </a:r>
            <a:r>
              <a:rPr lang="tr-TR" sz="4000" dirty="0" smtClean="0">
                <a:solidFill>
                  <a:srgbClr val="002060"/>
                </a:solidFill>
              </a:rPr>
              <a:t>ÜRETİLECEK </a:t>
            </a:r>
            <a:r>
              <a:rPr lang="tr-TR" sz="4000" dirty="0" smtClean="0">
                <a:solidFill>
                  <a:srgbClr val="002060"/>
                </a:solidFill>
              </a:rPr>
              <a:t>VE PAZARININ YANLIZCA 30 MİLYONU</a:t>
            </a:r>
          </a:p>
          <a:p>
            <a:pPr marL="0" indent="0" algn="ctr">
              <a:buNone/>
            </a:pPr>
            <a:r>
              <a:rPr lang="tr-TR" sz="4000" dirty="0" smtClean="0">
                <a:solidFill>
                  <a:srgbClr val="002060"/>
                </a:solidFill>
              </a:rPr>
              <a:t>ÇİN’DE ÜRETİLİP SATILACAKTIR </a:t>
            </a:r>
            <a:endParaRPr lang="tr-TR" sz="4000" dirty="0">
              <a:solidFill>
                <a:srgbClr val="002060"/>
              </a:solidFill>
            </a:endParaRPr>
          </a:p>
        </p:txBody>
      </p:sp>
    </p:spTree>
    <p:extLst>
      <p:ext uri="{BB962C8B-B14F-4D97-AF65-F5344CB8AC3E}">
        <p14:creationId xmlns:p14="http://schemas.microsoft.com/office/powerpoint/2010/main" val="2340644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282154"/>
          </a:xfrm>
        </p:spPr>
        <p:txBody>
          <a:bodyPr>
            <a:normAutofit fontScale="90000"/>
          </a:bodyPr>
          <a:lstStyle/>
          <a:p>
            <a:r>
              <a:rPr lang="tr-TR" dirty="0" smtClean="0"/>
              <a:t>DÜNYADA YAŞANAN ENDÜSTRİ 4 DEĞİŞİMİ</a:t>
            </a:r>
            <a:br>
              <a:rPr lang="tr-TR" dirty="0" smtClean="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200" y="1268760"/>
            <a:ext cx="7830232" cy="4392488"/>
          </a:xfrm>
        </p:spPr>
      </p:pic>
      <p:sp>
        <p:nvSpPr>
          <p:cNvPr id="5" name="Unvan 1"/>
          <p:cNvSpPr txBox="1">
            <a:spLocks/>
          </p:cNvSpPr>
          <p:nvPr/>
        </p:nvSpPr>
        <p:spPr>
          <a:xfrm>
            <a:off x="467544" y="5575846"/>
            <a:ext cx="8229600" cy="102150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1600" b="1" dirty="0" smtClean="0"/>
              <a:t>BUHARLI MOTORLAR – ÜRETİM HATTI – OTOMASYON ENDÜSTRİSİ – INTERNET ENDÜSTRİSİ</a:t>
            </a:r>
            <a:endParaRPr lang="tr-TR" sz="1600" b="1" dirty="0"/>
          </a:p>
        </p:txBody>
      </p:sp>
    </p:spTree>
    <p:extLst>
      <p:ext uri="{BB962C8B-B14F-4D97-AF65-F5344CB8AC3E}">
        <p14:creationId xmlns:p14="http://schemas.microsoft.com/office/powerpoint/2010/main" val="3400203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dirty="0" smtClean="0"/>
              <a:t>DEĞİŞİM HER YERDE</a:t>
            </a:r>
            <a:endParaRPr lang="tr-TR" dirty="0"/>
          </a:p>
        </p:txBody>
      </p:sp>
      <p:sp>
        <p:nvSpPr>
          <p:cNvPr id="3" name="İçerik Yer Tutucusu 2"/>
          <p:cNvSpPr>
            <a:spLocks noGrp="1"/>
          </p:cNvSpPr>
          <p:nvPr>
            <p:ph idx="1"/>
          </p:nvPr>
        </p:nvSpPr>
        <p:spPr>
          <a:xfrm>
            <a:off x="457200" y="1052736"/>
            <a:ext cx="8229600" cy="5073427"/>
          </a:xfrm>
          <a:solidFill>
            <a:schemeClr val="accent3">
              <a:lumMod val="60000"/>
              <a:lumOff val="40000"/>
            </a:schemeClr>
          </a:solidFill>
        </p:spPr>
        <p:txBody>
          <a:bodyPr>
            <a:normAutofit/>
          </a:bodyPr>
          <a:lstStyle/>
          <a:p>
            <a:pPr algn="ctr">
              <a:lnSpc>
                <a:spcPct val="150000"/>
              </a:lnSpc>
            </a:pPr>
            <a:r>
              <a:rPr lang="tr-TR" b="1" dirty="0" smtClean="0">
                <a:solidFill>
                  <a:srgbClr val="002060"/>
                </a:solidFill>
              </a:rPr>
              <a:t>MEKATRONIK</a:t>
            </a:r>
          </a:p>
          <a:p>
            <a:pPr algn="ctr">
              <a:lnSpc>
                <a:spcPct val="150000"/>
              </a:lnSpc>
            </a:pPr>
            <a:r>
              <a:rPr lang="tr-TR" b="1" dirty="0" smtClean="0">
                <a:solidFill>
                  <a:srgbClr val="002060"/>
                </a:solidFill>
              </a:rPr>
              <a:t>NESNELERİN INTERNETI</a:t>
            </a:r>
          </a:p>
          <a:p>
            <a:pPr algn="ctr">
              <a:lnSpc>
                <a:spcPct val="150000"/>
              </a:lnSpc>
            </a:pPr>
            <a:r>
              <a:rPr lang="tr-TR" b="1" dirty="0" smtClean="0">
                <a:solidFill>
                  <a:srgbClr val="002060"/>
                </a:solidFill>
              </a:rPr>
              <a:t>OTONOM ARAÇLAR</a:t>
            </a:r>
          </a:p>
          <a:p>
            <a:pPr algn="ctr">
              <a:lnSpc>
                <a:spcPct val="150000"/>
              </a:lnSpc>
            </a:pPr>
            <a:r>
              <a:rPr lang="tr-TR" b="1" dirty="0" smtClean="0">
                <a:solidFill>
                  <a:srgbClr val="002060"/>
                </a:solidFill>
              </a:rPr>
              <a:t>ELEKTRONİK GÖMÜLÜ YAZILIM</a:t>
            </a:r>
          </a:p>
          <a:p>
            <a:pPr algn="ctr">
              <a:lnSpc>
                <a:spcPct val="150000"/>
              </a:lnSpc>
            </a:pPr>
            <a:r>
              <a:rPr lang="tr-TR" b="1" dirty="0" smtClean="0">
                <a:solidFill>
                  <a:srgbClr val="002060"/>
                </a:solidFill>
              </a:rPr>
              <a:t>SENSÖR TEKNOLOJİLERİ</a:t>
            </a:r>
          </a:p>
          <a:p>
            <a:pPr algn="ctr">
              <a:lnSpc>
                <a:spcPct val="150000"/>
              </a:lnSpc>
            </a:pPr>
            <a:r>
              <a:rPr lang="tr-TR" b="1" dirty="0" smtClean="0">
                <a:solidFill>
                  <a:srgbClr val="002060"/>
                </a:solidFill>
              </a:rPr>
              <a:t>YARATICI TEKNOLOJİ</a:t>
            </a:r>
            <a:endParaRPr lang="tr-TR" b="1" dirty="0">
              <a:solidFill>
                <a:srgbClr val="002060"/>
              </a:solidFill>
            </a:endParaRPr>
          </a:p>
        </p:txBody>
      </p:sp>
    </p:spTree>
    <p:extLst>
      <p:ext uri="{BB962C8B-B14F-4D97-AF65-F5344CB8AC3E}">
        <p14:creationId xmlns:p14="http://schemas.microsoft.com/office/powerpoint/2010/main" val="2979214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722524" y="0"/>
            <a:ext cx="3394720" cy="1282155"/>
          </a:xfrm>
        </p:spPr>
        <p:txBody>
          <a:bodyPr>
            <a:normAutofit/>
          </a:bodyPr>
          <a:lstStyle/>
          <a:p>
            <a:r>
              <a:rPr lang="tr-TR" sz="2800" dirty="0" smtClean="0">
                <a:solidFill>
                  <a:schemeClr val="tx1">
                    <a:lumMod val="75000"/>
                    <a:lumOff val="25000"/>
                  </a:schemeClr>
                </a:solidFill>
                <a:latin typeface="Arial Narrow" pitchFamily="34" charset="0"/>
              </a:rPr>
              <a:t>997 ADET OTOMOTİV YETKİLİ SATICISI</a:t>
            </a:r>
            <a:endParaRPr lang="tr-TR" sz="2800" dirty="0">
              <a:solidFill>
                <a:schemeClr val="tx1">
                  <a:lumMod val="75000"/>
                  <a:lumOff val="25000"/>
                </a:schemeClr>
              </a:solidFill>
              <a:latin typeface="Arial Narrow"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9144000" cy="496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591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DONNA SATTERFIELD – IBM OTOMOTİV GRUBU</a:t>
            </a:r>
            <a:endParaRPr lang="tr-TR" dirty="0"/>
          </a:p>
        </p:txBody>
      </p:sp>
      <p:sp>
        <p:nvSpPr>
          <p:cNvPr id="3" name="İçerik Yer Tutucusu 2"/>
          <p:cNvSpPr>
            <a:spLocks noGrp="1"/>
          </p:cNvSpPr>
          <p:nvPr>
            <p:ph idx="1"/>
          </p:nvPr>
        </p:nvSpPr>
        <p:spPr>
          <a:xfrm>
            <a:off x="539552" y="2060848"/>
            <a:ext cx="8229600" cy="4525963"/>
          </a:xfrm>
          <a:solidFill>
            <a:schemeClr val="accent3">
              <a:lumMod val="60000"/>
              <a:lumOff val="40000"/>
            </a:schemeClr>
          </a:solidFill>
        </p:spPr>
        <p:txBody>
          <a:bodyPr>
            <a:normAutofit/>
          </a:bodyPr>
          <a:lstStyle/>
          <a:p>
            <a:pPr marL="0" indent="0" algn="ctr">
              <a:buNone/>
            </a:pPr>
            <a:r>
              <a:rPr lang="tr-TR" sz="4400" dirty="0">
                <a:solidFill>
                  <a:srgbClr val="002060"/>
                </a:solidFill>
              </a:rPr>
              <a:t>ESKİDEN İNSANLAR </a:t>
            </a:r>
            <a:r>
              <a:rPr lang="tr-TR" sz="4400" dirty="0" smtClean="0">
                <a:solidFill>
                  <a:srgbClr val="002060"/>
                </a:solidFill>
              </a:rPr>
              <a:t>ARAÇLARINA </a:t>
            </a:r>
            <a:r>
              <a:rPr lang="tr-TR" sz="4400" dirty="0">
                <a:solidFill>
                  <a:srgbClr val="002060"/>
                </a:solidFill>
              </a:rPr>
              <a:t>BAKAR İHTİMAM GÖSTERİRDİ,</a:t>
            </a:r>
          </a:p>
          <a:p>
            <a:pPr marL="0" indent="0" algn="ctr">
              <a:buNone/>
            </a:pPr>
            <a:r>
              <a:rPr lang="tr-TR" sz="4400" dirty="0">
                <a:solidFill>
                  <a:srgbClr val="002060"/>
                </a:solidFill>
              </a:rPr>
              <a:t>YENİ DÖNEMDE ARAÇLAR İNSANLARA ÖZEN VE İHTİMAM GÖSTERECEKTİR</a:t>
            </a:r>
          </a:p>
        </p:txBody>
      </p:sp>
    </p:spTree>
    <p:extLst>
      <p:ext uri="{BB962C8B-B14F-4D97-AF65-F5344CB8AC3E}">
        <p14:creationId xmlns:p14="http://schemas.microsoft.com/office/powerpoint/2010/main" val="2226577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832648"/>
          </a:xfrm>
          <a:solidFill>
            <a:schemeClr val="accent3">
              <a:lumMod val="60000"/>
              <a:lumOff val="40000"/>
            </a:schemeClr>
          </a:solidFill>
        </p:spPr>
        <p:txBody>
          <a:bodyPr>
            <a:normAutofit fontScale="32500" lnSpcReduction="20000"/>
          </a:bodyPr>
          <a:lstStyle/>
          <a:p>
            <a:pPr marL="0" indent="0" algn="ctr">
              <a:lnSpc>
                <a:spcPct val="120000"/>
              </a:lnSpc>
              <a:spcAft>
                <a:spcPts val="1000"/>
              </a:spcAft>
              <a:buNone/>
            </a:pPr>
            <a:r>
              <a:rPr lang="tr-TR" sz="9200" dirty="0">
                <a:solidFill>
                  <a:srgbClr val="002060"/>
                </a:solidFill>
              </a:rPr>
              <a:t>TÜKETİCİ İLE TEMAS EDEN VE OTOMOTİVİN ÜRETTİĞİ DEĞERLERİ SON KULLANICIYLA BULUŞTURAN YETKİLİ SATICILARIMIZINDA BU SÜREÇTEN ETKİLENMEMESİ MÜMKÜN DEĞİLDİR. </a:t>
            </a:r>
          </a:p>
          <a:p>
            <a:pPr marL="0" indent="0" algn="ctr">
              <a:lnSpc>
                <a:spcPct val="120000"/>
              </a:lnSpc>
              <a:spcAft>
                <a:spcPts val="1000"/>
              </a:spcAft>
              <a:buNone/>
            </a:pPr>
            <a:r>
              <a:rPr lang="tr-TR" sz="9200" dirty="0">
                <a:solidFill>
                  <a:srgbClr val="002060"/>
                </a:solidFill>
              </a:rPr>
              <a:t>İNOVASYON VE DEĞİŞİM BİR SEÇENEK DEĞİL BİR ZORUNLULUK OLARAK KARŞIMIZA ÇIKMAKTADIR.</a:t>
            </a:r>
          </a:p>
          <a:p>
            <a:pPr marL="0" indent="0" algn="ctr">
              <a:lnSpc>
                <a:spcPct val="120000"/>
              </a:lnSpc>
              <a:spcAft>
                <a:spcPts val="1000"/>
              </a:spcAft>
              <a:buNone/>
            </a:pPr>
            <a:r>
              <a:rPr lang="tr-TR" sz="9200" dirty="0">
                <a:solidFill>
                  <a:srgbClr val="002060"/>
                </a:solidFill>
              </a:rPr>
              <a:t>ÖNÜMÜZDEKİ 5 YILDA HER FİRMANIN ÖNCELİKLİ HEDEFİNİN İŞ SÜREÇLERİNDE DİJİTALLEŞMEYİ SAĞLAMAK ÜZERE ZAMAN, KAYNAK VE EMEK HARCAMASI GEREKMEKTEDİR. </a:t>
            </a:r>
          </a:p>
          <a:p>
            <a:pPr marL="0" indent="0">
              <a:buNone/>
            </a:pPr>
            <a:endParaRPr lang="tr-TR" dirty="0"/>
          </a:p>
        </p:txBody>
      </p:sp>
    </p:spTree>
    <p:extLst>
      <p:ext uri="{BB962C8B-B14F-4D97-AF65-F5344CB8AC3E}">
        <p14:creationId xmlns:p14="http://schemas.microsoft.com/office/powerpoint/2010/main" val="853388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548680"/>
            <a:ext cx="8229600" cy="6275640"/>
          </a:xfrm>
          <a:solidFill>
            <a:schemeClr val="accent3">
              <a:lumMod val="60000"/>
              <a:lumOff val="40000"/>
            </a:schemeClr>
          </a:solidFill>
        </p:spPr>
        <p:txBody>
          <a:bodyPr>
            <a:normAutofit fontScale="55000" lnSpcReduction="20000"/>
          </a:bodyPr>
          <a:lstStyle/>
          <a:p>
            <a:pPr marL="0" indent="0" algn="ctr">
              <a:lnSpc>
                <a:spcPct val="115000"/>
              </a:lnSpc>
              <a:spcAft>
                <a:spcPts val="1000"/>
              </a:spcAft>
              <a:buNone/>
            </a:pPr>
            <a:r>
              <a:rPr lang="tr-TR" sz="4800" dirty="0">
                <a:solidFill>
                  <a:srgbClr val="002060"/>
                </a:solidFill>
              </a:rPr>
              <a:t>GELECEĞİN İŞ MODELİ VERİYE DAYANACAKTIR VE VERİDEN DEĞER YARATMAK BÜYÜK ÖNEM TAŞIYACAKTIR.  TÜKETİCİ TERCİHLERİ ESKİYE NAZARAN ÇOK DAHA ÖNEMLİ BİR ROL OYNAMAYA BAŞLAMIŞTIR.</a:t>
            </a:r>
          </a:p>
          <a:p>
            <a:pPr marL="0" indent="0" algn="ctr">
              <a:lnSpc>
                <a:spcPct val="115000"/>
              </a:lnSpc>
              <a:spcAft>
                <a:spcPts val="1000"/>
              </a:spcAft>
              <a:buNone/>
            </a:pPr>
            <a:r>
              <a:rPr lang="tr-TR" sz="4800" dirty="0">
                <a:solidFill>
                  <a:srgbClr val="002060"/>
                </a:solidFill>
              </a:rPr>
              <a:t>İŞ MODELİNİ DÜŞÜK FİYATLA ÇOK SAYIDA MÜŞTERİYE SATIŞ YAPMA ÜZERİNE KURAN YAPILARIN PAZAR PAYLARINI, MÜŞTERİLERİNİN TALEPLERİNİ BİLGİ VE İLETİŞİM YATIRIMLARI İLE KARŞILAYAN RAKİPLERİNE KAPTIRMALARI KAÇINILMAZ OLACAKTIR.</a:t>
            </a:r>
          </a:p>
          <a:p>
            <a:pPr marL="0" indent="0" algn="ctr">
              <a:lnSpc>
                <a:spcPct val="115000"/>
              </a:lnSpc>
              <a:spcAft>
                <a:spcPts val="1000"/>
              </a:spcAft>
              <a:buNone/>
            </a:pPr>
            <a:r>
              <a:rPr lang="tr-TR" sz="4800" dirty="0">
                <a:solidFill>
                  <a:srgbClr val="002060"/>
                </a:solidFill>
              </a:rPr>
              <a:t>BİZ VERİYİ PAYLAŞMAYA AÇIKMIYIZ ONU İYİ DÜŞÜNMEMİZ GEREKMEKTEDİR. ŞEFFAFLIK, ZAMANLAMA, GÜÇLÜ BİLGİ VE OPERASYONEL VERİMLİLİK BU DÖNÜŞÜM İÇİN BÜYÜK ÖNEM TAŞIMAKTADIR</a:t>
            </a:r>
            <a:r>
              <a:rPr lang="tr-TR" sz="4800" dirty="0" smtClean="0">
                <a:solidFill>
                  <a:srgbClr val="002060"/>
                </a:solidFill>
              </a:rPr>
              <a:t>.</a:t>
            </a:r>
            <a:endParaRPr lang="tr-TR" dirty="0">
              <a:solidFill>
                <a:srgbClr val="002060"/>
              </a:solidFill>
            </a:endParaRPr>
          </a:p>
        </p:txBody>
      </p:sp>
    </p:spTree>
    <p:extLst>
      <p:ext uri="{BB962C8B-B14F-4D97-AF65-F5344CB8AC3E}">
        <p14:creationId xmlns:p14="http://schemas.microsoft.com/office/powerpoint/2010/main" val="2687107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Özgür Tezer\AppData\Local\Microsoft\Windows\Temporary Internet Files\Content.Outlook\VGPZEA70\Resi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37091"/>
            <a:ext cx="8352928" cy="5983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775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noGrp="1"/>
          </p:cNvSpPr>
          <p:nvPr>
            <p:ph idx="1"/>
          </p:nvPr>
        </p:nvSpPr>
        <p:spPr>
          <a:xfrm>
            <a:off x="34248" y="404664"/>
            <a:ext cx="9002247" cy="4525963"/>
          </a:xfrm>
          <a:prstGeom prst="rect">
            <a:avLst/>
          </a:prstGeom>
          <a:solidFill>
            <a:schemeClr val="bg1"/>
          </a:solidFill>
        </p:spPr>
        <p:txBody>
          <a:bodyP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indent="-274320" fontAlgn="auto">
              <a:spcAft>
                <a:spcPts val="0"/>
              </a:spcAft>
              <a:buClr>
                <a:srgbClr val="AA2B1E"/>
              </a:buClr>
              <a:buFont typeface="Wingdings" panose="05000000000000000000" pitchFamily="2" charset="2"/>
              <a:buChar char="Ø"/>
              <a:defRPr/>
            </a:pPr>
            <a:r>
              <a:rPr lang="tr-TR" sz="2800" dirty="0" smtClean="0">
                <a:solidFill>
                  <a:srgbClr val="002060"/>
                </a:solidFill>
                <a:latin typeface="Franklin Gothic Book"/>
              </a:rPr>
              <a:t>10.01.2013 tarihinde başlayan ve </a:t>
            </a:r>
          </a:p>
          <a:p>
            <a:pPr lvl="2" indent="-228600" fontAlgn="auto">
              <a:spcAft>
                <a:spcPts val="0"/>
              </a:spcAft>
              <a:buClr>
                <a:srgbClr val="AA2B1E"/>
              </a:buClr>
              <a:buSzPct val="85000"/>
              <a:buFont typeface="Wingdings" panose="05000000000000000000" pitchFamily="2" charset="2"/>
              <a:buChar char="Ø"/>
              <a:defRPr/>
            </a:pPr>
            <a:r>
              <a:rPr lang="tr-TR" sz="2400" dirty="0" smtClean="0">
                <a:solidFill>
                  <a:srgbClr val="002060"/>
                </a:solidFill>
                <a:latin typeface="Franklin Gothic Book"/>
              </a:rPr>
              <a:t>Ankara</a:t>
            </a:r>
          </a:p>
          <a:p>
            <a:pPr lvl="2" indent="-228600" fontAlgn="auto">
              <a:spcAft>
                <a:spcPts val="0"/>
              </a:spcAft>
              <a:buClr>
                <a:srgbClr val="AA2B1E"/>
              </a:buClr>
              <a:buSzPct val="85000"/>
              <a:buFont typeface="Wingdings" panose="05000000000000000000" pitchFamily="2" charset="2"/>
              <a:buChar char="Ø"/>
              <a:defRPr/>
            </a:pPr>
            <a:r>
              <a:rPr lang="tr-TR" sz="2400" dirty="0" smtClean="0">
                <a:solidFill>
                  <a:srgbClr val="002060"/>
                </a:solidFill>
                <a:latin typeface="Franklin Gothic Book"/>
              </a:rPr>
              <a:t>İstanbul</a:t>
            </a:r>
          </a:p>
          <a:p>
            <a:pPr lvl="2" indent="-228600" fontAlgn="auto">
              <a:spcAft>
                <a:spcPts val="0"/>
              </a:spcAft>
              <a:buClr>
                <a:srgbClr val="AA2B1E"/>
              </a:buClr>
              <a:buSzPct val="85000"/>
              <a:buFont typeface="Wingdings" panose="05000000000000000000" pitchFamily="2" charset="2"/>
              <a:buChar char="Ø"/>
              <a:defRPr/>
            </a:pPr>
            <a:r>
              <a:rPr lang="tr-TR" sz="2400" dirty="0" smtClean="0">
                <a:solidFill>
                  <a:srgbClr val="002060"/>
                </a:solidFill>
                <a:latin typeface="Franklin Gothic Book"/>
              </a:rPr>
              <a:t>İzmir</a:t>
            </a:r>
          </a:p>
          <a:p>
            <a:pPr lvl="2" indent="-228600" fontAlgn="auto">
              <a:spcAft>
                <a:spcPts val="0"/>
              </a:spcAft>
              <a:buClr>
                <a:srgbClr val="AA2B1E"/>
              </a:buClr>
              <a:buSzPct val="85000"/>
              <a:buFont typeface="Wingdings" panose="05000000000000000000" pitchFamily="2" charset="2"/>
              <a:buChar char="Ø"/>
              <a:defRPr/>
            </a:pPr>
            <a:r>
              <a:rPr lang="tr-TR" sz="2400" dirty="0" smtClean="0">
                <a:solidFill>
                  <a:srgbClr val="002060"/>
                </a:solidFill>
                <a:latin typeface="Franklin Gothic Book"/>
              </a:rPr>
              <a:t>Gaziantep</a:t>
            </a:r>
          </a:p>
          <a:p>
            <a:pPr lvl="2" indent="-228600" fontAlgn="auto">
              <a:spcAft>
                <a:spcPts val="0"/>
              </a:spcAft>
              <a:buClr>
                <a:srgbClr val="AA2B1E"/>
              </a:buClr>
              <a:buSzPct val="85000"/>
              <a:buFont typeface="Wingdings" panose="05000000000000000000" pitchFamily="2" charset="2"/>
              <a:buChar char="Ø"/>
              <a:defRPr/>
            </a:pPr>
            <a:r>
              <a:rPr lang="tr-TR" sz="2400" dirty="0" smtClean="0">
                <a:solidFill>
                  <a:srgbClr val="002060"/>
                </a:solidFill>
                <a:latin typeface="Franklin Gothic Book"/>
              </a:rPr>
              <a:t>Antalya</a:t>
            </a:r>
          </a:p>
          <a:p>
            <a:pPr marL="685800" lvl="2" indent="0" fontAlgn="auto">
              <a:spcAft>
                <a:spcPts val="0"/>
              </a:spcAft>
              <a:buClr>
                <a:srgbClr val="AA2B1E"/>
              </a:buClr>
              <a:buSzPct val="85000"/>
              <a:buFont typeface="Wingdings 2"/>
              <a:buNone/>
              <a:defRPr/>
            </a:pPr>
            <a:r>
              <a:rPr lang="tr-TR" sz="2800" dirty="0" smtClean="0">
                <a:solidFill>
                  <a:srgbClr val="002060"/>
                </a:solidFill>
                <a:latin typeface="Franklin Gothic Book"/>
              </a:rPr>
              <a:t>Olmak üzere; </a:t>
            </a:r>
          </a:p>
          <a:p>
            <a:pPr marL="1280160" lvl="3" indent="-228600" fontAlgn="auto">
              <a:spcAft>
                <a:spcPts val="0"/>
              </a:spcAft>
              <a:buClr>
                <a:srgbClr val="AA2B1E"/>
              </a:buClr>
              <a:buSzPct val="85000"/>
              <a:buFont typeface="Wingdings" panose="05000000000000000000" pitchFamily="2" charset="2"/>
              <a:buChar char="Ø"/>
              <a:defRPr/>
            </a:pPr>
            <a:r>
              <a:rPr lang="tr-TR" sz="2400" b="1" dirty="0" smtClean="0">
                <a:solidFill>
                  <a:srgbClr val="0070C0"/>
                </a:solidFill>
                <a:latin typeface="Franklin Gothic Book"/>
              </a:rPr>
              <a:t>9 ayrı eğitim seminerinde</a:t>
            </a:r>
          </a:p>
          <a:p>
            <a:pPr marL="1280160" lvl="3" indent="-228600" fontAlgn="auto">
              <a:spcAft>
                <a:spcPts val="0"/>
              </a:spcAft>
              <a:buClr>
                <a:srgbClr val="AA2B1E"/>
              </a:buClr>
              <a:buSzPct val="85000"/>
              <a:buFont typeface="Wingdings" panose="05000000000000000000" pitchFamily="2" charset="2"/>
              <a:buChar char="Ø"/>
              <a:defRPr/>
            </a:pPr>
            <a:r>
              <a:rPr lang="tr-TR" sz="2400" b="1" dirty="0" smtClean="0">
                <a:solidFill>
                  <a:srgbClr val="0070C0"/>
                </a:solidFill>
                <a:latin typeface="Franklin Gothic Book"/>
              </a:rPr>
              <a:t>750 Yetkili satıcının </a:t>
            </a:r>
          </a:p>
          <a:p>
            <a:pPr marL="1280160" lvl="3" indent="-228600" fontAlgn="auto">
              <a:spcAft>
                <a:spcPts val="0"/>
              </a:spcAft>
              <a:buClr>
                <a:srgbClr val="AA2B1E"/>
              </a:buClr>
              <a:buSzPct val="85000"/>
              <a:buFont typeface="Wingdings" panose="05000000000000000000" pitchFamily="2" charset="2"/>
              <a:buChar char="Ø"/>
              <a:defRPr/>
            </a:pPr>
            <a:r>
              <a:rPr lang="tr-TR" sz="2400" b="1" dirty="0" smtClean="0">
                <a:solidFill>
                  <a:srgbClr val="0070C0"/>
                </a:solidFill>
                <a:latin typeface="Franklin Gothic Book"/>
              </a:rPr>
              <a:t>1.200 personeline </a:t>
            </a:r>
          </a:p>
          <a:p>
            <a:pPr marL="1051560" lvl="3" indent="0" fontAlgn="auto">
              <a:spcAft>
                <a:spcPts val="0"/>
              </a:spcAft>
              <a:buClr>
                <a:srgbClr val="AA2B1E"/>
              </a:buClr>
              <a:buSzPct val="85000"/>
              <a:buFont typeface="Wingdings 2"/>
              <a:buNone/>
              <a:defRPr/>
            </a:pPr>
            <a:endParaRPr lang="tr-TR" sz="1050" dirty="0" smtClean="0">
              <a:solidFill>
                <a:prstClr val="black"/>
              </a:solidFill>
              <a:latin typeface="Franklin Gothic Book"/>
            </a:endParaRPr>
          </a:p>
          <a:p>
            <a:pPr marL="360000" lvl="3" indent="0" fontAlgn="auto">
              <a:spcAft>
                <a:spcPts val="0"/>
              </a:spcAft>
              <a:buClr>
                <a:srgbClr val="AA2B1E"/>
              </a:buClr>
              <a:buSzPct val="85000"/>
              <a:buFont typeface="Wingdings 2"/>
              <a:buNone/>
              <a:defRPr/>
            </a:pPr>
            <a:r>
              <a:rPr lang="tr-TR" sz="2400" dirty="0" smtClean="0">
                <a:solidFill>
                  <a:srgbClr val="002060"/>
                </a:solidFill>
                <a:latin typeface="Franklin Gothic Book"/>
              </a:rPr>
              <a:t>EGM ile beraber </a:t>
            </a:r>
            <a:r>
              <a:rPr lang="tr-TR" sz="2400" dirty="0" smtClean="0">
                <a:solidFill>
                  <a:srgbClr val="0070C0"/>
                </a:solidFill>
                <a:latin typeface="Franklin Gothic Book"/>
              </a:rPr>
              <a:t>ücretsiz eğitim verilmiş </a:t>
            </a:r>
            <a:r>
              <a:rPr lang="tr-TR" sz="2400" dirty="0" smtClean="0">
                <a:solidFill>
                  <a:srgbClr val="002060"/>
                </a:solidFill>
                <a:latin typeface="Franklin Gothic Book"/>
              </a:rPr>
              <a:t>ve Yetkili Satıcıların sistem kullanımı hakkında bilgilendirilmesi sağlanmıştır.</a:t>
            </a:r>
          </a:p>
          <a:p>
            <a:pPr marL="360000" lvl="3" indent="0" fontAlgn="auto">
              <a:spcAft>
                <a:spcPts val="0"/>
              </a:spcAft>
              <a:buClr>
                <a:srgbClr val="AA2B1E"/>
              </a:buClr>
              <a:buSzPct val="85000"/>
              <a:buFont typeface="Wingdings 2"/>
              <a:buNone/>
              <a:defRPr/>
            </a:pPr>
            <a:r>
              <a:rPr lang="tr-TR" sz="2400" dirty="0" smtClean="0">
                <a:solidFill>
                  <a:srgbClr val="002060"/>
                </a:solidFill>
                <a:latin typeface="Franklin Gothic Book"/>
              </a:rPr>
              <a:t>Şu anda Ağır vasıtaların sisteme dahil olması üzerine son çalışmalar devam etmektedir.</a:t>
            </a:r>
            <a:endParaRPr lang="tr-TR" sz="2400" dirty="0">
              <a:solidFill>
                <a:srgbClr val="002060"/>
              </a:solidFill>
              <a:latin typeface="Franklin Gothic Book"/>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468" y="1052736"/>
            <a:ext cx="3273425"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284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2627313" y="22225"/>
            <a:ext cx="6408737" cy="6835775"/>
          </a:xfrm>
          <a:prstGeom prst="rect">
            <a:avLst/>
          </a:prstGeom>
          <a:solidFill>
            <a:schemeClr val="accent3">
              <a:lumMod val="60000"/>
              <a:lumOff val="40000"/>
            </a:schemeClr>
          </a:solidFill>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indent="-256032">
              <a:buClr>
                <a:srgbClr val="5C577F"/>
              </a:buClr>
              <a:buFont typeface="Wingdings" pitchFamily="2" charset="2"/>
              <a:buChar char="q"/>
              <a:defRPr/>
            </a:pPr>
            <a:r>
              <a:rPr lang="tr-TR" sz="1200" b="1" dirty="0" smtClean="0">
                <a:solidFill>
                  <a:srgbClr val="0070C0"/>
                </a:solidFill>
                <a:latin typeface="Goudy Old Style" pitchFamily="18" charset="0"/>
              </a:rPr>
              <a:t>DYLG </a:t>
            </a:r>
            <a:r>
              <a:rPr lang="tr-TR" sz="1200" b="1" dirty="0" smtClean="0">
                <a:solidFill>
                  <a:srgbClr val="0070C0"/>
                </a:solidFill>
                <a:latin typeface="Goudy Old Style" pitchFamily="18" charset="0"/>
              </a:rPr>
              <a:t>1	</a:t>
            </a:r>
            <a:r>
              <a:rPr lang="tr-TR" sz="1200" b="1" dirty="0" smtClean="0">
                <a:solidFill>
                  <a:srgbClr val="0070C0"/>
                </a:solidFill>
                <a:latin typeface="Goudy Old Style" pitchFamily="18" charset="0"/>
              </a:rPr>
              <a:t>	EKİM 2010 		İZMİR</a:t>
            </a:r>
          </a:p>
          <a:p>
            <a:pPr marL="365760" indent="-256032">
              <a:buClr>
                <a:srgbClr val="5C577F"/>
              </a:buClr>
              <a:buFont typeface="Wingdings" pitchFamily="2" charset="2"/>
              <a:buChar char="q"/>
              <a:defRPr/>
            </a:pPr>
            <a:r>
              <a:rPr lang="tr-TR" sz="1200" b="1" dirty="0" smtClean="0">
                <a:solidFill>
                  <a:srgbClr val="0070C0"/>
                </a:solidFill>
                <a:latin typeface="Goudy Old Style" pitchFamily="18" charset="0"/>
              </a:rPr>
              <a:t>DYLG 2	</a:t>
            </a:r>
            <a:r>
              <a:rPr lang="tr-TR" sz="1200" b="1" dirty="0" smtClean="0">
                <a:solidFill>
                  <a:srgbClr val="0070C0"/>
                </a:solidFill>
                <a:latin typeface="Goudy Old Style" pitchFamily="18" charset="0"/>
              </a:rPr>
              <a:t>	KASIM </a:t>
            </a:r>
            <a:r>
              <a:rPr lang="tr-TR" sz="1200" b="1" dirty="0" smtClean="0">
                <a:solidFill>
                  <a:srgbClr val="0070C0"/>
                </a:solidFill>
                <a:latin typeface="Goudy Old Style" pitchFamily="18" charset="0"/>
              </a:rPr>
              <a:t>2010 		ANKARA</a:t>
            </a:r>
          </a:p>
          <a:p>
            <a:pPr marL="365760" indent="-256032">
              <a:buClr>
                <a:srgbClr val="5C577F"/>
              </a:buClr>
              <a:buFont typeface="Wingdings" pitchFamily="2" charset="2"/>
              <a:buChar char="q"/>
              <a:defRPr/>
            </a:pPr>
            <a:r>
              <a:rPr lang="tr-TR" sz="1200" b="1" dirty="0" smtClean="0">
                <a:solidFill>
                  <a:srgbClr val="0070C0"/>
                </a:solidFill>
                <a:latin typeface="Goudy Old Style" pitchFamily="18" charset="0"/>
              </a:rPr>
              <a:t>DYLG 3	</a:t>
            </a:r>
            <a:r>
              <a:rPr lang="tr-TR" sz="1200" b="1" dirty="0" smtClean="0">
                <a:solidFill>
                  <a:srgbClr val="0070C0"/>
                </a:solidFill>
                <a:latin typeface="Goudy Old Style" pitchFamily="18" charset="0"/>
              </a:rPr>
              <a:t>	OCAK </a:t>
            </a:r>
            <a:r>
              <a:rPr lang="tr-TR" sz="1200" b="1" dirty="0" smtClean="0">
                <a:solidFill>
                  <a:srgbClr val="0070C0"/>
                </a:solidFill>
                <a:latin typeface="Goudy Old Style" pitchFamily="18" charset="0"/>
              </a:rPr>
              <a:t>2011 		ADANA</a:t>
            </a:r>
          </a:p>
          <a:p>
            <a:pPr marL="365760" indent="-256032">
              <a:buClr>
                <a:srgbClr val="5C577F"/>
              </a:buClr>
              <a:buFont typeface="Wingdings" pitchFamily="2" charset="2"/>
              <a:buChar char="q"/>
              <a:defRPr/>
            </a:pPr>
            <a:r>
              <a:rPr lang="tr-TR" sz="1200" b="1" dirty="0" smtClean="0">
                <a:solidFill>
                  <a:srgbClr val="0070C0"/>
                </a:solidFill>
                <a:latin typeface="Goudy Old Style" pitchFamily="18" charset="0"/>
              </a:rPr>
              <a:t>DYLG 4	</a:t>
            </a:r>
            <a:r>
              <a:rPr lang="tr-TR" sz="1200" b="1" dirty="0" smtClean="0">
                <a:solidFill>
                  <a:srgbClr val="0070C0"/>
                </a:solidFill>
                <a:latin typeface="Goudy Old Style" pitchFamily="18" charset="0"/>
              </a:rPr>
              <a:t>	ŞUBAT </a:t>
            </a:r>
            <a:r>
              <a:rPr lang="tr-TR" sz="1200" b="1" dirty="0" smtClean="0">
                <a:solidFill>
                  <a:srgbClr val="0070C0"/>
                </a:solidFill>
                <a:latin typeface="Goudy Old Style" pitchFamily="18" charset="0"/>
              </a:rPr>
              <a:t>2011 		SAMSUN</a:t>
            </a:r>
          </a:p>
          <a:p>
            <a:pPr marL="365760" indent="-256032">
              <a:buClr>
                <a:srgbClr val="5C577F"/>
              </a:buClr>
              <a:buFont typeface="Wingdings" pitchFamily="2" charset="2"/>
              <a:buChar char="q"/>
              <a:defRPr/>
            </a:pPr>
            <a:r>
              <a:rPr lang="tr-TR" sz="1200" b="1" dirty="0" smtClean="0">
                <a:solidFill>
                  <a:srgbClr val="0070C0"/>
                </a:solidFill>
                <a:latin typeface="Goudy Old Style" pitchFamily="18" charset="0"/>
              </a:rPr>
              <a:t>DYLG 5	</a:t>
            </a:r>
            <a:r>
              <a:rPr lang="tr-TR" sz="1200" b="1" dirty="0" smtClean="0">
                <a:solidFill>
                  <a:srgbClr val="0070C0"/>
                </a:solidFill>
                <a:latin typeface="Goudy Old Style" pitchFamily="18" charset="0"/>
              </a:rPr>
              <a:t>	NİSAN </a:t>
            </a:r>
            <a:r>
              <a:rPr lang="tr-TR" sz="1200" b="1" dirty="0" smtClean="0">
                <a:solidFill>
                  <a:srgbClr val="0070C0"/>
                </a:solidFill>
                <a:latin typeface="Goudy Old Style" pitchFamily="18" charset="0"/>
              </a:rPr>
              <a:t>2011 		İSTANBUL</a:t>
            </a:r>
          </a:p>
          <a:p>
            <a:pPr marL="365760" indent="-256032">
              <a:buClr>
                <a:srgbClr val="5C577F"/>
              </a:buClr>
              <a:buFont typeface="Wingdings" pitchFamily="2" charset="2"/>
              <a:buChar char="q"/>
              <a:defRPr/>
            </a:pPr>
            <a:r>
              <a:rPr lang="tr-TR" sz="1200" b="1" dirty="0" smtClean="0">
                <a:solidFill>
                  <a:srgbClr val="0070C0"/>
                </a:solidFill>
                <a:latin typeface="Goudy Old Style" pitchFamily="18" charset="0"/>
              </a:rPr>
              <a:t>DYLG </a:t>
            </a:r>
            <a:r>
              <a:rPr lang="tr-TR" sz="1200" b="1" dirty="0" smtClean="0">
                <a:solidFill>
                  <a:srgbClr val="0070C0"/>
                </a:solidFill>
                <a:latin typeface="Goudy Old Style" pitchFamily="18" charset="0"/>
              </a:rPr>
              <a:t>6	</a:t>
            </a:r>
            <a:r>
              <a:rPr lang="tr-TR" sz="1200" b="1" dirty="0" smtClean="0">
                <a:solidFill>
                  <a:srgbClr val="0070C0"/>
                </a:solidFill>
                <a:latin typeface="Goudy Old Style" pitchFamily="18" charset="0"/>
              </a:rPr>
              <a:t>	HAZİRAN 2011 	ANTALYA</a:t>
            </a:r>
          </a:p>
          <a:p>
            <a:pPr marL="365760" indent="-256032">
              <a:buClr>
                <a:srgbClr val="5C577F"/>
              </a:buClr>
              <a:buFont typeface="Wingdings" pitchFamily="2" charset="2"/>
              <a:buChar char="q"/>
              <a:defRPr/>
            </a:pPr>
            <a:r>
              <a:rPr lang="tr-TR" sz="1200" b="1" dirty="0" smtClean="0">
                <a:solidFill>
                  <a:srgbClr val="0070C0"/>
                </a:solidFill>
                <a:latin typeface="Goudy Old Style" pitchFamily="18" charset="0"/>
              </a:rPr>
              <a:t>DYLG 7	</a:t>
            </a:r>
            <a:r>
              <a:rPr lang="tr-TR" sz="1200" b="1" dirty="0" smtClean="0">
                <a:solidFill>
                  <a:srgbClr val="0070C0"/>
                </a:solidFill>
                <a:latin typeface="Goudy Old Style" pitchFamily="18" charset="0"/>
              </a:rPr>
              <a:t>	EYLÜL </a:t>
            </a:r>
            <a:r>
              <a:rPr lang="tr-TR" sz="1200" b="1" dirty="0" smtClean="0">
                <a:solidFill>
                  <a:srgbClr val="0070C0"/>
                </a:solidFill>
                <a:latin typeface="Goudy Old Style" pitchFamily="18" charset="0"/>
              </a:rPr>
              <a:t>2011 		TRABZON</a:t>
            </a:r>
          </a:p>
          <a:p>
            <a:pPr marL="365760" indent="-256032">
              <a:buClr>
                <a:srgbClr val="5C577F"/>
              </a:buClr>
              <a:buFont typeface="Wingdings" pitchFamily="2" charset="2"/>
              <a:buChar char="q"/>
              <a:defRPr/>
            </a:pPr>
            <a:r>
              <a:rPr lang="tr-TR" sz="1200" b="1" dirty="0" smtClean="0">
                <a:solidFill>
                  <a:srgbClr val="0070C0"/>
                </a:solidFill>
                <a:latin typeface="Goudy Old Style" pitchFamily="18" charset="0"/>
              </a:rPr>
              <a:t>DYLG 8	</a:t>
            </a:r>
            <a:r>
              <a:rPr lang="tr-TR" sz="1200" b="1" dirty="0" smtClean="0">
                <a:solidFill>
                  <a:srgbClr val="0070C0"/>
                </a:solidFill>
                <a:latin typeface="Goudy Old Style" pitchFamily="18" charset="0"/>
              </a:rPr>
              <a:t>	EKİM </a:t>
            </a:r>
            <a:r>
              <a:rPr lang="tr-TR" sz="1200" b="1" dirty="0" smtClean="0">
                <a:solidFill>
                  <a:srgbClr val="0070C0"/>
                </a:solidFill>
                <a:latin typeface="Goudy Old Style" pitchFamily="18" charset="0"/>
              </a:rPr>
              <a:t>2011 		ESKİŞEHİR</a:t>
            </a:r>
          </a:p>
          <a:p>
            <a:pPr marL="365760" indent="-256032">
              <a:buClr>
                <a:srgbClr val="5C577F"/>
              </a:buClr>
              <a:buFont typeface="Wingdings" pitchFamily="2" charset="2"/>
              <a:buChar char="q"/>
              <a:defRPr/>
            </a:pPr>
            <a:r>
              <a:rPr lang="tr-TR" sz="1200" b="1" dirty="0" smtClean="0">
                <a:solidFill>
                  <a:srgbClr val="0070C0"/>
                </a:solidFill>
                <a:latin typeface="Goudy Old Style" pitchFamily="18" charset="0"/>
              </a:rPr>
              <a:t>DYLG 9</a:t>
            </a:r>
            <a:r>
              <a:rPr lang="tr-TR" sz="1200" b="1" smtClean="0">
                <a:solidFill>
                  <a:srgbClr val="0070C0"/>
                </a:solidFill>
                <a:latin typeface="Goudy Old Style" pitchFamily="18" charset="0"/>
              </a:rPr>
              <a:t>	</a:t>
            </a:r>
            <a:r>
              <a:rPr lang="tr-TR" sz="1200" b="1" smtClean="0">
                <a:solidFill>
                  <a:srgbClr val="0070C0"/>
                </a:solidFill>
                <a:latin typeface="Goudy Old Style" pitchFamily="18" charset="0"/>
              </a:rPr>
              <a:t>	ARALIK </a:t>
            </a:r>
            <a:r>
              <a:rPr lang="tr-TR" sz="1200" b="1" dirty="0" smtClean="0">
                <a:solidFill>
                  <a:srgbClr val="0070C0"/>
                </a:solidFill>
                <a:latin typeface="Goudy Old Style" pitchFamily="18" charset="0"/>
              </a:rPr>
              <a:t>2011 	KONYA</a:t>
            </a:r>
          </a:p>
          <a:p>
            <a:pPr marL="365760" indent="-256032">
              <a:buClr>
                <a:srgbClr val="5C577F"/>
              </a:buClr>
              <a:buFont typeface="Wingdings" pitchFamily="2" charset="2"/>
              <a:buChar char="q"/>
              <a:defRPr/>
            </a:pPr>
            <a:r>
              <a:rPr lang="tr-TR" sz="1200" b="1" dirty="0" smtClean="0">
                <a:solidFill>
                  <a:srgbClr val="0070C0"/>
                </a:solidFill>
                <a:latin typeface="Goudy Old Style" pitchFamily="18" charset="0"/>
              </a:rPr>
              <a:t>DYLG 10	TEMMUZ 2012 	BURSA</a:t>
            </a:r>
          </a:p>
          <a:p>
            <a:pPr marL="365760" indent="-256032">
              <a:buClr>
                <a:srgbClr val="5C577F"/>
              </a:buClr>
              <a:buFont typeface="Wingdings" pitchFamily="2" charset="2"/>
              <a:buChar char="q"/>
              <a:defRPr/>
            </a:pPr>
            <a:r>
              <a:rPr lang="tr-TR" sz="1200" b="1" dirty="0" smtClean="0">
                <a:solidFill>
                  <a:srgbClr val="0070C0"/>
                </a:solidFill>
                <a:latin typeface="Goudy Old Style" pitchFamily="18" charset="0"/>
              </a:rPr>
              <a:t> DYLG 11	EYLÜL 2012 		SİLİVRİ</a:t>
            </a:r>
          </a:p>
          <a:p>
            <a:pPr marL="365760" indent="-256032">
              <a:buClr>
                <a:srgbClr val="5C577F"/>
              </a:buClr>
              <a:buFont typeface="Wingdings" pitchFamily="2" charset="2"/>
              <a:buChar char="q"/>
              <a:defRPr/>
            </a:pPr>
            <a:r>
              <a:rPr lang="tr-TR" sz="1200" b="1" dirty="0" smtClean="0">
                <a:solidFill>
                  <a:srgbClr val="0070C0"/>
                </a:solidFill>
                <a:latin typeface="Goudy Old Style" pitchFamily="18" charset="0"/>
              </a:rPr>
              <a:t>DYLG 12	EKİM 2012 		DİYARBAKIR</a:t>
            </a:r>
          </a:p>
          <a:p>
            <a:pPr marL="365760" indent="-256032">
              <a:buClr>
                <a:srgbClr val="5C577F"/>
              </a:buClr>
              <a:buFont typeface="Wingdings" pitchFamily="2" charset="2"/>
              <a:buChar char="q"/>
              <a:defRPr/>
            </a:pPr>
            <a:r>
              <a:rPr lang="tr-TR" sz="1200" b="1" dirty="0" smtClean="0">
                <a:solidFill>
                  <a:srgbClr val="0070C0"/>
                </a:solidFill>
                <a:latin typeface="Goudy Old Style" pitchFamily="18" charset="0"/>
              </a:rPr>
              <a:t>DYLG 13	ARALIK 2012 	MERSİN</a:t>
            </a:r>
          </a:p>
          <a:p>
            <a:pPr marL="365760" indent="-256032">
              <a:buClr>
                <a:srgbClr val="5C577F"/>
              </a:buClr>
              <a:buFont typeface="Wingdings" pitchFamily="2" charset="2"/>
              <a:buChar char="q"/>
              <a:defRPr/>
            </a:pPr>
            <a:r>
              <a:rPr lang="tr-TR" sz="1200" b="1" dirty="0" smtClean="0">
                <a:solidFill>
                  <a:srgbClr val="0070C0"/>
                </a:solidFill>
                <a:latin typeface="Goudy Old Style" pitchFamily="18" charset="0"/>
              </a:rPr>
              <a:t>DYLG 14	TEMMUZ 2013 	ANTALYA</a:t>
            </a:r>
          </a:p>
          <a:p>
            <a:pPr marL="365760" indent="-256032">
              <a:buClr>
                <a:srgbClr val="5C577F"/>
              </a:buClr>
              <a:buFont typeface="Wingdings" pitchFamily="2" charset="2"/>
              <a:buChar char="q"/>
              <a:defRPr/>
            </a:pPr>
            <a:r>
              <a:rPr lang="tr-TR" sz="1200" b="1" dirty="0" smtClean="0">
                <a:solidFill>
                  <a:srgbClr val="0070C0"/>
                </a:solidFill>
                <a:latin typeface="Goudy Old Style" pitchFamily="18" charset="0"/>
              </a:rPr>
              <a:t>DYLG 15	EYLÜL 2013 		GAZİANTEP</a:t>
            </a:r>
          </a:p>
          <a:p>
            <a:pPr marL="365760" indent="-256032">
              <a:buClr>
                <a:srgbClr val="5C577F"/>
              </a:buClr>
              <a:buFont typeface="Wingdings" pitchFamily="2" charset="2"/>
              <a:buChar char="q"/>
              <a:defRPr/>
            </a:pPr>
            <a:r>
              <a:rPr lang="tr-TR" sz="1200" b="1" dirty="0" smtClean="0">
                <a:solidFill>
                  <a:srgbClr val="0070C0"/>
                </a:solidFill>
                <a:latin typeface="Goudy Old Style" pitchFamily="18" charset="0"/>
              </a:rPr>
              <a:t>DYLG 16	KASIM 2013 		ANKARA</a:t>
            </a:r>
          </a:p>
          <a:p>
            <a:pPr marL="365760" indent="-256032">
              <a:buClr>
                <a:srgbClr val="5C577F"/>
              </a:buClr>
              <a:buFont typeface="Wingdings" pitchFamily="2" charset="2"/>
              <a:buChar char="q"/>
              <a:defRPr/>
            </a:pPr>
            <a:r>
              <a:rPr lang="tr-TR" sz="1200" b="1" dirty="0" smtClean="0">
                <a:solidFill>
                  <a:srgbClr val="0070C0"/>
                </a:solidFill>
                <a:latin typeface="Goudy Old Style" pitchFamily="18" charset="0"/>
              </a:rPr>
              <a:t>DYLG 17	ŞUBAT 2014 		İZMİR</a:t>
            </a:r>
          </a:p>
          <a:p>
            <a:pPr marL="365760" indent="-256032">
              <a:buClr>
                <a:srgbClr val="5C577F"/>
              </a:buClr>
              <a:buFont typeface="Wingdings" pitchFamily="2" charset="2"/>
              <a:buChar char="q"/>
              <a:defRPr/>
            </a:pPr>
            <a:r>
              <a:rPr lang="tr-TR" sz="1200" b="1" dirty="0" smtClean="0">
                <a:solidFill>
                  <a:srgbClr val="0070C0"/>
                </a:solidFill>
                <a:latin typeface="Goudy Old Style" pitchFamily="18" charset="0"/>
              </a:rPr>
              <a:t>DYLG 18	MAYIS 2014 		İSTANBUL</a:t>
            </a:r>
          </a:p>
          <a:p>
            <a:pPr marL="365760" indent="-256032">
              <a:buClr>
                <a:srgbClr val="5C577F"/>
              </a:buClr>
              <a:buFont typeface="Wingdings" pitchFamily="2" charset="2"/>
              <a:buChar char="q"/>
              <a:defRPr/>
            </a:pPr>
            <a:r>
              <a:rPr lang="tr-TR" sz="1200" b="1" dirty="0" smtClean="0">
                <a:solidFill>
                  <a:srgbClr val="0070C0"/>
                </a:solidFill>
                <a:latin typeface="Goudy Old Style" pitchFamily="18" charset="0"/>
              </a:rPr>
              <a:t>DYLG 19	HAZİRAN 2014 	TRABZON</a:t>
            </a:r>
          </a:p>
          <a:p>
            <a:pPr marL="365760" indent="-256032">
              <a:buClr>
                <a:srgbClr val="5C577F"/>
              </a:buClr>
              <a:buFont typeface="Wingdings" pitchFamily="2" charset="2"/>
              <a:buChar char="q"/>
              <a:defRPr/>
            </a:pPr>
            <a:r>
              <a:rPr lang="tr-TR" sz="1600" b="1" dirty="0" smtClean="0">
                <a:solidFill>
                  <a:srgbClr val="FF0000"/>
                </a:solidFill>
                <a:latin typeface="Goudy Old Style" pitchFamily="18" charset="0"/>
              </a:rPr>
              <a:t>DYLG 20	KASIM 2014 	ERZURUM</a:t>
            </a:r>
          </a:p>
          <a:p>
            <a:pPr marL="365760" indent="-256032">
              <a:buClr>
                <a:srgbClr val="5C577F"/>
              </a:buClr>
              <a:buFont typeface="Wingdings" pitchFamily="2" charset="2"/>
              <a:buChar char="q"/>
              <a:defRPr/>
            </a:pPr>
            <a:r>
              <a:rPr lang="tr-TR" sz="1500" b="1" dirty="0" smtClean="0">
                <a:solidFill>
                  <a:srgbClr val="FF0000"/>
                </a:solidFill>
                <a:latin typeface="Goudy Old Style" pitchFamily="18" charset="0"/>
              </a:rPr>
              <a:t>DYLG 21 	ARALIK 2014 	DENİZLİ</a:t>
            </a:r>
          </a:p>
          <a:p>
            <a:pPr marL="365760" indent="-256032">
              <a:buClr>
                <a:srgbClr val="5C577F"/>
              </a:buClr>
              <a:buFont typeface="Wingdings" pitchFamily="2" charset="2"/>
              <a:buChar char="q"/>
              <a:defRPr/>
            </a:pPr>
            <a:r>
              <a:rPr lang="tr-TR" sz="1500" b="1" dirty="0" smtClean="0">
                <a:solidFill>
                  <a:srgbClr val="FF0000"/>
                </a:solidFill>
                <a:latin typeface="Goudy Old Style" pitchFamily="18" charset="0"/>
              </a:rPr>
              <a:t>DYLG 22	ŞUBAT 2015	BURSA</a:t>
            </a:r>
          </a:p>
          <a:p>
            <a:pPr marL="365760" indent="-256032">
              <a:buClr>
                <a:srgbClr val="5C577F"/>
              </a:buClr>
              <a:buFont typeface="Wingdings" pitchFamily="2" charset="2"/>
              <a:buChar char="q"/>
              <a:defRPr/>
            </a:pPr>
            <a:r>
              <a:rPr lang="tr-TR" sz="1500" b="1" dirty="0" smtClean="0">
                <a:solidFill>
                  <a:srgbClr val="FF0000"/>
                </a:solidFill>
                <a:latin typeface="Goudy Old Style" pitchFamily="18" charset="0"/>
              </a:rPr>
              <a:t>DYLG 23	HAZİRAN 2015	ESKİŞEHİR</a:t>
            </a:r>
          </a:p>
          <a:p>
            <a:pPr marL="365760" indent="-256032">
              <a:buClr>
                <a:srgbClr val="5C577F"/>
              </a:buClr>
              <a:buFont typeface="Wingdings" pitchFamily="2" charset="2"/>
              <a:buChar char="q"/>
              <a:defRPr/>
            </a:pPr>
            <a:r>
              <a:rPr lang="tr-TR" sz="1500" b="1" dirty="0" smtClean="0">
                <a:solidFill>
                  <a:srgbClr val="FF0000"/>
                </a:solidFill>
                <a:latin typeface="Goudy Old Style" pitchFamily="18" charset="0"/>
              </a:rPr>
              <a:t>DYLG 24	EYLÜL 2015	SAMSUN</a:t>
            </a:r>
          </a:p>
          <a:p>
            <a:pPr marL="365760" indent="-256032">
              <a:buClr>
                <a:srgbClr val="5C577F"/>
              </a:buClr>
              <a:buFont typeface="Wingdings" pitchFamily="2" charset="2"/>
              <a:buChar char="q"/>
              <a:defRPr/>
            </a:pPr>
            <a:r>
              <a:rPr lang="tr-TR" sz="1500" b="1" dirty="0" smtClean="0">
                <a:solidFill>
                  <a:srgbClr val="FF0000"/>
                </a:solidFill>
                <a:latin typeface="Goudy Old Style" pitchFamily="18" charset="0"/>
              </a:rPr>
              <a:t>DYLG 25	KASIM 2015	KONYA</a:t>
            </a:r>
          </a:p>
          <a:p>
            <a:pPr marL="365760" indent="-256032">
              <a:buClr>
                <a:srgbClr val="5C577F"/>
              </a:buClr>
              <a:buFont typeface="Wingdings" pitchFamily="2" charset="2"/>
              <a:buChar char="q"/>
              <a:defRPr/>
            </a:pPr>
            <a:r>
              <a:rPr lang="tr-TR" sz="1500" b="1" dirty="0" smtClean="0">
                <a:solidFill>
                  <a:srgbClr val="FF0000"/>
                </a:solidFill>
                <a:latin typeface="Goudy Old Style" pitchFamily="18" charset="0"/>
              </a:rPr>
              <a:t>DYLG 26	OCAK 2016	ADANA</a:t>
            </a:r>
          </a:p>
          <a:p>
            <a:pPr marL="365760" indent="-256032">
              <a:buClr>
                <a:srgbClr val="5C577F"/>
              </a:buClr>
              <a:buFont typeface="Wingdings" pitchFamily="2" charset="2"/>
              <a:buChar char="q"/>
              <a:defRPr/>
            </a:pPr>
            <a:r>
              <a:rPr lang="tr-TR" sz="1500" b="1" dirty="0" smtClean="0">
                <a:solidFill>
                  <a:srgbClr val="FF0000"/>
                </a:solidFill>
                <a:latin typeface="Goudy Old Style" pitchFamily="18" charset="0"/>
              </a:rPr>
              <a:t>DYLG 27	MART 2016	ANKARA</a:t>
            </a:r>
          </a:p>
          <a:p>
            <a:pPr marL="365760" indent="-256032">
              <a:buClr>
                <a:srgbClr val="5C577F"/>
              </a:buClr>
              <a:buFont typeface="Wingdings" pitchFamily="2" charset="2"/>
              <a:buChar char="q"/>
              <a:defRPr/>
            </a:pPr>
            <a:endParaRPr lang="tr-TR" sz="1500" b="1" dirty="0">
              <a:solidFill>
                <a:srgbClr val="0070C0"/>
              </a:solidFill>
              <a:latin typeface="Goudy Old Style" pitchFamily="18" charset="0"/>
            </a:endParaRPr>
          </a:p>
        </p:txBody>
      </p:sp>
      <p:sp>
        <p:nvSpPr>
          <p:cNvPr id="7" name="1 Başlık"/>
          <p:cNvSpPr>
            <a:spLocks noGrp="1"/>
          </p:cNvSpPr>
          <p:nvPr>
            <p:ph type="title"/>
          </p:nvPr>
        </p:nvSpPr>
        <p:spPr>
          <a:xfrm>
            <a:off x="395536" y="908720"/>
            <a:ext cx="2089150" cy="3598862"/>
          </a:xfrm>
        </p:spPr>
        <p:txBody>
          <a:bodyPr anchor="b"/>
          <a:lstStyle/>
          <a:p>
            <a:pPr eaLnBrk="1" hangingPunct="1"/>
            <a:r>
              <a:rPr lang="tr-TR" altLang="tr-TR" sz="2000" b="1" dirty="0" smtClean="0">
                <a:solidFill>
                  <a:srgbClr val="FF0000"/>
                </a:solidFill>
                <a:latin typeface="Goudy Old Style" pitchFamily="18" charset="0"/>
              </a:rPr>
              <a:t>YETKİLİ SATICI DOSTLARIMIZ İLE DİYALOG ADIYLA BİRARAYA GELDİK</a:t>
            </a:r>
          </a:p>
        </p:txBody>
      </p:sp>
    </p:spTree>
    <p:extLst>
      <p:ext uri="{BB962C8B-B14F-4D97-AF65-F5344CB8AC3E}">
        <p14:creationId xmlns:p14="http://schemas.microsoft.com/office/powerpoint/2010/main" val="30792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4480" y="2492896"/>
            <a:ext cx="2304488" cy="84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1691680" y="668595"/>
            <a:ext cx="5490089" cy="1200329"/>
          </a:xfrm>
          <a:prstGeom prst="rect">
            <a:avLst/>
          </a:prstGeom>
        </p:spPr>
        <p:txBody>
          <a:bodyPr wrap="square">
            <a:spAutoFit/>
          </a:bodyPr>
          <a:lstStyle/>
          <a:p>
            <a:pPr algn="ctr">
              <a:spcAft>
                <a:spcPts val="1000"/>
              </a:spcAft>
            </a:pPr>
            <a:r>
              <a:rPr lang="tr-TR" sz="2400" b="1" dirty="0" smtClean="0">
                <a:solidFill>
                  <a:srgbClr val="000000"/>
                </a:solidFill>
                <a:effectLst/>
                <a:latin typeface="Arial"/>
                <a:ea typeface="Calibri"/>
              </a:rPr>
              <a:t>Motorlu Taşıtlar Sektöründeki Dikey Anlaşmalara İlişkin Grup Muafiyeti Tebliği Taslağı</a:t>
            </a:r>
            <a:endParaRPr lang="tr-TR" sz="1200" dirty="0">
              <a:solidFill>
                <a:srgbClr val="000000"/>
              </a:solidFill>
              <a:effectLst/>
              <a:latin typeface="Arial"/>
              <a:ea typeface="Calibri"/>
            </a:endParaRPr>
          </a:p>
        </p:txBody>
      </p:sp>
      <p:sp>
        <p:nvSpPr>
          <p:cNvPr id="7" name="Dikdörtgen 6"/>
          <p:cNvSpPr/>
          <p:nvPr/>
        </p:nvSpPr>
        <p:spPr>
          <a:xfrm>
            <a:off x="1835696" y="3959647"/>
            <a:ext cx="5472607" cy="1328569"/>
          </a:xfrm>
          <a:prstGeom prst="rect">
            <a:avLst/>
          </a:prstGeom>
        </p:spPr>
        <p:txBody>
          <a:bodyPr wrap="square">
            <a:spAutoFit/>
          </a:bodyPr>
          <a:lstStyle/>
          <a:p>
            <a:pPr algn="ctr">
              <a:spcAft>
                <a:spcPts val="1000"/>
              </a:spcAft>
            </a:pPr>
            <a:r>
              <a:rPr lang="tr-TR" sz="2400" b="1" dirty="0" smtClean="0">
                <a:solidFill>
                  <a:srgbClr val="000000"/>
                </a:solidFill>
                <a:effectLst/>
                <a:latin typeface="Arial"/>
                <a:ea typeface="Calibri"/>
              </a:rPr>
              <a:t>OYDER-Otomotiv Yetkili Satıcıları Derneği </a:t>
            </a:r>
            <a:endParaRPr lang="tr-TR" sz="1200" dirty="0" smtClean="0">
              <a:solidFill>
                <a:srgbClr val="000000"/>
              </a:solidFill>
              <a:effectLst/>
              <a:latin typeface="Arial"/>
              <a:ea typeface="Calibri"/>
            </a:endParaRPr>
          </a:p>
          <a:p>
            <a:pPr algn="ctr">
              <a:spcAft>
                <a:spcPts val="1000"/>
              </a:spcAft>
            </a:pPr>
            <a:r>
              <a:rPr lang="tr-TR" sz="2400" b="1" dirty="0" smtClean="0">
                <a:solidFill>
                  <a:srgbClr val="000000"/>
                </a:solidFill>
                <a:effectLst/>
                <a:latin typeface="Arial"/>
                <a:ea typeface="Calibri"/>
              </a:rPr>
              <a:t>Tebliğ Taslağına İlişkin Görüşler</a:t>
            </a:r>
            <a:endParaRPr lang="tr-TR" sz="1200" dirty="0">
              <a:solidFill>
                <a:srgbClr val="000000"/>
              </a:solidFill>
              <a:effectLst/>
              <a:latin typeface="Arial"/>
              <a:ea typeface="Calibri"/>
            </a:endParaRPr>
          </a:p>
        </p:txBody>
      </p:sp>
    </p:spTree>
    <p:extLst>
      <p:ext uri="{BB962C8B-B14F-4D97-AF65-F5344CB8AC3E}">
        <p14:creationId xmlns:p14="http://schemas.microsoft.com/office/powerpoint/2010/main" val="629950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Başlık 1"/>
          <p:cNvSpPr>
            <a:spLocks noGrp="1"/>
          </p:cNvSpPr>
          <p:nvPr>
            <p:ph type="title"/>
          </p:nvPr>
        </p:nvSpPr>
        <p:spPr>
          <a:xfrm>
            <a:off x="755650" y="188913"/>
            <a:ext cx="8229600" cy="635000"/>
          </a:xfrm>
          <a:solidFill>
            <a:schemeClr val="tx1"/>
          </a:solidFill>
        </p:spPr>
        <p:txBody>
          <a:bodyPr>
            <a:normAutofit fontScale="90000"/>
          </a:bodyPr>
          <a:lstStyle/>
          <a:p>
            <a:r>
              <a:rPr lang="tr-TR" altLang="tr-TR" sz="3600" smtClean="0">
                <a:solidFill>
                  <a:schemeClr val="bg1"/>
                </a:solidFill>
              </a:rPr>
              <a:t>KULLANILMIŞ ARAÇ SATIŞLARI</a:t>
            </a:r>
          </a:p>
        </p:txBody>
      </p:sp>
      <p:sp>
        <p:nvSpPr>
          <p:cNvPr id="61443" name="İçerik Yer Tutucusu 2"/>
          <p:cNvSpPr>
            <a:spLocks noGrp="1"/>
          </p:cNvSpPr>
          <p:nvPr>
            <p:ph idx="1"/>
          </p:nvPr>
        </p:nvSpPr>
        <p:spPr>
          <a:xfrm>
            <a:off x="755650" y="1268760"/>
            <a:ext cx="8388350" cy="4824536"/>
          </a:xfrm>
          <a:solidFill>
            <a:schemeClr val="accent3">
              <a:lumMod val="60000"/>
              <a:lumOff val="40000"/>
            </a:schemeClr>
          </a:solidFill>
        </p:spPr>
        <p:txBody>
          <a:bodyPr/>
          <a:lstStyle/>
          <a:p>
            <a:pPr>
              <a:spcBef>
                <a:spcPts val="2400"/>
              </a:spcBef>
              <a:buFont typeface="Arial" charset="0"/>
              <a:buChar char="•"/>
              <a:defRPr/>
            </a:pPr>
            <a:r>
              <a:rPr lang="tr-TR" altLang="tr-TR" sz="2800" dirty="0" smtClean="0">
                <a:solidFill>
                  <a:srgbClr val="002060"/>
                </a:solidFill>
                <a:latin typeface="Arial Narrow" pitchFamily="34" charset="0"/>
              </a:rPr>
              <a:t>01.05.2010 tarihinde sadece Noterlerde kullanılmış araç satışlarında devir sistemi başladı,</a:t>
            </a:r>
          </a:p>
          <a:p>
            <a:pPr>
              <a:spcBef>
                <a:spcPts val="2400"/>
              </a:spcBef>
              <a:buFont typeface="Arial" charset="0"/>
              <a:buChar char="•"/>
              <a:defRPr/>
            </a:pPr>
            <a:r>
              <a:rPr lang="tr-TR" altLang="tr-TR" sz="2800" dirty="0" smtClean="0">
                <a:solidFill>
                  <a:srgbClr val="002060"/>
                </a:solidFill>
                <a:latin typeface="Arial Narrow" pitchFamily="34" charset="0"/>
              </a:rPr>
              <a:t>Eski sistemde kayıt altında sadece 1.400.000 araç tescil edilirken,</a:t>
            </a:r>
          </a:p>
          <a:p>
            <a:pPr>
              <a:spcBef>
                <a:spcPts val="2400"/>
              </a:spcBef>
              <a:buFont typeface="Arial" charset="0"/>
              <a:buChar char="•"/>
              <a:defRPr/>
            </a:pPr>
            <a:r>
              <a:rPr lang="tr-TR" altLang="tr-TR" sz="2800" dirty="0" smtClean="0">
                <a:solidFill>
                  <a:srgbClr val="002060"/>
                </a:solidFill>
                <a:latin typeface="Arial Narrow" pitchFamily="34" charset="0"/>
              </a:rPr>
              <a:t>Son 12 aylık kayıtlı satış 6.462.000 adede ulaşmış durumdadır,</a:t>
            </a:r>
          </a:p>
          <a:p>
            <a:pPr>
              <a:spcBef>
                <a:spcPts val="2400"/>
              </a:spcBef>
              <a:buFont typeface="Arial" charset="0"/>
              <a:buChar char="•"/>
              <a:defRPr/>
            </a:pPr>
            <a:r>
              <a:rPr lang="tr-TR" altLang="tr-TR" sz="2800" dirty="0" smtClean="0">
                <a:solidFill>
                  <a:srgbClr val="002060"/>
                </a:solidFill>
                <a:latin typeface="Arial Narrow" pitchFamily="34" charset="0"/>
              </a:rPr>
              <a:t>Tek yerde işlem kolaylığı ile tüketici yararı sağlanmıştır,</a:t>
            </a:r>
          </a:p>
        </p:txBody>
      </p:sp>
    </p:spTree>
    <p:extLst>
      <p:ext uri="{BB962C8B-B14F-4D97-AF65-F5344CB8AC3E}">
        <p14:creationId xmlns:p14="http://schemas.microsoft.com/office/powerpoint/2010/main" val="138228343"/>
      </p:ext>
    </p:extLst>
  </p:cSld>
  <p:clrMapOvr>
    <a:masterClrMapping/>
  </p:clrMapOvr>
  <p:transition spd="med">
    <p:spli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4202406665"/>
              </p:ext>
            </p:extLst>
          </p:nvPr>
        </p:nvGraphicFramePr>
        <p:xfrm>
          <a:off x="323526" y="188646"/>
          <a:ext cx="8640963" cy="6409964"/>
        </p:xfrm>
        <a:graphic>
          <a:graphicData uri="http://schemas.openxmlformats.org/drawingml/2006/table">
            <a:tbl>
              <a:tblPr/>
              <a:tblGrid>
                <a:gridCol w="473085"/>
                <a:gridCol w="1107447"/>
                <a:gridCol w="806395"/>
                <a:gridCol w="827897"/>
                <a:gridCol w="774138"/>
                <a:gridCol w="795642"/>
                <a:gridCol w="806395"/>
                <a:gridCol w="806395"/>
                <a:gridCol w="806395"/>
                <a:gridCol w="763387"/>
                <a:gridCol w="673787"/>
              </a:tblGrid>
              <a:tr h="211032">
                <a:tc gridSpan="6">
                  <a:txBody>
                    <a:bodyPr/>
                    <a:lstStyle/>
                    <a:p>
                      <a:pPr algn="l" fontAlgn="b"/>
                      <a:r>
                        <a:rPr lang="tr-TR" sz="1100" b="1" i="0" u="none" strike="noStrike" dirty="0">
                          <a:effectLst/>
                          <a:latin typeface="Arial"/>
                        </a:rPr>
                        <a:t>Aylara göre devri</a:t>
                      </a:r>
                      <a:r>
                        <a:rPr lang="tr-TR" sz="1100" b="1" i="0" u="none" strike="noStrike" baseline="30000" dirty="0">
                          <a:effectLst/>
                          <a:latin typeface="Arial"/>
                        </a:rPr>
                        <a:t>(1)</a:t>
                      </a:r>
                      <a:r>
                        <a:rPr lang="tr-TR" sz="1100" b="1" i="0" u="none" strike="noStrike" dirty="0">
                          <a:effectLst/>
                          <a:latin typeface="Arial"/>
                        </a:rPr>
                        <a:t> yapılan motorlu kara taşıtları sayısı, 2015 - 2016</a:t>
                      </a:r>
                    </a:p>
                  </a:txBody>
                  <a:tcPr marL="7844" marR="7844" marT="7844" marB="0" anchor="b">
                    <a:lnL>
                      <a:noFill/>
                    </a:lnL>
                    <a:lnR>
                      <a:noFill/>
                    </a:lnR>
                    <a:lnT>
                      <a:noFill/>
                    </a:lnT>
                    <a:lnB>
                      <a:noFill/>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1100" b="0" i="0" u="none" strike="noStrike">
                          <a:effectLst/>
                          <a:latin typeface="Arial"/>
                        </a:rPr>
                        <a:t> </a:t>
                      </a:r>
                    </a:p>
                  </a:txBody>
                  <a:tcPr marL="7844" marR="7844" marT="7844" marB="0" anchor="b">
                    <a:lnL>
                      <a:noFill/>
                    </a:lnL>
                    <a:lnR>
                      <a:noFill/>
                    </a:lnR>
                    <a:lnT>
                      <a:noFill/>
                    </a:lnT>
                    <a:lnB>
                      <a:noFill/>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a:noFill/>
                    </a:lnT>
                    <a:lnB>
                      <a:noFill/>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a:noFill/>
                    </a:lnT>
                    <a:lnB>
                      <a:noFill/>
                    </a:lnB>
                    <a:solidFill>
                      <a:srgbClr val="FFFFFF"/>
                    </a:solidFill>
                  </a:tcPr>
                </a:tc>
                <a:tc>
                  <a:txBody>
                    <a:bodyPr/>
                    <a:lstStyle/>
                    <a:p>
                      <a:pPr algn="l" fontAlgn="b"/>
                      <a:r>
                        <a:rPr lang="tr-TR" sz="1100" b="0" i="0" u="sng" strike="noStrike">
                          <a:solidFill>
                            <a:srgbClr val="0000FF"/>
                          </a:solidFill>
                          <a:effectLst/>
                          <a:latin typeface="Arial"/>
                          <a:hlinkClick r:id="rId2" action="ppaction://hlinkfile"/>
                        </a:rPr>
                        <a:t>INDEX</a:t>
                      </a:r>
                      <a:endParaRPr lang="tr-TR" sz="1100" b="0" i="0" u="sng" strike="noStrike">
                        <a:solidFill>
                          <a:srgbClr val="0000FF"/>
                        </a:solidFill>
                        <a:effectLst/>
                        <a:latin typeface="Arial"/>
                      </a:endParaRPr>
                    </a:p>
                  </a:txBody>
                  <a:tcPr marL="7844" marR="7844" marT="7844" marB="0" anchor="b">
                    <a:lnL>
                      <a:noFill/>
                    </a:lnL>
                    <a:lnR>
                      <a:noFill/>
                    </a:lnR>
                    <a:lnT>
                      <a:noFill/>
                    </a:lnT>
                    <a:lnB>
                      <a:noFill/>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a:noFill/>
                    </a:lnT>
                    <a:lnB>
                      <a:noFill/>
                    </a:lnB>
                    <a:solidFill>
                      <a:srgbClr val="FFFFFF"/>
                    </a:solidFill>
                  </a:tcPr>
                </a:tc>
              </a:tr>
              <a:tr h="211032">
                <a:tc gridSpan="6">
                  <a:txBody>
                    <a:bodyPr/>
                    <a:lstStyle/>
                    <a:p>
                      <a:pPr algn="l" fontAlgn="b"/>
                      <a:r>
                        <a:rPr lang="en-US" sz="1100" b="0" i="0" u="none" strike="noStrike" dirty="0">
                          <a:effectLst/>
                          <a:latin typeface="Arial"/>
                        </a:rPr>
                        <a:t>The number of road motor vehicles handed over</a:t>
                      </a:r>
                      <a:r>
                        <a:rPr lang="en-US" sz="1100" b="0" i="0" u="none" strike="noStrike" baseline="30000" dirty="0">
                          <a:effectLst/>
                          <a:latin typeface="Arial"/>
                        </a:rPr>
                        <a:t>(1)</a:t>
                      </a:r>
                      <a:r>
                        <a:rPr lang="en-US" sz="1100" b="0" i="0" u="none" strike="noStrike" dirty="0">
                          <a:effectLst/>
                          <a:latin typeface="Arial"/>
                        </a:rPr>
                        <a:t> by months, 2015 - 2016</a:t>
                      </a:r>
                    </a:p>
                  </a:txBody>
                  <a:tcPr marL="7844" marR="7844" marT="7844" marB="0" anchor="b">
                    <a:lnL>
                      <a:noFill/>
                    </a:lnL>
                    <a:lnR>
                      <a:noFill/>
                    </a:lnR>
                    <a:lnT>
                      <a:noFill/>
                    </a:lnT>
                    <a:lnB>
                      <a:noFill/>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1100" b="0" i="0" u="none" strike="noStrike">
                          <a:effectLst/>
                          <a:latin typeface="Arial"/>
                        </a:rPr>
                        <a:t> </a:t>
                      </a:r>
                    </a:p>
                  </a:txBody>
                  <a:tcPr marL="7844" marR="7844" marT="7844" marB="0" anchor="b">
                    <a:lnL>
                      <a:noFill/>
                    </a:lnL>
                    <a:lnR>
                      <a:noFill/>
                    </a:lnR>
                    <a:lnT>
                      <a:noFill/>
                    </a:lnT>
                    <a:lnB>
                      <a:noFill/>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a:noFill/>
                    </a:lnT>
                    <a:lnB>
                      <a:noFill/>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a:noFill/>
                    </a:lnT>
                    <a:lnB>
                      <a:noFill/>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a:noFill/>
                    </a:lnT>
                    <a:lnB>
                      <a:noFill/>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a:noFill/>
                    </a:lnT>
                    <a:lnB>
                      <a:noFill/>
                    </a:lnB>
                    <a:solidFill>
                      <a:srgbClr val="FFFFFF"/>
                    </a:solidFill>
                  </a:tcPr>
                </a:tc>
              </a:tr>
              <a:tr h="188817">
                <a:tc>
                  <a:txBody>
                    <a:bodyPr/>
                    <a:lstStyle/>
                    <a:p>
                      <a:pPr algn="l" fontAlgn="b"/>
                      <a:r>
                        <a:rPr lang="tr-TR" sz="1100" b="0" i="0" u="none" strike="noStrike">
                          <a:effectLst/>
                          <a:latin typeface="Arial"/>
                        </a:rPr>
                        <a:t> </a:t>
                      </a:r>
                    </a:p>
                  </a:txBody>
                  <a:tcPr marL="7844" marR="7844" marT="784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266567">
                <a:tc>
                  <a:txBody>
                    <a:bodyPr/>
                    <a:lstStyle/>
                    <a:p>
                      <a:pPr algn="l" fontAlgn="b"/>
                      <a:r>
                        <a:rPr lang="tr-TR" sz="1050" b="1" i="0" u="none" strike="noStrike">
                          <a:effectLst/>
                          <a:latin typeface="Arial"/>
                        </a:rPr>
                        <a:t> Yıl</a:t>
                      </a:r>
                    </a:p>
                  </a:txBody>
                  <a:tcPr marL="7844" marR="7844" marT="7844"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1050" b="1" i="0" u="none" strike="noStrike" dirty="0">
                          <a:effectLst/>
                          <a:latin typeface="Arial"/>
                        </a:rPr>
                        <a:t>Ay</a:t>
                      </a:r>
                    </a:p>
                  </a:txBody>
                  <a:tcPr marL="7844" marR="7844" marT="7844"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tr-TR" sz="1050" b="1" i="0" u="none" strike="noStrike">
                          <a:effectLst/>
                          <a:latin typeface="Arial"/>
                        </a:rPr>
                        <a:t>  Toplam</a:t>
                      </a:r>
                    </a:p>
                  </a:txBody>
                  <a:tcPr marL="7844" marR="7844" marT="7844"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tr-TR" sz="1050" b="1" i="0" u="none" strike="noStrike" dirty="0">
                          <a:solidFill>
                            <a:srgbClr val="FF0000"/>
                          </a:solidFill>
                          <a:effectLst/>
                          <a:latin typeface="Arial"/>
                        </a:rPr>
                        <a:t>  Otomobil</a:t>
                      </a:r>
                    </a:p>
                  </a:txBody>
                  <a:tcPr marL="7844" marR="7844" marT="7844"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tr-TR" sz="1050" b="1" i="0" u="none" strike="noStrike">
                          <a:effectLst/>
                          <a:latin typeface="Arial"/>
                        </a:rPr>
                        <a:t> Minibüs</a:t>
                      </a:r>
                    </a:p>
                  </a:txBody>
                  <a:tcPr marL="7844" marR="7844" marT="7844"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tr-TR" sz="1050" b="1" i="0" u="none" strike="noStrike">
                          <a:effectLst/>
                          <a:latin typeface="Arial"/>
                        </a:rPr>
                        <a:t> Otobüs</a:t>
                      </a:r>
                    </a:p>
                  </a:txBody>
                  <a:tcPr marL="7844" marR="7844" marT="7844"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tr-TR" sz="1050" b="1" i="0" u="none" strike="noStrike">
                          <a:effectLst/>
                          <a:latin typeface="Arial"/>
                        </a:rPr>
                        <a:t> Kamyonet </a:t>
                      </a:r>
                    </a:p>
                  </a:txBody>
                  <a:tcPr marL="7844" marR="7844" marT="7844"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tr-TR" sz="1050" b="1" i="0" u="none" strike="noStrike">
                          <a:effectLst/>
                          <a:latin typeface="Arial"/>
                        </a:rPr>
                        <a:t> Kamyon </a:t>
                      </a:r>
                      <a:r>
                        <a:rPr lang="tr-TR" sz="1050" b="1" i="0" u="none" strike="noStrike" baseline="30000">
                          <a:effectLst/>
                          <a:latin typeface="Arial"/>
                        </a:rPr>
                        <a:t>(2)</a:t>
                      </a:r>
                      <a:endParaRPr lang="tr-TR" sz="1050" b="1" i="0" u="none" strike="noStrike">
                        <a:effectLst/>
                        <a:latin typeface="Arial"/>
                      </a:endParaRPr>
                    </a:p>
                  </a:txBody>
                  <a:tcPr marL="7844" marR="7844" marT="7844"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tr-TR" sz="1050" b="1" i="0" u="none" strike="noStrike">
                          <a:effectLst/>
                          <a:latin typeface="Arial"/>
                        </a:rPr>
                        <a:t> Motosiklet</a:t>
                      </a:r>
                    </a:p>
                  </a:txBody>
                  <a:tcPr marL="7844" marR="7844" marT="7844"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tr-TR" sz="1050" b="1" i="0" u="none" strike="noStrike">
                          <a:effectLst/>
                          <a:latin typeface="Arial"/>
                        </a:rPr>
                        <a:t>Özel amaçlı</a:t>
                      </a:r>
                    </a:p>
                  </a:txBody>
                  <a:tcPr marL="7844" marR="7844" marT="7844"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tr-TR" sz="1050" b="1" i="0" u="none" strike="noStrike">
                          <a:effectLst/>
                          <a:latin typeface="Arial"/>
                        </a:rPr>
                        <a:t> Traktör</a:t>
                      </a:r>
                    </a:p>
                  </a:txBody>
                  <a:tcPr marL="7844" marR="7844" marT="7844"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355423">
                <a:tc>
                  <a:txBody>
                    <a:bodyPr/>
                    <a:lstStyle/>
                    <a:p>
                      <a:pPr algn="l" fontAlgn="b"/>
                      <a:r>
                        <a:rPr lang="tr-TR" sz="1050" b="0" i="0" u="none" strike="noStrike">
                          <a:effectLst/>
                          <a:latin typeface="Arial"/>
                        </a:rPr>
                        <a:t>Year</a:t>
                      </a:r>
                    </a:p>
                  </a:txBody>
                  <a:tcPr marL="7844" marR="7844" marT="784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50" b="0" i="0" u="none" strike="noStrike">
                          <a:effectLst/>
                          <a:latin typeface="Arial"/>
                        </a:rPr>
                        <a:t>Month</a:t>
                      </a:r>
                    </a:p>
                  </a:txBody>
                  <a:tcPr marL="7844" marR="7844" marT="784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a:effectLst/>
                          <a:latin typeface="Arial"/>
                        </a:rPr>
                        <a:t>    Total</a:t>
                      </a:r>
                    </a:p>
                  </a:txBody>
                  <a:tcPr marL="7844" marR="7844" marT="784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dirty="0">
                          <a:solidFill>
                            <a:srgbClr val="FF0000"/>
                          </a:solidFill>
                          <a:effectLst/>
                          <a:latin typeface="Arial"/>
                        </a:rPr>
                        <a:t>      Car</a:t>
                      </a:r>
                    </a:p>
                  </a:txBody>
                  <a:tcPr marL="7844" marR="7844" marT="784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a:effectLst/>
                          <a:latin typeface="Arial"/>
                        </a:rPr>
                        <a:t> Minibus</a:t>
                      </a:r>
                    </a:p>
                  </a:txBody>
                  <a:tcPr marL="7844" marR="7844" marT="784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a:effectLst/>
                          <a:latin typeface="Arial"/>
                        </a:rPr>
                        <a:t>    Bus</a:t>
                      </a:r>
                    </a:p>
                  </a:txBody>
                  <a:tcPr marL="7844" marR="7844" marT="784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a:effectLst/>
                          <a:latin typeface="Arial"/>
                        </a:rPr>
                        <a:t> Small truck</a:t>
                      </a:r>
                    </a:p>
                  </a:txBody>
                  <a:tcPr marL="7844" marR="7844" marT="784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a:effectLst/>
                          <a:latin typeface="Arial"/>
                        </a:rPr>
                        <a:t> Truck</a:t>
                      </a:r>
                      <a:r>
                        <a:rPr lang="tr-TR" sz="1050" b="0" i="0" u="none" strike="noStrike" baseline="30000">
                          <a:effectLst/>
                          <a:latin typeface="Arial"/>
                        </a:rPr>
                        <a:t>(2)</a:t>
                      </a:r>
                      <a:endParaRPr lang="tr-TR" sz="1050" b="0" i="0" u="none" strike="noStrike">
                        <a:effectLst/>
                        <a:latin typeface="Arial"/>
                      </a:endParaRPr>
                    </a:p>
                  </a:txBody>
                  <a:tcPr marL="7844" marR="7844" marT="784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a:effectLst/>
                          <a:latin typeface="Arial"/>
                        </a:rPr>
                        <a:t> Motorcycle</a:t>
                      </a:r>
                    </a:p>
                  </a:txBody>
                  <a:tcPr marL="7844" marR="7844" marT="784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a:effectLst/>
                          <a:latin typeface="Arial"/>
                        </a:rPr>
                        <a:t>Special</a:t>
                      </a:r>
                      <a:br>
                        <a:rPr lang="tr-TR" sz="1050" b="0" i="0" u="none" strike="noStrike">
                          <a:effectLst/>
                          <a:latin typeface="Arial"/>
                        </a:rPr>
                      </a:br>
                      <a:r>
                        <a:rPr lang="tr-TR" sz="1050" b="0" i="0" u="none" strike="noStrike">
                          <a:effectLst/>
                          <a:latin typeface="Arial"/>
                        </a:rPr>
                        <a:t>purpose</a:t>
                      </a:r>
                    </a:p>
                  </a:txBody>
                  <a:tcPr marL="7844" marR="7844" marT="784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a:effectLst/>
                          <a:latin typeface="Arial"/>
                        </a:rPr>
                        <a:t> Tractor</a:t>
                      </a:r>
                    </a:p>
                  </a:txBody>
                  <a:tcPr marL="7844" marR="7844" marT="784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88817">
                <a:tc>
                  <a:txBody>
                    <a:bodyPr/>
                    <a:lstStyle/>
                    <a:p>
                      <a:pPr algn="l" fontAlgn="b"/>
                      <a:r>
                        <a:rPr lang="tr-TR" sz="1050" b="0" i="0" u="none" strike="noStrike">
                          <a:effectLst/>
                          <a:latin typeface="Arial"/>
                        </a:rPr>
                        <a:t> </a:t>
                      </a:r>
                    </a:p>
                  </a:txBody>
                  <a:tcPr marL="7844" marR="7844" marT="784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1050" b="0" i="0" u="none" strike="noStrike">
                          <a:effectLst/>
                          <a:latin typeface="Arial"/>
                        </a:rPr>
                        <a:t> </a:t>
                      </a:r>
                    </a:p>
                  </a:txBody>
                  <a:tcPr marL="7844" marR="7844" marT="784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1050" b="0" i="0" u="none" strike="noStrike">
                          <a:effectLst/>
                          <a:latin typeface="Arial"/>
                        </a:rPr>
                        <a:t> </a:t>
                      </a:r>
                    </a:p>
                  </a:txBody>
                  <a:tcPr marL="7844" marR="7844" marT="784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1100" b="0" i="0" u="none" strike="noStrike">
                          <a:effectLst/>
                          <a:latin typeface="Arial"/>
                        </a:rPr>
                        <a:t> </a:t>
                      </a:r>
                    </a:p>
                  </a:txBody>
                  <a:tcPr marL="7844" marR="7844" marT="784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66567">
                <a:tc>
                  <a:txBody>
                    <a:bodyPr/>
                    <a:lstStyle/>
                    <a:p>
                      <a:pPr algn="l" fontAlgn="b"/>
                      <a:r>
                        <a:rPr lang="tr-TR" sz="1050" b="0" i="0" u="none" strike="noStrike">
                          <a:effectLst/>
                          <a:latin typeface="Arial"/>
                        </a:rPr>
                        <a:t>2015</a:t>
                      </a:r>
                    </a:p>
                  </a:txBody>
                  <a:tcPr marL="7844" marR="7844" marT="7844" marB="0" anchor="b">
                    <a:lnL>
                      <a:noFill/>
                    </a:lnL>
                    <a:lnR>
                      <a:noFill/>
                    </a:lnR>
                    <a:lnT>
                      <a:noFill/>
                    </a:lnT>
                    <a:lnB>
                      <a:noFill/>
                    </a:lnB>
                    <a:solidFill>
                      <a:srgbClr val="FFFFFF"/>
                    </a:solidFill>
                  </a:tcPr>
                </a:tc>
                <a:tc>
                  <a:txBody>
                    <a:bodyPr/>
                    <a:lstStyle/>
                    <a:p>
                      <a:pPr algn="l" fontAlgn="b"/>
                      <a:r>
                        <a:rPr lang="tr-TR" sz="1050" b="1" i="0" u="none" strike="noStrike">
                          <a:effectLst/>
                          <a:latin typeface="Arial"/>
                        </a:rPr>
                        <a:t>Mart</a:t>
                      </a:r>
                      <a:r>
                        <a:rPr lang="tr-TR" sz="1050" b="0" i="0" u="none" strike="noStrike">
                          <a:effectLst/>
                          <a:latin typeface="Arial"/>
                        </a:rPr>
                        <a:t>-March </a:t>
                      </a:r>
                      <a:endParaRPr lang="tr-TR" sz="1050" b="1" i="0" u="none" strike="noStrike">
                        <a:effectLst/>
                        <a:latin typeface="Arial"/>
                      </a:endParaRPr>
                    </a:p>
                  </a:txBody>
                  <a:tcPr marL="7844" marR="7844" marT="7844" marB="0" anchor="b">
                    <a:lnL>
                      <a:noFill/>
                    </a:lnL>
                    <a:lnR>
                      <a:noFill/>
                    </a:lnR>
                    <a:lnT>
                      <a:noFill/>
                    </a:lnT>
                    <a:lnB>
                      <a:noFill/>
                    </a:lnB>
                    <a:solidFill>
                      <a:srgbClr val="FFFFFF"/>
                    </a:solidFill>
                  </a:tcPr>
                </a:tc>
                <a:tc>
                  <a:txBody>
                    <a:bodyPr/>
                    <a:lstStyle/>
                    <a:p>
                      <a:pPr algn="r" fontAlgn="b"/>
                      <a:r>
                        <a:rPr lang="tr-TR" sz="1050" b="1" i="0" u="none" strike="noStrike">
                          <a:effectLst/>
                          <a:latin typeface="Arial"/>
                        </a:rPr>
                        <a:t>  576 623</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397 957</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13 515</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5 161</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96 783</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16 962</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24 046</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436</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21 763</a:t>
                      </a:r>
                    </a:p>
                  </a:txBody>
                  <a:tcPr marL="7844" marR="7844" marT="7844" marB="0" anchor="b">
                    <a:lnL>
                      <a:noFill/>
                    </a:lnL>
                    <a:lnR>
                      <a:noFill/>
                    </a:lnR>
                    <a:lnT>
                      <a:noFill/>
                    </a:lnT>
                    <a:lnB>
                      <a:noFill/>
                    </a:lnB>
                    <a:solidFill>
                      <a:srgbClr val="FFFFFF"/>
                    </a:solidFill>
                  </a:tcPr>
                </a:tc>
              </a:tr>
              <a:tr h="266567">
                <a:tc>
                  <a:txBody>
                    <a:bodyPr/>
                    <a:lstStyle/>
                    <a:p>
                      <a:pPr algn="l" fontAlgn="b"/>
                      <a:r>
                        <a:rPr lang="tr-TR" sz="1050" b="0" i="0" u="none" strike="noStrike">
                          <a:effectLst/>
                          <a:latin typeface="Arial"/>
                        </a:rPr>
                        <a:t>2015</a:t>
                      </a:r>
                    </a:p>
                  </a:txBody>
                  <a:tcPr marL="7844" marR="7844" marT="7844" marB="0" anchor="b">
                    <a:lnL>
                      <a:noFill/>
                    </a:lnL>
                    <a:lnR>
                      <a:noFill/>
                    </a:lnR>
                    <a:lnT>
                      <a:noFill/>
                    </a:lnT>
                    <a:lnB>
                      <a:noFill/>
                    </a:lnB>
                    <a:solidFill>
                      <a:srgbClr val="FFFFFF"/>
                    </a:solidFill>
                  </a:tcPr>
                </a:tc>
                <a:tc>
                  <a:txBody>
                    <a:bodyPr/>
                    <a:lstStyle/>
                    <a:p>
                      <a:pPr algn="l" fontAlgn="b"/>
                      <a:r>
                        <a:rPr lang="tr-TR" sz="1050" b="1" i="0" u="none" strike="noStrike">
                          <a:effectLst/>
                          <a:latin typeface="Arial"/>
                        </a:rPr>
                        <a:t>Nisan</a:t>
                      </a:r>
                      <a:r>
                        <a:rPr lang="tr-TR" sz="1050" b="0" i="0" u="none" strike="noStrike">
                          <a:effectLst/>
                          <a:latin typeface="Arial"/>
                        </a:rPr>
                        <a:t>-April </a:t>
                      </a:r>
                      <a:endParaRPr lang="tr-TR" sz="1050" b="1" i="0" u="none" strike="noStrike">
                        <a:effectLst/>
                        <a:latin typeface="Arial"/>
                      </a:endParaRPr>
                    </a:p>
                  </a:txBody>
                  <a:tcPr marL="7844" marR="7844" marT="7844" marB="0" anchor="b">
                    <a:lnL>
                      <a:noFill/>
                    </a:lnL>
                    <a:lnR>
                      <a:noFill/>
                    </a:lnR>
                    <a:lnT>
                      <a:noFill/>
                    </a:lnT>
                    <a:lnB>
                      <a:noFill/>
                    </a:lnB>
                    <a:solidFill>
                      <a:srgbClr val="FFFFFF"/>
                    </a:solidFill>
                  </a:tcPr>
                </a:tc>
                <a:tc>
                  <a:txBody>
                    <a:bodyPr/>
                    <a:lstStyle/>
                    <a:p>
                      <a:pPr algn="r" fontAlgn="b"/>
                      <a:r>
                        <a:rPr lang="tr-TR" sz="1050" b="1" i="0" u="none" strike="noStrike">
                          <a:effectLst/>
                          <a:latin typeface="Arial"/>
                        </a:rPr>
                        <a:t>  578 714</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dirty="0">
                          <a:solidFill>
                            <a:srgbClr val="FF0000"/>
                          </a:solidFill>
                          <a:effectLst/>
                          <a:latin typeface="Arial"/>
                        </a:rPr>
                        <a:t>  398 224</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13 416</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5 140</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96 198</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17 128</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27 696</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429</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20 483</a:t>
                      </a:r>
                    </a:p>
                  </a:txBody>
                  <a:tcPr marL="7844" marR="7844" marT="7844" marB="0" anchor="b">
                    <a:lnL>
                      <a:noFill/>
                    </a:lnL>
                    <a:lnR>
                      <a:noFill/>
                    </a:lnR>
                    <a:lnT>
                      <a:noFill/>
                    </a:lnT>
                    <a:lnB>
                      <a:noFill/>
                    </a:lnB>
                    <a:solidFill>
                      <a:srgbClr val="FFFFFF"/>
                    </a:solidFill>
                  </a:tcPr>
                </a:tc>
              </a:tr>
              <a:tr h="266567">
                <a:tc>
                  <a:txBody>
                    <a:bodyPr/>
                    <a:lstStyle/>
                    <a:p>
                      <a:pPr algn="l" fontAlgn="b"/>
                      <a:r>
                        <a:rPr lang="tr-TR" sz="1050" b="0" i="0" u="none" strike="noStrike">
                          <a:effectLst/>
                          <a:latin typeface="Arial"/>
                        </a:rPr>
                        <a:t>2015</a:t>
                      </a:r>
                    </a:p>
                  </a:txBody>
                  <a:tcPr marL="7844" marR="7844" marT="7844" marB="0" anchor="b">
                    <a:lnL>
                      <a:noFill/>
                    </a:lnL>
                    <a:lnR>
                      <a:noFill/>
                    </a:lnR>
                    <a:lnT>
                      <a:noFill/>
                    </a:lnT>
                    <a:lnB>
                      <a:noFill/>
                    </a:lnB>
                    <a:solidFill>
                      <a:srgbClr val="FFFFFF"/>
                    </a:solidFill>
                  </a:tcPr>
                </a:tc>
                <a:tc>
                  <a:txBody>
                    <a:bodyPr/>
                    <a:lstStyle/>
                    <a:p>
                      <a:pPr algn="l" fontAlgn="b"/>
                      <a:r>
                        <a:rPr lang="tr-TR" sz="1050" b="1" i="0" u="none" strike="noStrike">
                          <a:effectLst/>
                          <a:latin typeface="Arial"/>
                        </a:rPr>
                        <a:t>Mayıs</a:t>
                      </a:r>
                      <a:r>
                        <a:rPr lang="tr-TR" sz="1050" b="0" i="0" u="none" strike="noStrike">
                          <a:effectLst/>
                          <a:latin typeface="Arial"/>
                        </a:rPr>
                        <a:t>-May </a:t>
                      </a:r>
                      <a:endParaRPr lang="tr-TR" sz="1050" b="1" i="0" u="none" strike="noStrike">
                        <a:effectLst/>
                        <a:latin typeface="Arial"/>
                      </a:endParaRPr>
                    </a:p>
                  </a:txBody>
                  <a:tcPr marL="7844" marR="7844" marT="7844" marB="0" anchor="b">
                    <a:lnL>
                      <a:noFill/>
                    </a:lnL>
                    <a:lnR>
                      <a:noFill/>
                    </a:lnR>
                    <a:lnT>
                      <a:noFill/>
                    </a:lnT>
                    <a:lnB>
                      <a:noFill/>
                    </a:lnB>
                    <a:solidFill>
                      <a:srgbClr val="FFFFFF"/>
                    </a:solidFill>
                  </a:tcPr>
                </a:tc>
                <a:tc>
                  <a:txBody>
                    <a:bodyPr/>
                    <a:lstStyle/>
                    <a:p>
                      <a:pPr algn="r" fontAlgn="b"/>
                      <a:r>
                        <a:rPr lang="tr-TR" sz="1050" b="1" i="0" u="none" strike="noStrike">
                          <a:effectLst/>
                          <a:latin typeface="Arial"/>
                        </a:rPr>
                        <a:t>  512 759</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dirty="0">
                          <a:solidFill>
                            <a:srgbClr val="FF0000"/>
                          </a:solidFill>
                          <a:effectLst/>
                          <a:latin typeface="Arial"/>
                        </a:rPr>
                        <a:t>  352 002</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10 808</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4 109</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83 194</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14 324</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29 753</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460</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18 109</a:t>
                      </a:r>
                    </a:p>
                  </a:txBody>
                  <a:tcPr marL="7844" marR="7844" marT="7844" marB="0" anchor="b">
                    <a:lnL>
                      <a:noFill/>
                    </a:lnL>
                    <a:lnR>
                      <a:noFill/>
                    </a:lnR>
                    <a:lnT>
                      <a:noFill/>
                    </a:lnT>
                    <a:lnB>
                      <a:noFill/>
                    </a:lnB>
                    <a:solidFill>
                      <a:srgbClr val="FFFFFF"/>
                    </a:solidFill>
                  </a:tcPr>
                </a:tc>
              </a:tr>
              <a:tr h="266567">
                <a:tc>
                  <a:txBody>
                    <a:bodyPr/>
                    <a:lstStyle/>
                    <a:p>
                      <a:pPr algn="l" fontAlgn="b"/>
                      <a:r>
                        <a:rPr lang="tr-TR" sz="1050" b="0" i="0" u="none" strike="noStrike">
                          <a:effectLst/>
                          <a:latin typeface="Arial"/>
                        </a:rPr>
                        <a:t>2015</a:t>
                      </a:r>
                    </a:p>
                  </a:txBody>
                  <a:tcPr marL="7844" marR="7844" marT="7844" marB="0" anchor="b">
                    <a:lnL>
                      <a:noFill/>
                    </a:lnL>
                    <a:lnR>
                      <a:noFill/>
                    </a:lnR>
                    <a:lnT>
                      <a:noFill/>
                    </a:lnT>
                    <a:lnB>
                      <a:noFill/>
                    </a:lnB>
                    <a:solidFill>
                      <a:srgbClr val="FFFFFF"/>
                    </a:solidFill>
                  </a:tcPr>
                </a:tc>
                <a:tc>
                  <a:txBody>
                    <a:bodyPr/>
                    <a:lstStyle/>
                    <a:p>
                      <a:pPr algn="l" fontAlgn="b"/>
                      <a:r>
                        <a:rPr lang="tr-TR" sz="1050" b="1" i="0" u="none" strike="noStrike">
                          <a:effectLst/>
                          <a:latin typeface="Arial"/>
                        </a:rPr>
                        <a:t>Haziran</a:t>
                      </a:r>
                      <a:r>
                        <a:rPr lang="tr-TR" sz="1050" b="0" i="0" u="none" strike="noStrike">
                          <a:effectLst/>
                          <a:latin typeface="Arial"/>
                        </a:rPr>
                        <a:t>-June </a:t>
                      </a:r>
                      <a:endParaRPr lang="tr-TR" sz="1050" b="1" i="0" u="none" strike="noStrike">
                        <a:effectLst/>
                        <a:latin typeface="Arial"/>
                      </a:endParaRPr>
                    </a:p>
                  </a:txBody>
                  <a:tcPr marL="7844" marR="7844" marT="7844" marB="0" anchor="b">
                    <a:lnL>
                      <a:noFill/>
                    </a:lnL>
                    <a:lnR>
                      <a:noFill/>
                    </a:lnR>
                    <a:lnT>
                      <a:noFill/>
                    </a:lnT>
                    <a:lnB>
                      <a:noFill/>
                    </a:lnB>
                    <a:solidFill>
                      <a:srgbClr val="FFFFFF"/>
                    </a:solidFill>
                  </a:tcPr>
                </a:tc>
                <a:tc>
                  <a:txBody>
                    <a:bodyPr/>
                    <a:lstStyle/>
                    <a:p>
                      <a:pPr algn="r" fontAlgn="b"/>
                      <a:r>
                        <a:rPr lang="tr-TR" sz="1050" b="1" i="0" u="none" strike="noStrike" dirty="0">
                          <a:effectLst/>
                          <a:latin typeface="Arial"/>
                        </a:rPr>
                        <a:t>  533 624</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dirty="0">
                          <a:solidFill>
                            <a:srgbClr val="FF0000"/>
                          </a:solidFill>
                          <a:effectLst/>
                          <a:latin typeface="Arial"/>
                        </a:rPr>
                        <a:t>  366 568</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11 127</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4 400</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83 802</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14 179</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34 368</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443</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18 737</a:t>
                      </a:r>
                    </a:p>
                  </a:txBody>
                  <a:tcPr marL="7844" marR="7844" marT="7844" marB="0" anchor="b">
                    <a:lnL>
                      <a:noFill/>
                    </a:lnL>
                    <a:lnR>
                      <a:noFill/>
                    </a:lnR>
                    <a:lnT>
                      <a:noFill/>
                    </a:lnT>
                    <a:lnB>
                      <a:noFill/>
                    </a:lnB>
                    <a:solidFill>
                      <a:srgbClr val="FFFFFF"/>
                    </a:solidFill>
                  </a:tcPr>
                </a:tc>
              </a:tr>
              <a:tr h="266567">
                <a:tc>
                  <a:txBody>
                    <a:bodyPr/>
                    <a:lstStyle/>
                    <a:p>
                      <a:pPr algn="l" fontAlgn="b"/>
                      <a:r>
                        <a:rPr lang="tr-TR" sz="1050" b="0" i="0" u="none" strike="noStrike">
                          <a:effectLst/>
                          <a:latin typeface="Arial"/>
                        </a:rPr>
                        <a:t>2015</a:t>
                      </a:r>
                    </a:p>
                  </a:txBody>
                  <a:tcPr marL="7844" marR="7844" marT="7844" marB="0" anchor="b">
                    <a:lnL>
                      <a:noFill/>
                    </a:lnL>
                    <a:lnR>
                      <a:noFill/>
                    </a:lnR>
                    <a:lnT>
                      <a:noFill/>
                    </a:lnT>
                    <a:lnB>
                      <a:noFill/>
                    </a:lnB>
                    <a:solidFill>
                      <a:srgbClr val="FFFFFF"/>
                    </a:solidFill>
                  </a:tcPr>
                </a:tc>
                <a:tc>
                  <a:txBody>
                    <a:bodyPr/>
                    <a:lstStyle/>
                    <a:p>
                      <a:pPr algn="l" fontAlgn="b"/>
                      <a:r>
                        <a:rPr lang="tr-TR" sz="1050" b="1" i="0" u="none" strike="noStrike">
                          <a:effectLst/>
                          <a:latin typeface="Arial"/>
                        </a:rPr>
                        <a:t>Temmuz</a:t>
                      </a:r>
                      <a:r>
                        <a:rPr lang="tr-TR" sz="1050" b="0" i="0" u="none" strike="noStrike">
                          <a:effectLst/>
                          <a:latin typeface="Arial"/>
                        </a:rPr>
                        <a:t>-July </a:t>
                      </a:r>
                      <a:endParaRPr lang="tr-TR" sz="1050" b="1" i="0" u="none" strike="noStrike">
                        <a:effectLst/>
                        <a:latin typeface="Arial"/>
                      </a:endParaRPr>
                    </a:p>
                  </a:txBody>
                  <a:tcPr marL="7844" marR="7844" marT="7844" marB="0" anchor="b">
                    <a:lnL>
                      <a:noFill/>
                    </a:lnL>
                    <a:lnR>
                      <a:noFill/>
                    </a:lnR>
                    <a:lnT>
                      <a:noFill/>
                    </a:lnT>
                    <a:lnB>
                      <a:noFill/>
                    </a:lnB>
                    <a:solidFill>
                      <a:srgbClr val="FFFFFF"/>
                    </a:solidFill>
                  </a:tcPr>
                </a:tc>
                <a:tc>
                  <a:txBody>
                    <a:bodyPr/>
                    <a:lstStyle/>
                    <a:p>
                      <a:pPr algn="r" fontAlgn="b"/>
                      <a:r>
                        <a:rPr lang="tr-TR" sz="1050" b="1" i="0" u="none" strike="noStrike">
                          <a:effectLst/>
                          <a:latin typeface="Arial"/>
                        </a:rPr>
                        <a:t>  490 764</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dirty="0">
                          <a:solidFill>
                            <a:srgbClr val="FF0000"/>
                          </a:solidFill>
                          <a:effectLst/>
                          <a:latin typeface="Arial"/>
                        </a:rPr>
                        <a:t>  343 015</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10 755</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4 002</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74 102</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11 582</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33 157</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321</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13 830</a:t>
                      </a:r>
                    </a:p>
                  </a:txBody>
                  <a:tcPr marL="7844" marR="7844" marT="7844" marB="0" anchor="b">
                    <a:lnL>
                      <a:noFill/>
                    </a:lnL>
                    <a:lnR>
                      <a:noFill/>
                    </a:lnR>
                    <a:lnT>
                      <a:noFill/>
                    </a:lnT>
                    <a:lnB>
                      <a:noFill/>
                    </a:lnB>
                    <a:solidFill>
                      <a:srgbClr val="FFFFFF"/>
                    </a:solidFill>
                  </a:tcPr>
                </a:tc>
              </a:tr>
              <a:tr h="266567">
                <a:tc>
                  <a:txBody>
                    <a:bodyPr/>
                    <a:lstStyle/>
                    <a:p>
                      <a:pPr algn="l" fontAlgn="b"/>
                      <a:r>
                        <a:rPr lang="tr-TR" sz="1050" b="0" i="0" u="none" strike="noStrike">
                          <a:effectLst/>
                          <a:latin typeface="Arial"/>
                        </a:rPr>
                        <a:t>2015</a:t>
                      </a:r>
                    </a:p>
                  </a:txBody>
                  <a:tcPr marL="7844" marR="7844" marT="7844" marB="0" anchor="b">
                    <a:lnL>
                      <a:noFill/>
                    </a:lnL>
                    <a:lnR>
                      <a:noFill/>
                    </a:lnR>
                    <a:lnT>
                      <a:noFill/>
                    </a:lnT>
                    <a:lnB>
                      <a:noFill/>
                    </a:lnB>
                    <a:solidFill>
                      <a:srgbClr val="FFFFFF"/>
                    </a:solidFill>
                  </a:tcPr>
                </a:tc>
                <a:tc>
                  <a:txBody>
                    <a:bodyPr/>
                    <a:lstStyle/>
                    <a:p>
                      <a:pPr algn="l" fontAlgn="b"/>
                      <a:r>
                        <a:rPr lang="tr-TR" sz="1050" b="1" i="0" u="none" strike="noStrike">
                          <a:effectLst/>
                          <a:latin typeface="Arial"/>
                        </a:rPr>
                        <a:t>Ağustos</a:t>
                      </a:r>
                      <a:r>
                        <a:rPr lang="tr-TR" sz="1050" b="0" i="0" u="none" strike="noStrike">
                          <a:effectLst/>
                          <a:latin typeface="Arial"/>
                        </a:rPr>
                        <a:t>-August </a:t>
                      </a:r>
                      <a:endParaRPr lang="tr-TR" sz="1050" b="1" i="0" u="none" strike="noStrike">
                        <a:effectLst/>
                        <a:latin typeface="Arial"/>
                      </a:endParaRPr>
                    </a:p>
                  </a:txBody>
                  <a:tcPr marL="7844" marR="7844" marT="7844" marB="0" anchor="b">
                    <a:lnL>
                      <a:noFill/>
                    </a:lnL>
                    <a:lnR>
                      <a:noFill/>
                    </a:lnR>
                    <a:lnT>
                      <a:noFill/>
                    </a:lnT>
                    <a:lnB>
                      <a:noFill/>
                    </a:lnB>
                    <a:solidFill>
                      <a:srgbClr val="FFFFFF"/>
                    </a:solidFill>
                  </a:tcPr>
                </a:tc>
                <a:tc>
                  <a:txBody>
                    <a:bodyPr/>
                    <a:lstStyle/>
                    <a:p>
                      <a:pPr algn="r" fontAlgn="b"/>
                      <a:r>
                        <a:rPr lang="tr-TR" sz="1050" b="1" i="0" u="none" strike="noStrike">
                          <a:effectLst/>
                          <a:latin typeface="Arial"/>
                        </a:rPr>
                        <a:t>  517 806</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dirty="0">
                          <a:solidFill>
                            <a:srgbClr val="FF0000"/>
                          </a:solidFill>
                          <a:effectLst/>
                          <a:latin typeface="Arial"/>
                        </a:rPr>
                        <a:t>  355 527</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13 481</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4 561</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82 260</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13 192</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31 762</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405</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16 618</a:t>
                      </a:r>
                    </a:p>
                  </a:txBody>
                  <a:tcPr marL="7844" marR="7844" marT="7844" marB="0" anchor="b">
                    <a:lnL>
                      <a:noFill/>
                    </a:lnL>
                    <a:lnR>
                      <a:noFill/>
                    </a:lnR>
                    <a:lnT>
                      <a:noFill/>
                    </a:lnT>
                    <a:lnB>
                      <a:noFill/>
                    </a:lnB>
                    <a:solidFill>
                      <a:srgbClr val="FFFFFF"/>
                    </a:solidFill>
                  </a:tcPr>
                </a:tc>
              </a:tr>
              <a:tr h="266567">
                <a:tc>
                  <a:txBody>
                    <a:bodyPr/>
                    <a:lstStyle/>
                    <a:p>
                      <a:pPr algn="l" fontAlgn="b"/>
                      <a:r>
                        <a:rPr lang="tr-TR" sz="1050" b="0" i="0" u="none" strike="noStrike">
                          <a:effectLst/>
                          <a:latin typeface="Arial"/>
                        </a:rPr>
                        <a:t>2015</a:t>
                      </a:r>
                    </a:p>
                  </a:txBody>
                  <a:tcPr marL="7844" marR="7844" marT="7844" marB="0" anchor="b">
                    <a:lnL>
                      <a:noFill/>
                    </a:lnL>
                    <a:lnR>
                      <a:noFill/>
                    </a:lnR>
                    <a:lnT>
                      <a:noFill/>
                    </a:lnT>
                    <a:lnB>
                      <a:noFill/>
                    </a:lnB>
                    <a:solidFill>
                      <a:srgbClr val="FFFFFF"/>
                    </a:solidFill>
                  </a:tcPr>
                </a:tc>
                <a:tc>
                  <a:txBody>
                    <a:bodyPr/>
                    <a:lstStyle/>
                    <a:p>
                      <a:pPr algn="l" fontAlgn="b"/>
                      <a:r>
                        <a:rPr lang="tr-TR" sz="1050" b="1" i="0" u="none" strike="noStrike">
                          <a:effectLst/>
                          <a:latin typeface="Arial"/>
                        </a:rPr>
                        <a:t>Eylül</a:t>
                      </a:r>
                      <a:r>
                        <a:rPr lang="tr-TR" sz="1050" b="0" i="0" u="none" strike="noStrike">
                          <a:effectLst/>
                          <a:latin typeface="Arial"/>
                        </a:rPr>
                        <a:t>-September </a:t>
                      </a:r>
                      <a:endParaRPr lang="tr-TR" sz="1050" b="1" i="0" u="none" strike="noStrike">
                        <a:effectLst/>
                        <a:latin typeface="Arial"/>
                      </a:endParaRPr>
                    </a:p>
                  </a:txBody>
                  <a:tcPr marL="7844" marR="7844" marT="7844" marB="0" anchor="b">
                    <a:lnL>
                      <a:noFill/>
                    </a:lnL>
                    <a:lnR>
                      <a:noFill/>
                    </a:lnR>
                    <a:lnT>
                      <a:noFill/>
                    </a:lnT>
                    <a:lnB>
                      <a:noFill/>
                    </a:lnB>
                    <a:solidFill>
                      <a:srgbClr val="FFFFFF"/>
                    </a:solidFill>
                  </a:tcPr>
                </a:tc>
                <a:tc>
                  <a:txBody>
                    <a:bodyPr/>
                    <a:lstStyle/>
                    <a:p>
                      <a:pPr algn="r" fontAlgn="b"/>
                      <a:r>
                        <a:rPr lang="tr-TR" sz="1050" b="1" i="0" u="none" strike="noStrike">
                          <a:effectLst/>
                          <a:latin typeface="Arial"/>
                        </a:rPr>
                        <a:t>  474 069</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dirty="0">
                          <a:solidFill>
                            <a:srgbClr val="FF0000"/>
                          </a:solidFill>
                          <a:effectLst/>
                          <a:latin typeface="Arial"/>
                        </a:rPr>
                        <a:t>  328 417</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12 603</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4 597</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73 265</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12 090</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26 764</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338</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15 995</a:t>
                      </a:r>
                    </a:p>
                  </a:txBody>
                  <a:tcPr marL="7844" marR="7844" marT="7844" marB="0" anchor="b">
                    <a:lnL>
                      <a:noFill/>
                    </a:lnL>
                    <a:lnR>
                      <a:noFill/>
                    </a:lnR>
                    <a:lnT>
                      <a:noFill/>
                    </a:lnT>
                    <a:lnB>
                      <a:noFill/>
                    </a:lnB>
                    <a:solidFill>
                      <a:srgbClr val="FFFFFF"/>
                    </a:solidFill>
                  </a:tcPr>
                </a:tc>
              </a:tr>
              <a:tr h="266567">
                <a:tc>
                  <a:txBody>
                    <a:bodyPr/>
                    <a:lstStyle/>
                    <a:p>
                      <a:pPr algn="l" fontAlgn="b"/>
                      <a:r>
                        <a:rPr lang="tr-TR" sz="1050" b="0" i="0" u="none" strike="noStrike">
                          <a:effectLst/>
                          <a:latin typeface="Arial"/>
                        </a:rPr>
                        <a:t>2015</a:t>
                      </a:r>
                    </a:p>
                  </a:txBody>
                  <a:tcPr marL="7844" marR="7844" marT="7844" marB="0" anchor="b">
                    <a:lnL>
                      <a:noFill/>
                    </a:lnL>
                    <a:lnR>
                      <a:noFill/>
                    </a:lnR>
                    <a:lnT>
                      <a:noFill/>
                    </a:lnT>
                    <a:lnB>
                      <a:noFill/>
                    </a:lnB>
                    <a:solidFill>
                      <a:srgbClr val="FFFFFF"/>
                    </a:solidFill>
                  </a:tcPr>
                </a:tc>
                <a:tc>
                  <a:txBody>
                    <a:bodyPr/>
                    <a:lstStyle/>
                    <a:p>
                      <a:pPr algn="l" fontAlgn="b"/>
                      <a:r>
                        <a:rPr lang="tr-TR" sz="1050" b="1" i="0" u="none" strike="noStrike">
                          <a:effectLst/>
                          <a:latin typeface="Arial"/>
                        </a:rPr>
                        <a:t>Ekim</a:t>
                      </a:r>
                      <a:r>
                        <a:rPr lang="tr-TR" sz="1050" b="0" i="0" u="none" strike="noStrike">
                          <a:effectLst/>
                          <a:latin typeface="Arial"/>
                        </a:rPr>
                        <a:t>-October </a:t>
                      </a:r>
                      <a:endParaRPr lang="tr-TR" sz="1050" b="1" i="0" u="none" strike="noStrike">
                        <a:effectLst/>
                        <a:latin typeface="Arial"/>
                      </a:endParaRPr>
                    </a:p>
                  </a:txBody>
                  <a:tcPr marL="7844" marR="7844" marT="7844" marB="0" anchor="b">
                    <a:lnL>
                      <a:noFill/>
                    </a:lnL>
                    <a:lnR>
                      <a:noFill/>
                    </a:lnR>
                    <a:lnT>
                      <a:noFill/>
                    </a:lnT>
                    <a:lnB>
                      <a:noFill/>
                    </a:lnB>
                    <a:solidFill>
                      <a:srgbClr val="FFFFFF"/>
                    </a:solidFill>
                  </a:tcPr>
                </a:tc>
                <a:tc>
                  <a:txBody>
                    <a:bodyPr/>
                    <a:lstStyle/>
                    <a:p>
                      <a:pPr algn="r" fontAlgn="b"/>
                      <a:r>
                        <a:rPr lang="tr-TR" sz="1050" b="1" i="0" u="none" strike="noStrike">
                          <a:effectLst/>
                          <a:latin typeface="Arial"/>
                        </a:rPr>
                        <a:t>  543 560</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dirty="0">
                          <a:solidFill>
                            <a:srgbClr val="FF0000"/>
                          </a:solidFill>
                          <a:effectLst/>
                          <a:latin typeface="Arial"/>
                        </a:rPr>
                        <a:t>  372 382</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14 286</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4 798</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88 388</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14 253</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26 200</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382</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22 871</a:t>
                      </a:r>
                    </a:p>
                  </a:txBody>
                  <a:tcPr marL="7844" marR="7844" marT="7844" marB="0" anchor="b">
                    <a:lnL>
                      <a:noFill/>
                    </a:lnL>
                    <a:lnR>
                      <a:noFill/>
                    </a:lnR>
                    <a:lnT>
                      <a:noFill/>
                    </a:lnT>
                    <a:lnB>
                      <a:noFill/>
                    </a:lnB>
                    <a:solidFill>
                      <a:srgbClr val="FFFFFF"/>
                    </a:solidFill>
                  </a:tcPr>
                </a:tc>
              </a:tr>
              <a:tr h="266567">
                <a:tc>
                  <a:txBody>
                    <a:bodyPr/>
                    <a:lstStyle/>
                    <a:p>
                      <a:pPr algn="l" fontAlgn="b"/>
                      <a:r>
                        <a:rPr lang="tr-TR" sz="1050" b="0" i="0" u="none" strike="noStrike">
                          <a:effectLst/>
                          <a:latin typeface="Arial"/>
                        </a:rPr>
                        <a:t>2015</a:t>
                      </a:r>
                    </a:p>
                  </a:txBody>
                  <a:tcPr marL="7844" marR="7844" marT="7844" marB="0" anchor="b">
                    <a:lnL>
                      <a:noFill/>
                    </a:lnL>
                    <a:lnR>
                      <a:noFill/>
                    </a:lnR>
                    <a:lnT>
                      <a:noFill/>
                    </a:lnT>
                    <a:lnB>
                      <a:noFill/>
                    </a:lnB>
                    <a:solidFill>
                      <a:srgbClr val="FFFFFF"/>
                    </a:solidFill>
                  </a:tcPr>
                </a:tc>
                <a:tc>
                  <a:txBody>
                    <a:bodyPr/>
                    <a:lstStyle/>
                    <a:p>
                      <a:pPr algn="l" fontAlgn="b"/>
                      <a:r>
                        <a:rPr lang="tr-TR" sz="1050" b="1" i="0" u="none" strike="noStrike">
                          <a:effectLst/>
                          <a:latin typeface="Arial"/>
                        </a:rPr>
                        <a:t>Kasım</a:t>
                      </a:r>
                      <a:r>
                        <a:rPr lang="tr-TR" sz="1050" b="0" i="0" u="none" strike="noStrike">
                          <a:effectLst/>
                          <a:latin typeface="Arial"/>
                        </a:rPr>
                        <a:t>-November </a:t>
                      </a:r>
                      <a:endParaRPr lang="tr-TR" sz="1050" b="1" i="0" u="none" strike="noStrike">
                        <a:effectLst/>
                        <a:latin typeface="Arial"/>
                      </a:endParaRPr>
                    </a:p>
                  </a:txBody>
                  <a:tcPr marL="7844" marR="7844" marT="7844" marB="0" anchor="b">
                    <a:lnL>
                      <a:noFill/>
                    </a:lnL>
                    <a:lnR>
                      <a:noFill/>
                    </a:lnR>
                    <a:lnT>
                      <a:noFill/>
                    </a:lnT>
                    <a:lnB>
                      <a:noFill/>
                    </a:lnB>
                    <a:solidFill>
                      <a:srgbClr val="FFFFFF"/>
                    </a:solidFill>
                  </a:tcPr>
                </a:tc>
                <a:tc>
                  <a:txBody>
                    <a:bodyPr/>
                    <a:lstStyle/>
                    <a:p>
                      <a:pPr algn="r" fontAlgn="b"/>
                      <a:r>
                        <a:rPr lang="tr-TR" sz="1050" b="1" i="0" u="none" strike="noStrike">
                          <a:effectLst/>
                          <a:latin typeface="Arial"/>
                        </a:rPr>
                        <a:t>  571 180</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solidFill>
                            <a:srgbClr val="FF0000"/>
                          </a:solidFill>
                          <a:effectLst/>
                          <a:latin typeface="Arial"/>
                        </a:rPr>
                        <a:t>  397 421</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13 052</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4 232</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92 943</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15 479</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24 118</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422</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23 513</a:t>
                      </a:r>
                    </a:p>
                  </a:txBody>
                  <a:tcPr marL="7844" marR="7844" marT="7844" marB="0" anchor="b">
                    <a:lnL>
                      <a:noFill/>
                    </a:lnL>
                    <a:lnR>
                      <a:noFill/>
                    </a:lnR>
                    <a:lnT>
                      <a:noFill/>
                    </a:lnT>
                    <a:lnB>
                      <a:noFill/>
                    </a:lnB>
                    <a:solidFill>
                      <a:srgbClr val="FFFFFF"/>
                    </a:solidFill>
                  </a:tcPr>
                </a:tc>
              </a:tr>
              <a:tr h="266567">
                <a:tc>
                  <a:txBody>
                    <a:bodyPr/>
                    <a:lstStyle/>
                    <a:p>
                      <a:pPr algn="l" fontAlgn="b"/>
                      <a:r>
                        <a:rPr lang="tr-TR" sz="1050" b="0" i="0" u="none" strike="noStrike">
                          <a:effectLst/>
                          <a:latin typeface="Arial"/>
                        </a:rPr>
                        <a:t>2015</a:t>
                      </a:r>
                    </a:p>
                  </a:txBody>
                  <a:tcPr marL="7844" marR="7844" marT="7844" marB="0" anchor="b">
                    <a:lnL>
                      <a:noFill/>
                    </a:lnL>
                    <a:lnR>
                      <a:noFill/>
                    </a:lnR>
                    <a:lnT>
                      <a:noFill/>
                    </a:lnT>
                    <a:lnB>
                      <a:noFill/>
                    </a:lnB>
                    <a:solidFill>
                      <a:srgbClr val="FFFFFF"/>
                    </a:solidFill>
                  </a:tcPr>
                </a:tc>
                <a:tc>
                  <a:txBody>
                    <a:bodyPr/>
                    <a:lstStyle/>
                    <a:p>
                      <a:pPr algn="l" fontAlgn="b"/>
                      <a:r>
                        <a:rPr lang="tr-TR" sz="1050" b="1" i="0" u="none" strike="noStrike">
                          <a:effectLst/>
                          <a:latin typeface="Arial"/>
                        </a:rPr>
                        <a:t>Aralık</a:t>
                      </a:r>
                      <a:r>
                        <a:rPr lang="tr-TR" sz="1050" b="0" i="0" u="none" strike="noStrike">
                          <a:effectLst/>
                          <a:latin typeface="Arial"/>
                        </a:rPr>
                        <a:t>-December </a:t>
                      </a:r>
                      <a:endParaRPr lang="tr-TR" sz="1050" b="1" i="0" u="none" strike="noStrike">
                        <a:effectLst/>
                        <a:latin typeface="Arial"/>
                      </a:endParaRPr>
                    </a:p>
                  </a:txBody>
                  <a:tcPr marL="7844" marR="7844" marT="7844" marB="0" anchor="b">
                    <a:lnL>
                      <a:noFill/>
                    </a:lnL>
                    <a:lnR>
                      <a:noFill/>
                    </a:lnR>
                    <a:lnT>
                      <a:noFill/>
                    </a:lnT>
                    <a:lnB>
                      <a:noFill/>
                    </a:lnB>
                    <a:solidFill>
                      <a:srgbClr val="FFFFFF"/>
                    </a:solidFill>
                  </a:tcPr>
                </a:tc>
                <a:tc>
                  <a:txBody>
                    <a:bodyPr/>
                    <a:lstStyle/>
                    <a:p>
                      <a:pPr algn="r" fontAlgn="b"/>
                      <a:r>
                        <a:rPr lang="tr-TR" sz="1050" b="1" i="0" u="none" strike="noStrike">
                          <a:effectLst/>
                          <a:latin typeface="Arial"/>
                        </a:rPr>
                        <a:t>  611 765</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dirty="0">
                          <a:solidFill>
                            <a:srgbClr val="FF0000"/>
                          </a:solidFill>
                          <a:effectLst/>
                          <a:latin typeface="Arial"/>
                        </a:rPr>
                        <a:t>  423 078</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13 996</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5 468</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102 164</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17 760</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22 121</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529</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26 649</a:t>
                      </a:r>
                    </a:p>
                  </a:txBody>
                  <a:tcPr marL="7844" marR="7844" marT="7844" marB="0" anchor="b">
                    <a:lnL>
                      <a:noFill/>
                    </a:lnL>
                    <a:lnR>
                      <a:noFill/>
                    </a:lnR>
                    <a:lnT>
                      <a:noFill/>
                    </a:lnT>
                    <a:lnB>
                      <a:noFill/>
                    </a:lnB>
                    <a:solidFill>
                      <a:srgbClr val="FFFFFF"/>
                    </a:solidFill>
                  </a:tcPr>
                </a:tc>
              </a:tr>
              <a:tr h="266567">
                <a:tc>
                  <a:txBody>
                    <a:bodyPr/>
                    <a:lstStyle/>
                    <a:p>
                      <a:pPr algn="l" fontAlgn="b"/>
                      <a:r>
                        <a:rPr lang="tr-TR" sz="1050" b="0" i="0" u="none" strike="noStrike">
                          <a:effectLst/>
                          <a:latin typeface="Arial"/>
                        </a:rPr>
                        <a:t>2016</a:t>
                      </a:r>
                    </a:p>
                  </a:txBody>
                  <a:tcPr marL="7844" marR="7844" marT="7844" marB="0" anchor="b">
                    <a:lnL>
                      <a:noFill/>
                    </a:lnL>
                    <a:lnR>
                      <a:noFill/>
                    </a:lnR>
                    <a:lnT>
                      <a:noFill/>
                    </a:lnT>
                    <a:lnB>
                      <a:noFill/>
                    </a:lnB>
                    <a:solidFill>
                      <a:srgbClr val="FFFFFF"/>
                    </a:solidFill>
                  </a:tcPr>
                </a:tc>
                <a:tc>
                  <a:txBody>
                    <a:bodyPr/>
                    <a:lstStyle/>
                    <a:p>
                      <a:pPr algn="l" fontAlgn="b"/>
                      <a:r>
                        <a:rPr lang="tr-TR" sz="1050" b="1" i="0" u="none" strike="noStrike">
                          <a:effectLst/>
                          <a:latin typeface="Arial"/>
                        </a:rPr>
                        <a:t>Ocak</a:t>
                      </a:r>
                      <a:r>
                        <a:rPr lang="tr-TR" sz="1050" b="0" i="0" u="none" strike="noStrike">
                          <a:effectLst/>
                          <a:latin typeface="Arial"/>
                        </a:rPr>
                        <a:t>-January </a:t>
                      </a:r>
                      <a:endParaRPr lang="tr-TR" sz="1050" b="1" i="0" u="none" strike="noStrike">
                        <a:effectLst/>
                        <a:latin typeface="Arial"/>
                      </a:endParaRPr>
                    </a:p>
                  </a:txBody>
                  <a:tcPr marL="7844" marR="7844" marT="7844" marB="0" anchor="b">
                    <a:lnL>
                      <a:noFill/>
                    </a:lnL>
                    <a:lnR>
                      <a:noFill/>
                    </a:lnR>
                    <a:lnT>
                      <a:noFill/>
                    </a:lnT>
                    <a:lnB>
                      <a:noFill/>
                    </a:lnB>
                    <a:solidFill>
                      <a:srgbClr val="FFFFFF"/>
                    </a:solidFill>
                  </a:tcPr>
                </a:tc>
                <a:tc>
                  <a:txBody>
                    <a:bodyPr/>
                    <a:lstStyle/>
                    <a:p>
                      <a:pPr algn="r" fontAlgn="b"/>
                      <a:r>
                        <a:rPr lang="tr-TR" sz="1050" b="1" i="0" u="none" strike="noStrike">
                          <a:effectLst/>
                          <a:latin typeface="Arial"/>
                        </a:rPr>
                        <a:t>  449 696</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dirty="0">
                          <a:solidFill>
                            <a:srgbClr val="FF0000"/>
                          </a:solidFill>
                          <a:effectLst/>
                          <a:latin typeface="Arial"/>
                        </a:rPr>
                        <a:t>  318 997</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9 624</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3 766</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74 468</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11 598</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14 268</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338</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16 637</a:t>
                      </a:r>
                    </a:p>
                  </a:txBody>
                  <a:tcPr marL="7844" marR="7844" marT="7844" marB="0" anchor="b">
                    <a:lnL>
                      <a:noFill/>
                    </a:lnL>
                    <a:lnR>
                      <a:noFill/>
                    </a:lnR>
                    <a:lnT>
                      <a:noFill/>
                    </a:lnT>
                    <a:lnB>
                      <a:noFill/>
                    </a:lnB>
                    <a:solidFill>
                      <a:srgbClr val="FFFFFF"/>
                    </a:solidFill>
                  </a:tcPr>
                </a:tc>
              </a:tr>
              <a:tr h="266567">
                <a:tc>
                  <a:txBody>
                    <a:bodyPr/>
                    <a:lstStyle/>
                    <a:p>
                      <a:pPr algn="l" fontAlgn="b"/>
                      <a:r>
                        <a:rPr lang="tr-TR" sz="1050" b="0" i="0" u="none" strike="noStrike">
                          <a:effectLst/>
                          <a:latin typeface="Arial"/>
                        </a:rPr>
                        <a:t>2016</a:t>
                      </a:r>
                    </a:p>
                  </a:txBody>
                  <a:tcPr marL="7844" marR="7844" marT="7844" marB="0" anchor="b">
                    <a:lnL>
                      <a:noFill/>
                    </a:lnL>
                    <a:lnR>
                      <a:noFill/>
                    </a:lnR>
                    <a:lnT>
                      <a:noFill/>
                    </a:lnT>
                    <a:lnB>
                      <a:noFill/>
                    </a:lnB>
                    <a:solidFill>
                      <a:srgbClr val="FFFFFF"/>
                    </a:solidFill>
                  </a:tcPr>
                </a:tc>
                <a:tc>
                  <a:txBody>
                    <a:bodyPr/>
                    <a:lstStyle/>
                    <a:p>
                      <a:pPr algn="l" fontAlgn="b"/>
                      <a:r>
                        <a:rPr lang="tr-TR" sz="1050" b="1" i="0" u="none" strike="noStrike">
                          <a:effectLst/>
                          <a:latin typeface="Arial"/>
                        </a:rPr>
                        <a:t>Şubat</a:t>
                      </a:r>
                      <a:r>
                        <a:rPr lang="tr-TR" sz="1050" b="0" i="0" u="none" strike="noStrike">
                          <a:effectLst/>
                          <a:latin typeface="Arial"/>
                        </a:rPr>
                        <a:t>-February</a:t>
                      </a:r>
                      <a:r>
                        <a:rPr lang="tr-TR" sz="1050" b="1" i="0" u="none" strike="noStrike">
                          <a:effectLst/>
                          <a:latin typeface="Arial"/>
                        </a:rPr>
                        <a:t> </a:t>
                      </a:r>
                    </a:p>
                  </a:txBody>
                  <a:tcPr marL="7844" marR="7844" marT="7844" marB="0" anchor="b">
                    <a:lnL>
                      <a:noFill/>
                    </a:lnL>
                    <a:lnR>
                      <a:noFill/>
                    </a:lnR>
                    <a:lnT>
                      <a:noFill/>
                    </a:lnT>
                    <a:lnB>
                      <a:noFill/>
                    </a:lnB>
                    <a:solidFill>
                      <a:srgbClr val="FFFFFF"/>
                    </a:solidFill>
                  </a:tcPr>
                </a:tc>
                <a:tc>
                  <a:txBody>
                    <a:bodyPr/>
                    <a:lstStyle/>
                    <a:p>
                      <a:pPr algn="r" fontAlgn="b"/>
                      <a:r>
                        <a:rPr lang="tr-TR" sz="1050" b="1" i="0" u="none" strike="noStrike">
                          <a:effectLst/>
                          <a:latin typeface="Arial"/>
                        </a:rPr>
                        <a:t>  519 089</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dirty="0">
                          <a:solidFill>
                            <a:srgbClr val="FF0000"/>
                          </a:solidFill>
                          <a:effectLst/>
                          <a:latin typeface="Arial"/>
                        </a:rPr>
                        <a:t>  364 639</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10 858</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4 660</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83 785</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14 838</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20 589</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442</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19 278</a:t>
                      </a:r>
                    </a:p>
                  </a:txBody>
                  <a:tcPr marL="7844" marR="7844" marT="7844" marB="0" anchor="b">
                    <a:lnL>
                      <a:noFill/>
                    </a:lnL>
                    <a:lnR>
                      <a:noFill/>
                    </a:lnR>
                    <a:lnT>
                      <a:noFill/>
                    </a:lnT>
                    <a:lnB>
                      <a:noFill/>
                    </a:lnB>
                    <a:solidFill>
                      <a:srgbClr val="FFFFFF"/>
                    </a:solidFill>
                  </a:tcPr>
                </a:tc>
              </a:tr>
              <a:tr h="266567">
                <a:tc>
                  <a:txBody>
                    <a:bodyPr/>
                    <a:lstStyle/>
                    <a:p>
                      <a:pPr algn="l" fontAlgn="b"/>
                      <a:r>
                        <a:rPr lang="tr-TR" sz="1050" b="0" i="0" u="none" strike="noStrike">
                          <a:effectLst/>
                          <a:latin typeface="Arial"/>
                        </a:rPr>
                        <a:t>2016</a:t>
                      </a:r>
                    </a:p>
                  </a:txBody>
                  <a:tcPr marL="7844" marR="7844" marT="7844" marB="0" anchor="b">
                    <a:lnL>
                      <a:noFill/>
                    </a:lnL>
                    <a:lnR>
                      <a:noFill/>
                    </a:lnR>
                    <a:lnT>
                      <a:noFill/>
                    </a:lnT>
                    <a:lnB>
                      <a:noFill/>
                    </a:lnB>
                    <a:solidFill>
                      <a:srgbClr val="FFFFFF"/>
                    </a:solidFill>
                  </a:tcPr>
                </a:tc>
                <a:tc>
                  <a:txBody>
                    <a:bodyPr/>
                    <a:lstStyle/>
                    <a:p>
                      <a:pPr algn="l" fontAlgn="b"/>
                      <a:r>
                        <a:rPr lang="tr-TR" sz="1050" b="1" i="0" u="none" strike="noStrike">
                          <a:effectLst/>
                          <a:latin typeface="Arial"/>
                        </a:rPr>
                        <a:t>Mart</a:t>
                      </a:r>
                      <a:r>
                        <a:rPr lang="tr-TR" sz="1050" b="0" i="0" u="none" strike="noStrike">
                          <a:effectLst/>
                          <a:latin typeface="Arial"/>
                        </a:rPr>
                        <a:t>-March </a:t>
                      </a:r>
                      <a:endParaRPr lang="tr-TR" sz="1050" b="1" i="0" u="none" strike="noStrike">
                        <a:effectLst/>
                        <a:latin typeface="Arial"/>
                      </a:endParaRPr>
                    </a:p>
                  </a:txBody>
                  <a:tcPr marL="7844" marR="7844" marT="7844" marB="0" anchor="b">
                    <a:lnL>
                      <a:noFill/>
                    </a:lnL>
                    <a:lnR>
                      <a:noFill/>
                    </a:lnR>
                    <a:lnT>
                      <a:noFill/>
                    </a:lnT>
                    <a:lnB>
                      <a:noFill/>
                    </a:lnB>
                    <a:solidFill>
                      <a:srgbClr val="FFFFFF"/>
                    </a:solidFill>
                  </a:tcPr>
                </a:tc>
                <a:tc>
                  <a:txBody>
                    <a:bodyPr/>
                    <a:lstStyle/>
                    <a:p>
                      <a:pPr algn="r" fontAlgn="b"/>
                      <a:r>
                        <a:rPr lang="tr-TR" sz="1050" b="1" i="0" u="none" strike="noStrike">
                          <a:effectLst/>
                          <a:latin typeface="Arial"/>
                        </a:rPr>
                        <a:t>  659 681</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dirty="0">
                          <a:solidFill>
                            <a:srgbClr val="FF0000"/>
                          </a:solidFill>
                          <a:effectLst/>
                          <a:latin typeface="Arial"/>
                        </a:rPr>
                        <a:t>  460 932</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dirty="0">
                          <a:effectLst/>
                          <a:latin typeface="Arial"/>
                        </a:rPr>
                        <a:t>  13 413</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4 763</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106 586</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17 950</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31 891</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478</a:t>
                      </a:r>
                    </a:p>
                  </a:txBody>
                  <a:tcPr marL="7844" marR="7844" marT="7844" marB="0" anchor="b">
                    <a:lnL>
                      <a:noFill/>
                    </a:lnL>
                    <a:lnR>
                      <a:noFill/>
                    </a:lnR>
                    <a:lnT>
                      <a:noFill/>
                    </a:lnT>
                    <a:lnB>
                      <a:noFill/>
                    </a:lnB>
                    <a:solidFill>
                      <a:srgbClr val="FFFFFF"/>
                    </a:solidFill>
                  </a:tcPr>
                </a:tc>
                <a:tc>
                  <a:txBody>
                    <a:bodyPr/>
                    <a:lstStyle/>
                    <a:p>
                      <a:pPr algn="r" fontAlgn="b"/>
                      <a:r>
                        <a:rPr lang="tr-TR" sz="1050" b="0" i="0" u="none" strike="noStrike">
                          <a:effectLst/>
                          <a:latin typeface="Arial"/>
                        </a:rPr>
                        <a:t>  23 668</a:t>
                      </a:r>
                    </a:p>
                  </a:txBody>
                  <a:tcPr marL="7844" marR="7844" marT="7844" marB="0" anchor="b">
                    <a:lnL>
                      <a:noFill/>
                    </a:lnL>
                    <a:lnR>
                      <a:noFill/>
                    </a:lnR>
                    <a:lnT>
                      <a:noFill/>
                    </a:lnT>
                    <a:lnB>
                      <a:noFill/>
                    </a:lnB>
                    <a:solidFill>
                      <a:srgbClr val="FFFFFF"/>
                    </a:solidFill>
                  </a:tcPr>
                </a:tc>
              </a:tr>
              <a:tr h="188817">
                <a:tc>
                  <a:txBody>
                    <a:bodyPr/>
                    <a:lstStyle/>
                    <a:p>
                      <a:pPr algn="ctr" fontAlgn="b"/>
                      <a:r>
                        <a:rPr lang="tr-TR" sz="1100" b="0" i="0" u="none" strike="noStrike">
                          <a:effectLst/>
                          <a:latin typeface="Arial"/>
                        </a:rPr>
                        <a:t> </a:t>
                      </a:r>
                    </a:p>
                  </a:txBody>
                  <a:tcPr marL="7844" marR="7844" marT="784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100" b="0" i="0" u="none" strike="noStrike">
                          <a:effectLst/>
                          <a:latin typeface="Arial"/>
                        </a:rPr>
                        <a:t> </a:t>
                      </a:r>
                    </a:p>
                  </a:txBody>
                  <a:tcPr marL="7844" marR="7844" marT="784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100" b="0" i="0" u="none" strike="noStrike">
                          <a:effectLst/>
                          <a:latin typeface="Arial"/>
                        </a:rPr>
                        <a:t> </a:t>
                      </a:r>
                    </a:p>
                  </a:txBody>
                  <a:tcPr marL="7844" marR="7844" marT="784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a:effectLst/>
                          <a:latin typeface="Arial"/>
                        </a:rPr>
                        <a:t> </a:t>
                      </a:r>
                    </a:p>
                  </a:txBody>
                  <a:tcPr marL="7844" marR="7844" marT="784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a:effectLst/>
                          <a:latin typeface="Arial"/>
                        </a:rPr>
                        <a:t> </a:t>
                      </a:r>
                    </a:p>
                  </a:txBody>
                  <a:tcPr marL="7844" marR="7844" marT="784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a:effectLst/>
                          <a:latin typeface="Arial"/>
                        </a:rPr>
                        <a:t> </a:t>
                      </a:r>
                    </a:p>
                  </a:txBody>
                  <a:tcPr marL="7844" marR="7844" marT="784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a:effectLst/>
                          <a:latin typeface="Arial"/>
                        </a:rPr>
                        <a:t> </a:t>
                      </a:r>
                    </a:p>
                  </a:txBody>
                  <a:tcPr marL="7844" marR="7844" marT="784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a:effectLst/>
                          <a:latin typeface="Arial"/>
                        </a:rPr>
                        <a:t> </a:t>
                      </a:r>
                    </a:p>
                  </a:txBody>
                  <a:tcPr marL="7844" marR="7844" marT="784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a:effectLst/>
                          <a:latin typeface="Arial"/>
                        </a:rPr>
                        <a:t> </a:t>
                      </a:r>
                    </a:p>
                  </a:txBody>
                  <a:tcPr marL="7844" marR="7844" marT="784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a:effectLst/>
                          <a:latin typeface="Arial"/>
                        </a:rPr>
                        <a:t> </a:t>
                      </a:r>
                    </a:p>
                  </a:txBody>
                  <a:tcPr marL="7844" marR="7844" marT="784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dirty="0">
                          <a:effectLst/>
                          <a:latin typeface="Arial"/>
                        </a:rPr>
                        <a:t> </a:t>
                      </a:r>
                    </a:p>
                  </a:txBody>
                  <a:tcPr marL="7844" marR="7844" marT="784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222139">
                <a:tc>
                  <a:txBody>
                    <a:bodyPr/>
                    <a:lstStyle/>
                    <a:p>
                      <a:pPr algn="ctr" fontAlgn="b"/>
                      <a:r>
                        <a:rPr lang="tr-TR" sz="1100" b="0" i="0" u="none" strike="noStrike">
                          <a:effectLst/>
                          <a:latin typeface="Arial"/>
                        </a:rPr>
                        <a:t> </a:t>
                      </a:r>
                    </a:p>
                  </a:txBody>
                  <a:tcPr marL="7844" marR="7844" marT="78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100" b="0" i="0" u="none" strike="noStrike">
                          <a:effectLst/>
                          <a:latin typeface="Arial"/>
                        </a:rPr>
                        <a:t> </a:t>
                      </a:r>
                    </a:p>
                  </a:txBody>
                  <a:tcPr marL="7844" marR="7844" marT="78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100" b="0" i="0" u="none" strike="noStrike">
                          <a:effectLst/>
                          <a:latin typeface="Arial"/>
                        </a:rPr>
                        <a:t> 6 462 707</a:t>
                      </a:r>
                    </a:p>
                  </a:txBody>
                  <a:tcPr marL="7844" marR="7844" marT="78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200" b="1" i="0" u="none" strike="noStrike" dirty="0">
                          <a:solidFill>
                            <a:srgbClr val="FF0000"/>
                          </a:solidFill>
                          <a:effectLst/>
                          <a:latin typeface="Arial"/>
                        </a:rPr>
                        <a:t> 4 481 202</a:t>
                      </a:r>
                      <a:endParaRPr lang="tr-TR" sz="1050" b="1" i="0" u="none" strike="noStrike" dirty="0">
                        <a:solidFill>
                          <a:srgbClr val="FF0000"/>
                        </a:solidFill>
                        <a:effectLst/>
                        <a:latin typeface="Arial"/>
                      </a:endParaRPr>
                    </a:p>
                  </a:txBody>
                  <a:tcPr marL="7844" marR="7844" marT="78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dirty="0">
                          <a:effectLst/>
                          <a:latin typeface="Arial"/>
                        </a:rPr>
                        <a:t>  147 419</a:t>
                      </a:r>
                    </a:p>
                  </a:txBody>
                  <a:tcPr marL="7844" marR="7844" marT="78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a:effectLst/>
                          <a:latin typeface="Arial"/>
                        </a:rPr>
                        <a:t>  54 496</a:t>
                      </a:r>
                    </a:p>
                  </a:txBody>
                  <a:tcPr marL="7844" marR="7844" marT="78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a:effectLst/>
                          <a:latin typeface="Arial"/>
                        </a:rPr>
                        <a:t> 1 041 155</a:t>
                      </a:r>
                    </a:p>
                  </a:txBody>
                  <a:tcPr marL="7844" marR="7844" marT="78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a:effectLst/>
                          <a:latin typeface="Arial"/>
                        </a:rPr>
                        <a:t>  174 373</a:t>
                      </a:r>
                    </a:p>
                  </a:txBody>
                  <a:tcPr marL="7844" marR="7844" marT="78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a:effectLst/>
                          <a:latin typeface="Arial"/>
                        </a:rPr>
                        <a:t>  322 687</a:t>
                      </a:r>
                    </a:p>
                  </a:txBody>
                  <a:tcPr marL="7844" marR="7844" marT="78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a:effectLst/>
                          <a:latin typeface="Arial"/>
                        </a:rPr>
                        <a:t>  4 987</a:t>
                      </a:r>
                    </a:p>
                  </a:txBody>
                  <a:tcPr marL="7844" marR="7844" marT="78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050" b="0" i="0" u="none" strike="noStrike" dirty="0">
                          <a:effectLst/>
                          <a:latin typeface="Arial"/>
                        </a:rPr>
                        <a:t>  236 388</a:t>
                      </a:r>
                    </a:p>
                  </a:txBody>
                  <a:tcPr marL="7844" marR="7844" marT="78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8817">
                <a:tc gridSpan="11">
                  <a:txBody>
                    <a:bodyPr/>
                    <a:lstStyle/>
                    <a:p>
                      <a:pPr algn="l" fontAlgn="b"/>
                      <a:r>
                        <a:rPr lang="sv-SE" sz="1050" b="1" i="0" u="none" strike="noStrike">
                          <a:effectLst/>
                          <a:latin typeface="Arial"/>
                        </a:rPr>
                        <a:t>TÜİK, Motorlu Kara Taşıtları, Mart 2016</a:t>
                      </a:r>
                    </a:p>
                  </a:txBody>
                  <a:tcPr marL="7844" marR="7844" marT="7844"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66604">
                <a:tc gridSpan="11">
                  <a:txBody>
                    <a:bodyPr/>
                    <a:lstStyle/>
                    <a:p>
                      <a:pPr algn="l" fontAlgn="b"/>
                      <a:r>
                        <a:rPr lang="en-US" sz="1050" b="0" i="0" u="none" strike="noStrike">
                          <a:effectLst/>
                          <a:latin typeface="Arial"/>
                        </a:rPr>
                        <a:t>TurkStat, Road Motor Vehicles, March 2016</a:t>
                      </a:r>
                    </a:p>
                  </a:txBody>
                  <a:tcPr marL="7844" marR="7844" marT="7844" marB="0" anchor="b">
                    <a:lnL>
                      <a:noFill/>
                    </a:lnL>
                    <a:lnR>
                      <a:noFill/>
                    </a:lnR>
                    <a:lnT>
                      <a:noFill/>
                    </a:lnT>
                    <a:lnB>
                      <a:noFill/>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88817">
                <a:tc gridSpan="11">
                  <a:txBody>
                    <a:bodyPr/>
                    <a:lstStyle/>
                    <a:p>
                      <a:pPr algn="l" fontAlgn="b"/>
                      <a:r>
                        <a:rPr lang="tr-TR" sz="1050" b="1" i="0" u="none" strike="noStrike" dirty="0">
                          <a:effectLst/>
                          <a:latin typeface="Arial"/>
                        </a:rPr>
                        <a:t>(1) Devir, noterler aracılığı ile bir veya daha fazla el değiştiren taşıtları ifade etmektedir.</a:t>
                      </a:r>
                    </a:p>
                  </a:txBody>
                  <a:tcPr marL="7844" marR="7844" marT="7844" marB="0" anchor="b">
                    <a:lnL>
                      <a:noFill/>
                    </a:lnL>
                    <a:lnR>
                      <a:noFill/>
                    </a:lnR>
                    <a:lnT>
                      <a:noFill/>
                    </a:lnT>
                    <a:lnB>
                      <a:noFill/>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88817">
                <a:tc gridSpan="11">
                  <a:txBody>
                    <a:bodyPr/>
                    <a:lstStyle/>
                    <a:p>
                      <a:pPr algn="l" fontAlgn="b"/>
                      <a:r>
                        <a:rPr lang="en-US" sz="1050" b="0" i="0" u="none" strike="noStrike" dirty="0">
                          <a:effectLst/>
                          <a:latin typeface="Arial"/>
                        </a:rPr>
                        <a:t>(1) Road motor vehicles handed over are that the owners of them had changed through the notaries for one time or more.</a:t>
                      </a:r>
                    </a:p>
                  </a:txBody>
                  <a:tcPr marL="7844" marR="7844" marT="7844" marB="0" anchor="b">
                    <a:lnL>
                      <a:noFill/>
                    </a:lnL>
                    <a:lnR>
                      <a:noFill/>
                    </a:lnR>
                    <a:lnT>
                      <a:noFill/>
                    </a:lnT>
                    <a:lnB>
                      <a:noFill/>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88817">
                <a:tc gridSpan="11">
                  <a:txBody>
                    <a:bodyPr/>
                    <a:lstStyle/>
                    <a:p>
                      <a:pPr algn="l" fontAlgn="b"/>
                      <a:r>
                        <a:rPr lang="tr-TR" sz="1050" b="1" i="0" u="none" strike="noStrike" dirty="0">
                          <a:effectLst/>
                          <a:latin typeface="Arial"/>
                        </a:rPr>
                        <a:t>(2) Ağır tonajlı yük taşıtlarını da kapsar (çekici, damperli kamyon, tanker, çöp kamyonu vb.).</a:t>
                      </a:r>
                    </a:p>
                  </a:txBody>
                  <a:tcPr marL="7844" marR="7844" marT="7844" marB="0" anchor="b">
                    <a:lnL>
                      <a:noFill/>
                    </a:lnL>
                    <a:lnR>
                      <a:noFill/>
                    </a:lnR>
                    <a:lnT>
                      <a:noFill/>
                    </a:lnT>
                    <a:lnB>
                      <a:noFill/>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88817">
                <a:tc gridSpan="11">
                  <a:txBody>
                    <a:bodyPr/>
                    <a:lstStyle/>
                    <a:p>
                      <a:pPr algn="l" fontAlgn="b"/>
                      <a:r>
                        <a:rPr lang="en-US" sz="1050" b="0" i="0" u="none" strike="noStrike" dirty="0">
                          <a:effectLst/>
                          <a:latin typeface="Arial"/>
                        </a:rPr>
                        <a:t>(2) It also covers heavy vehicles (tractor truck, dumper truck, tanker, garbage truck etc.).</a:t>
                      </a:r>
                    </a:p>
                  </a:txBody>
                  <a:tcPr marL="7844" marR="7844" marT="7844" marB="0" anchor="b">
                    <a:lnL>
                      <a:noFill/>
                    </a:lnL>
                    <a:lnR>
                      <a:noFill/>
                    </a:lnR>
                    <a:lnT>
                      <a:noFill/>
                    </a:lnT>
                    <a:lnB>
                      <a:noFill/>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14406070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60648"/>
            <a:ext cx="2026568" cy="6178698"/>
          </a:xfrm>
        </p:spPr>
        <p:txBody>
          <a:bodyPr>
            <a:normAutofit/>
          </a:bodyPr>
          <a:lstStyle/>
          <a:p>
            <a:r>
              <a:rPr lang="tr-TR" sz="3200" dirty="0" smtClean="0">
                <a:latin typeface="Arial Narrow" pitchFamily="34" charset="0"/>
              </a:rPr>
              <a:t>İkinci el araç satışında KDV </a:t>
            </a:r>
            <a:endParaRPr lang="tr-TR" sz="3200" dirty="0">
              <a:latin typeface="Arial Narrow" pitchFamily="34" charset="0"/>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279616468"/>
              </p:ext>
            </p:extLst>
          </p:nvPr>
        </p:nvGraphicFramePr>
        <p:xfrm>
          <a:off x="2262043" y="116629"/>
          <a:ext cx="6558429" cy="6643484"/>
        </p:xfrm>
        <a:graphic>
          <a:graphicData uri="http://schemas.openxmlformats.org/drawingml/2006/table">
            <a:tbl>
              <a:tblPr/>
              <a:tblGrid>
                <a:gridCol w="2992628"/>
                <a:gridCol w="653087"/>
                <a:gridCol w="653087"/>
                <a:gridCol w="2259627"/>
              </a:tblGrid>
              <a:tr h="259949">
                <a:tc gridSpan="4">
                  <a:txBody>
                    <a:bodyPr/>
                    <a:lstStyle/>
                    <a:p>
                      <a:pPr algn="ctr" fontAlgn="b"/>
                      <a:r>
                        <a:rPr lang="tr-TR" sz="1600" b="1" i="0" u="sng" strike="noStrike" dirty="0">
                          <a:solidFill>
                            <a:srgbClr val="FFFFFF"/>
                          </a:solidFill>
                          <a:effectLst/>
                          <a:latin typeface="Calibri"/>
                        </a:rPr>
                        <a:t>TİCARİ ARAÇLARDA UYGULAMA</a:t>
                      </a:r>
                    </a:p>
                  </a:txBody>
                  <a:tcPr marL="5823" marR="5823" marT="582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4F6228"/>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156937">
                <a:tc>
                  <a:txBody>
                    <a:bodyPr/>
                    <a:lstStyle/>
                    <a:p>
                      <a:pPr algn="l" fontAlgn="b"/>
                      <a:r>
                        <a:rPr lang="tr-TR" sz="1000" b="0" i="0" u="none" strike="noStrike" dirty="0">
                          <a:solidFill>
                            <a:srgbClr val="000000"/>
                          </a:solidFill>
                          <a:effectLst/>
                          <a:latin typeface="Calibri"/>
                        </a:rPr>
                        <a:t> </a:t>
                      </a:r>
                    </a:p>
                  </a:txBody>
                  <a:tcPr marL="5823" marR="5823" marT="5823"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5823" marR="5823" marT="5823" marB="0" anchor="b">
                    <a:lnL>
                      <a:noFill/>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5823" marR="5823" marT="5823" marB="0" anchor="b">
                    <a:lnL>
                      <a:noFill/>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5823" marR="5823" marT="5823"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r>
              <a:tr h="305751">
                <a:tc>
                  <a:txBody>
                    <a:bodyPr/>
                    <a:lstStyle/>
                    <a:p>
                      <a:pPr algn="l" fontAlgn="b"/>
                      <a:r>
                        <a:rPr lang="tr-TR" sz="1000" b="1" i="1" u="none" strike="noStrike">
                          <a:solidFill>
                            <a:srgbClr val="000000"/>
                          </a:solidFill>
                          <a:effectLst/>
                          <a:latin typeface="Calibri"/>
                        </a:rPr>
                        <a:t>ARAÇ KİRALAMA FİRMASINDAN ALINMASI DURUMUNDA</a:t>
                      </a:r>
                    </a:p>
                  </a:txBody>
                  <a:tcPr marL="5823" marR="5823" marT="5823"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gridSpan="3">
                  <a:txBody>
                    <a:bodyPr/>
                    <a:lstStyle/>
                    <a:p>
                      <a:pPr algn="ctr" fontAlgn="b"/>
                      <a:r>
                        <a:rPr lang="tr-TR" sz="1000" b="0" i="0" u="none" strike="noStrike">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r>
              <a:tr h="162468">
                <a:tc>
                  <a:txBody>
                    <a:bodyPr/>
                    <a:lstStyle/>
                    <a:p>
                      <a:pPr algn="r" fontAlgn="b"/>
                      <a:r>
                        <a:rPr lang="tr-TR" sz="1000" b="1" i="0" u="none" strike="noStrike">
                          <a:solidFill>
                            <a:srgbClr val="000000"/>
                          </a:solidFill>
                          <a:effectLst/>
                          <a:latin typeface="Calibri"/>
                        </a:rPr>
                        <a:t>GİRİŞ</a:t>
                      </a:r>
                    </a:p>
                  </a:txBody>
                  <a:tcPr marL="5823" marR="5823" marT="5823"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b"/>
                      <a:r>
                        <a:rPr lang="tr-TR" sz="1000" b="0" i="0" u="none" strike="noStrike">
                          <a:solidFill>
                            <a:srgbClr val="000000"/>
                          </a:solidFill>
                          <a:effectLst/>
                          <a:latin typeface="Calibri"/>
                        </a:rPr>
                        <a:t>18%</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b"/>
                      <a:r>
                        <a:rPr lang="tr-TR" sz="1000" b="0" i="0" u="none" strike="noStrike">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b"/>
                      <a:r>
                        <a:rPr lang="tr-TR" sz="1000" b="0" i="0" u="none" strike="noStrike">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70593">
                <a:tc>
                  <a:txBody>
                    <a:bodyPr/>
                    <a:lstStyle/>
                    <a:p>
                      <a:pPr algn="r" fontAlgn="b"/>
                      <a:r>
                        <a:rPr lang="tr-TR" sz="1000" b="1" i="0" u="none" strike="noStrike" dirty="0">
                          <a:solidFill>
                            <a:srgbClr val="000000"/>
                          </a:solidFill>
                          <a:effectLst/>
                          <a:latin typeface="Calibri"/>
                        </a:rPr>
                        <a:t>ÇIKIŞ</a:t>
                      </a:r>
                    </a:p>
                  </a:txBody>
                  <a:tcPr marL="5823" marR="5823" marT="5823"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r" fontAlgn="b"/>
                      <a:r>
                        <a:rPr lang="tr-TR" sz="1000" b="0" i="0" u="none" strike="noStrike">
                          <a:solidFill>
                            <a:srgbClr val="000000"/>
                          </a:solidFill>
                          <a:effectLst/>
                          <a:latin typeface="Calibri"/>
                        </a:rPr>
                        <a:t>18%</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r>
                        <a:rPr lang="tr-TR" sz="1000" b="0" i="0" u="none" strike="noStrike">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r>
                        <a:rPr lang="tr-TR" sz="1000" b="0" i="0" u="none" strike="noStrike">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r>
              <a:tr h="156937">
                <a:tc>
                  <a:txBody>
                    <a:bodyPr/>
                    <a:lstStyle/>
                    <a:p>
                      <a:pPr algn="l" fontAlgn="b"/>
                      <a:r>
                        <a:rPr lang="tr-TR" sz="1000" b="0" i="0" u="none" strike="noStrike">
                          <a:solidFill>
                            <a:srgbClr val="000000"/>
                          </a:solidFill>
                          <a:effectLst/>
                          <a:latin typeface="Calibri"/>
                        </a:rPr>
                        <a:t> </a:t>
                      </a:r>
                    </a:p>
                  </a:txBody>
                  <a:tcPr marL="5823" marR="5823" marT="5823"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5823" marR="5823" marT="5823"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5823" marR="5823" marT="5823"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5823" marR="5823" marT="5823"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0593">
                <a:tc>
                  <a:txBody>
                    <a:bodyPr/>
                    <a:lstStyle/>
                    <a:p>
                      <a:pPr algn="l" fontAlgn="b"/>
                      <a:r>
                        <a:rPr lang="tr-TR" sz="1000" b="1" i="1" u="none" strike="noStrike">
                          <a:solidFill>
                            <a:srgbClr val="000000"/>
                          </a:solidFill>
                          <a:effectLst/>
                          <a:latin typeface="Calibri"/>
                        </a:rPr>
                        <a:t>ŞAHISLARDAN ALINMASI DURUMUNDA</a:t>
                      </a:r>
                    </a:p>
                  </a:txBody>
                  <a:tcPr marL="5823" marR="5823" marT="5823"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6B8B7"/>
                    </a:solidFill>
                  </a:tcPr>
                </a:tc>
                <a:tc gridSpan="3">
                  <a:txBody>
                    <a:bodyPr/>
                    <a:lstStyle/>
                    <a:p>
                      <a:pPr algn="ctr" fontAlgn="b"/>
                      <a:r>
                        <a:rPr lang="tr-TR" sz="1000" b="0" i="0" u="none" strike="noStrike">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6B8B7"/>
                    </a:solidFill>
                  </a:tcPr>
                </a:tc>
                <a:tc hMerge="1">
                  <a:txBody>
                    <a:bodyPr/>
                    <a:lstStyle/>
                    <a:p>
                      <a:endParaRPr lang="tr-TR"/>
                    </a:p>
                  </a:txBody>
                  <a:tcPr/>
                </a:tc>
                <a:tc hMerge="1">
                  <a:txBody>
                    <a:bodyPr/>
                    <a:lstStyle/>
                    <a:p>
                      <a:endParaRPr lang="tr-TR"/>
                    </a:p>
                  </a:txBody>
                  <a:tcPr/>
                </a:tc>
              </a:tr>
              <a:tr h="162468">
                <a:tc>
                  <a:txBody>
                    <a:bodyPr/>
                    <a:lstStyle/>
                    <a:p>
                      <a:pPr algn="r" fontAlgn="b"/>
                      <a:r>
                        <a:rPr lang="tr-TR" sz="1000" b="1" i="0" u="none" strike="noStrike">
                          <a:solidFill>
                            <a:srgbClr val="000000"/>
                          </a:solidFill>
                          <a:effectLst/>
                          <a:latin typeface="Calibri"/>
                        </a:rPr>
                        <a:t>GİRİŞ</a:t>
                      </a:r>
                    </a:p>
                  </a:txBody>
                  <a:tcPr marL="5823" marR="5823" marT="5823"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6B8B7"/>
                    </a:solidFill>
                  </a:tcPr>
                </a:tc>
                <a:tc>
                  <a:txBody>
                    <a:bodyPr/>
                    <a:lstStyle/>
                    <a:p>
                      <a:pPr algn="r" fontAlgn="b"/>
                      <a:r>
                        <a:rPr lang="tr-TR" sz="1000" b="0" i="0" u="none" strike="noStrike">
                          <a:solidFill>
                            <a:srgbClr val="000000"/>
                          </a:solidFill>
                          <a:effectLst/>
                          <a:latin typeface="Calibri"/>
                        </a:rPr>
                        <a:t>KDV'siz</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6B8B7"/>
                    </a:solidFill>
                  </a:tcPr>
                </a:tc>
                <a:tc>
                  <a:txBody>
                    <a:bodyPr/>
                    <a:lstStyle/>
                    <a:p>
                      <a:pPr algn="l" fontAlgn="b"/>
                      <a:r>
                        <a:rPr lang="tr-TR" sz="1000" b="0" i="0" u="none" strike="noStrike">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6B8B7"/>
                    </a:solidFill>
                  </a:tcPr>
                </a:tc>
                <a:tc>
                  <a:txBody>
                    <a:bodyPr/>
                    <a:lstStyle/>
                    <a:p>
                      <a:pPr algn="l" fontAlgn="b"/>
                      <a:r>
                        <a:rPr lang="tr-TR" sz="1000" b="0" i="0" u="none" strike="noStrike">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6B8B7"/>
                    </a:solidFill>
                  </a:tcPr>
                </a:tc>
              </a:tr>
              <a:tr h="170593">
                <a:tc>
                  <a:txBody>
                    <a:bodyPr/>
                    <a:lstStyle/>
                    <a:p>
                      <a:pPr algn="r" fontAlgn="b"/>
                      <a:r>
                        <a:rPr lang="tr-TR" sz="1000" b="1" i="0" u="none" strike="noStrike">
                          <a:solidFill>
                            <a:srgbClr val="000000"/>
                          </a:solidFill>
                          <a:effectLst/>
                          <a:latin typeface="Calibri"/>
                        </a:rPr>
                        <a:t>ÇIKIŞ</a:t>
                      </a:r>
                    </a:p>
                  </a:txBody>
                  <a:tcPr marL="5823" marR="5823" marT="5823"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E6B8B7"/>
                    </a:solidFill>
                  </a:tcPr>
                </a:tc>
                <a:tc>
                  <a:txBody>
                    <a:bodyPr/>
                    <a:lstStyle/>
                    <a:p>
                      <a:pPr algn="r" fontAlgn="b"/>
                      <a:r>
                        <a:rPr lang="tr-TR" sz="1000" b="0" i="0" u="none" strike="noStrike">
                          <a:solidFill>
                            <a:srgbClr val="000000"/>
                          </a:solidFill>
                          <a:effectLst/>
                          <a:latin typeface="Calibri"/>
                        </a:rPr>
                        <a:t>18%</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E6B8B7"/>
                    </a:solidFill>
                  </a:tcPr>
                </a:tc>
                <a:tc>
                  <a:txBody>
                    <a:bodyPr/>
                    <a:lstStyle/>
                    <a:p>
                      <a:pPr algn="l" fontAlgn="b"/>
                      <a:r>
                        <a:rPr lang="tr-TR" sz="1000" b="0" i="0" u="none" strike="noStrike">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E6B8B7"/>
                    </a:solidFill>
                  </a:tcPr>
                </a:tc>
                <a:tc>
                  <a:txBody>
                    <a:bodyPr/>
                    <a:lstStyle/>
                    <a:p>
                      <a:pPr algn="l" fontAlgn="b"/>
                      <a:r>
                        <a:rPr lang="tr-TR" sz="1000" b="0" i="0" u="none" strike="noStrike">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E6B8B7"/>
                    </a:solidFill>
                  </a:tcPr>
                </a:tc>
              </a:tr>
              <a:tr h="156937">
                <a:tc>
                  <a:txBody>
                    <a:bodyPr/>
                    <a:lstStyle/>
                    <a:p>
                      <a:pPr algn="l" fontAlgn="b"/>
                      <a:r>
                        <a:rPr lang="tr-TR" sz="1000" b="0" i="0" u="none" strike="noStrike">
                          <a:solidFill>
                            <a:srgbClr val="000000"/>
                          </a:solidFill>
                          <a:effectLst/>
                          <a:latin typeface="Calibri"/>
                        </a:rPr>
                        <a:t> </a:t>
                      </a:r>
                    </a:p>
                  </a:txBody>
                  <a:tcPr marL="5823" marR="5823" marT="5823"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5823" marR="5823" marT="5823"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5823" marR="5823" marT="5823"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5823" marR="5823" marT="5823"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0593">
                <a:tc>
                  <a:txBody>
                    <a:bodyPr/>
                    <a:lstStyle/>
                    <a:p>
                      <a:pPr algn="l" fontAlgn="b"/>
                      <a:r>
                        <a:rPr lang="tr-TR" sz="1000" b="1" i="1" u="none" strike="noStrike">
                          <a:solidFill>
                            <a:srgbClr val="000000"/>
                          </a:solidFill>
                          <a:effectLst/>
                          <a:latin typeface="Calibri"/>
                        </a:rPr>
                        <a:t>DİĞER TİCARİ FİRMALARDAN ALINMASI DURUMUNDA</a:t>
                      </a:r>
                    </a:p>
                  </a:txBody>
                  <a:tcPr marL="5823" marR="5823" marT="5823"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b"/>
                      <a:r>
                        <a:rPr lang="tr-TR" sz="1000" b="0" i="0" u="none" strike="noStrike">
                          <a:solidFill>
                            <a:srgbClr val="000000"/>
                          </a:solidFill>
                          <a:effectLst/>
                          <a:latin typeface="Calibri"/>
                        </a:rPr>
                        <a:t>1. alternatif</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b"/>
                      <a:r>
                        <a:rPr lang="tr-TR" sz="1000" b="0" i="0" u="none" strike="noStrike">
                          <a:solidFill>
                            <a:srgbClr val="000000"/>
                          </a:solidFill>
                          <a:effectLst/>
                          <a:latin typeface="Calibri"/>
                        </a:rPr>
                        <a:t>2. alternatif</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b"/>
                      <a:r>
                        <a:rPr lang="tr-TR" sz="1000" b="0" i="0" u="none" strike="noStrike">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r>
              <a:tr h="162468">
                <a:tc>
                  <a:txBody>
                    <a:bodyPr/>
                    <a:lstStyle/>
                    <a:p>
                      <a:pPr algn="r" fontAlgn="b"/>
                      <a:r>
                        <a:rPr lang="tr-TR" sz="1000" b="1" i="0" u="none" strike="noStrike" dirty="0">
                          <a:solidFill>
                            <a:srgbClr val="000000"/>
                          </a:solidFill>
                          <a:effectLst/>
                          <a:latin typeface="Calibri"/>
                        </a:rPr>
                        <a:t>GİRİŞ</a:t>
                      </a:r>
                    </a:p>
                  </a:txBody>
                  <a:tcPr marL="5823" marR="5823" marT="5823"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b"/>
                      <a:r>
                        <a:rPr lang="tr-TR" sz="1000" b="0" i="0" u="none" strike="noStrike">
                          <a:solidFill>
                            <a:srgbClr val="000000"/>
                          </a:solidFill>
                          <a:effectLst/>
                          <a:latin typeface="Calibri"/>
                        </a:rPr>
                        <a:t>18%</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b"/>
                      <a:r>
                        <a:rPr lang="tr-TR" sz="1000" b="0" i="0" u="none" strike="noStrike">
                          <a:solidFill>
                            <a:srgbClr val="000000"/>
                          </a:solidFill>
                          <a:effectLst/>
                          <a:latin typeface="Calibri"/>
                        </a:rPr>
                        <a:t>1%</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b"/>
                      <a:r>
                        <a:rPr lang="tr-TR" sz="1000" b="0" i="0" u="none" strike="noStrike">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r>
              <a:tr h="170593">
                <a:tc>
                  <a:txBody>
                    <a:bodyPr/>
                    <a:lstStyle/>
                    <a:p>
                      <a:pPr algn="r" fontAlgn="b"/>
                      <a:r>
                        <a:rPr lang="tr-TR" sz="1000" b="1" i="0" u="none" strike="noStrike">
                          <a:solidFill>
                            <a:srgbClr val="000000"/>
                          </a:solidFill>
                          <a:effectLst/>
                          <a:latin typeface="Calibri"/>
                        </a:rPr>
                        <a:t>ÇIKIŞ</a:t>
                      </a:r>
                    </a:p>
                  </a:txBody>
                  <a:tcPr marL="5823" marR="5823" marT="5823"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C4D79B"/>
                    </a:solidFill>
                  </a:tcPr>
                </a:tc>
                <a:tc>
                  <a:txBody>
                    <a:bodyPr/>
                    <a:lstStyle/>
                    <a:p>
                      <a:pPr algn="r" fontAlgn="b"/>
                      <a:r>
                        <a:rPr lang="tr-TR" sz="1000" b="0" i="0" u="none" strike="noStrike">
                          <a:solidFill>
                            <a:srgbClr val="000000"/>
                          </a:solidFill>
                          <a:effectLst/>
                          <a:latin typeface="Calibri"/>
                        </a:rPr>
                        <a:t>18%</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C4D79B"/>
                    </a:solidFill>
                  </a:tcPr>
                </a:tc>
                <a:tc>
                  <a:txBody>
                    <a:bodyPr/>
                    <a:lstStyle/>
                    <a:p>
                      <a:pPr algn="r" fontAlgn="b"/>
                      <a:r>
                        <a:rPr lang="tr-TR" sz="1000" b="0" i="0" u="none" strike="noStrike">
                          <a:solidFill>
                            <a:srgbClr val="000000"/>
                          </a:solidFill>
                          <a:effectLst/>
                          <a:latin typeface="Calibri"/>
                        </a:rPr>
                        <a:t>18%</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C4D79B"/>
                    </a:solidFill>
                  </a:tcPr>
                </a:tc>
                <a:tc>
                  <a:txBody>
                    <a:bodyPr/>
                    <a:lstStyle/>
                    <a:p>
                      <a:pPr algn="l" fontAlgn="b"/>
                      <a:r>
                        <a:rPr lang="tr-TR" sz="1000" b="0" i="0" u="none" strike="noStrike">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C4D79B"/>
                    </a:solidFill>
                  </a:tcPr>
                </a:tc>
              </a:tr>
              <a:tr h="156937">
                <a:tc>
                  <a:txBody>
                    <a:bodyPr/>
                    <a:lstStyle/>
                    <a:p>
                      <a:pPr algn="l" fontAlgn="b"/>
                      <a:endParaRPr lang="tr-TR" sz="1000" b="0" i="0" u="none" strike="noStrike">
                        <a:solidFill>
                          <a:srgbClr val="000000"/>
                        </a:solidFill>
                        <a:effectLst/>
                        <a:latin typeface="Calibri"/>
                      </a:endParaRPr>
                    </a:p>
                  </a:txBody>
                  <a:tcPr marL="5823" marR="5823" marT="582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5823" marR="5823" marT="582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5823" marR="5823" marT="582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5823" marR="5823" marT="582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59949">
                <a:tc gridSpan="4">
                  <a:txBody>
                    <a:bodyPr/>
                    <a:lstStyle/>
                    <a:p>
                      <a:pPr algn="ctr" fontAlgn="b"/>
                      <a:r>
                        <a:rPr lang="tr-TR" sz="1600" b="1" i="0" u="sng" strike="noStrike">
                          <a:solidFill>
                            <a:srgbClr val="FFFFFF"/>
                          </a:solidFill>
                          <a:effectLst/>
                          <a:latin typeface="Calibri"/>
                        </a:rPr>
                        <a:t>BİNEK ARAÇLARDA UYGULAMA</a:t>
                      </a:r>
                    </a:p>
                  </a:txBody>
                  <a:tcPr marL="5823" marR="5823" marT="582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4F6228"/>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156937">
                <a:tc>
                  <a:txBody>
                    <a:bodyPr/>
                    <a:lstStyle/>
                    <a:p>
                      <a:pPr algn="l" fontAlgn="b"/>
                      <a:r>
                        <a:rPr lang="tr-TR" sz="1000" b="0" i="0" u="none" strike="noStrike">
                          <a:solidFill>
                            <a:srgbClr val="000000"/>
                          </a:solidFill>
                          <a:effectLst/>
                          <a:latin typeface="Calibri"/>
                        </a:rPr>
                        <a:t> </a:t>
                      </a:r>
                    </a:p>
                  </a:txBody>
                  <a:tcPr marL="5823" marR="5823" marT="5823"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5823" marR="5823" marT="5823" marB="0" anchor="b">
                    <a:lnL>
                      <a:noFill/>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5823" marR="5823" marT="5823" marB="0" anchor="b">
                    <a:lnL>
                      <a:noFill/>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5823" marR="5823" marT="5823"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r>
              <a:tr h="305751">
                <a:tc>
                  <a:txBody>
                    <a:bodyPr/>
                    <a:lstStyle/>
                    <a:p>
                      <a:pPr algn="l" fontAlgn="b"/>
                      <a:r>
                        <a:rPr lang="tr-TR" sz="1000" b="1" i="1" u="none" strike="noStrike" dirty="0">
                          <a:solidFill>
                            <a:srgbClr val="000000"/>
                          </a:solidFill>
                          <a:effectLst/>
                          <a:latin typeface="Calibri"/>
                        </a:rPr>
                        <a:t>ARAÇ KİRALAMA FİRMASINDAN ALINMASI DURUMUNDA</a:t>
                      </a:r>
                    </a:p>
                  </a:txBody>
                  <a:tcPr marL="5823" marR="5823" marT="5823"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gridSpan="3">
                  <a:txBody>
                    <a:bodyPr/>
                    <a:lstStyle/>
                    <a:p>
                      <a:pPr algn="ctr" fontAlgn="b"/>
                      <a:r>
                        <a:rPr lang="tr-TR" sz="1000" b="0" i="0" u="none" strike="noStrike">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hMerge="1">
                  <a:txBody>
                    <a:bodyPr/>
                    <a:lstStyle/>
                    <a:p>
                      <a:endParaRPr lang="tr-TR"/>
                    </a:p>
                  </a:txBody>
                  <a:tcPr/>
                </a:tc>
                <a:tc hMerge="1">
                  <a:txBody>
                    <a:bodyPr/>
                    <a:lstStyle/>
                    <a:p>
                      <a:endParaRPr lang="tr-TR"/>
                    </a:p>
                  </a:txBody>
                  <a:tcPr/>
                </a:tc>
              </a:tr>
              <a:tr h="162468">
                <a:tc>
                  <a:txBody>
                    <a:bodyPr/>
                    <a:lstStyle/>
                    <a:p>
                      <a:pPr algn="r" fontAlgn="b"/>
                      <a:r>
                        <a:rPr lang="tr-TR" sz="1000" b="1" i="0" u="none" strike="noStrike">
                          <a:solidFill>
                            <a:srgbClr val="000000"/>
                          </a:solidFill>
                          <a:effectLst/>
                          <a:latin typeface="Calibri"/>
                        </a:rPr>
                        <a:t>GİRİŞ</a:t>
                      </a:r>
                    </a:p>
                  </a:txBody>
                  <a:tcPr marL="5823" marR="5823" marT="5823"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r" fontAlgn="b"/>
                      <a:r>
                        <a:rPr lang="tr-TR" sz="1000" b="0" i="0" u="none" strike="noStrike">
                          <a:solidFill>
                            <a:srgbClr val="000000"/>
                          </a:solidFill>
                          <a:effectLst/>
                          <a:latin typeface="Calibri"/>
                        </a:rPr>
                        <a:t>18%</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b"/>
                      <a:r>
                        <a:rPr lang="tr-TR" sz="1000" b="0" i="0" u="none" strike="noStrike">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b"/>
                      <a:r>
                        <a:rPr lang="tr-TR" sz="1000" b="0" i="0" u="none" strike="noStrike">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162468">
                <a:tc>
                  <a:txBody>
                    <a:bodyPr/>
                    <a:lstStyle/>
                    <a:p>
                      <a:pPr algn="r" fontAlgn="b"/>
                      <a:r>
                        <a:rPr lang="tr-TR" sz="1000" b="1" i="0" u="none" strike="noStrike">
                          <a:solidFill>
                            <a:srgbClr val="000000"/>
                          </a:solidFill>
                          <a:effectLst/>
                          <a:latin typeface="Calibri"/>
                        </a:rPr>
                        <a:t>ÇIKIŞ</a:t>
                      </a:r>
                    </a:p>
                  </a:txBody>
                  <a:tcPr marL="5823" marR="5823" marT="5823"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r" fontAlgn="b"/>
                      <a:r>
                        <a:rPr lang="tr-TR" sz="1000" b="0" i="0" u="none" strike="noStrike">
                          <a:solidFill>
                            <a:srgbClr val="000000"/>
                          </a:solidFill>
                          <a:effectLst/>
                          <a:latin typeface="Calibri"/>
                        </a:rPr>
                        <a:t>18%</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b"/>
                      <a:r>
                        <a:rPr lang="tr-TR" sz="1000" b="0" i="0" u="none" strike="noStrike">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b"/>
                      <a:r>
                        <a:rPr lang="tr-TR" sz="1000" b="0" i="0" u="none" strike="noStrike">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284321">
                <a:tc rowSpan="3" gridSpan="3">
                  <a:txBody>
                    <a:bodyPr/>
                    <a:lstStyle/>
                    <a:p>
                      <a:pPr algn="r" fontAlgn="ctr"/>
                      <a:r>
                        <a:rPr lang="tr-TR" sz="1000" b="1" i="0" u="none" strike="noStrike" dirty="0">
                          <a:solidFill>
                            <a:srgbClr val="000000"/>
                          </a:solidFill>
                          <a:effectLst/>
                          <a:latin typeface="Calibri"/>
                        </a:rPr>
                        <a:t>NOT:   </a:t>
                      </a:r>
                    </a:p>
                  </a:txBody>
                  <a:tcPr marL="5823" marR="5823" marT="5823"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c rowSpan="3" hMerge="1">
                  <a:txBody>
                    <a:bodyPr/>
                    <a:lstStyle/>
                    <a:p>
                      <a:endParaRPr lang="tr-TR"/>
                    </a:p>
                  </a:txBody>
                  <a:tcPr/>
                </a:tc>
                <a:tc rowSpan="3" hMerge="1">
                  <a:txBody>
                    <a:bodyPr/>
                    <a:lstStyle/>
                    <a:p>
                      <a:endParaRPr lang="tr-TR"/>
                    </a:p>
                  </a:txBody>
                  <a:tcPr/>
                </a:tc>
                <a:tc>
                  <a:txBody>
                    <a:bodyPr/>
                    <a:lstStyle/>
                    <a:p>
                      <a:pPr algn="l" fontAlgn="b"/>
                      <a:r>
                        <a:rPr lang="tr-TR" sz="900" b="0" i="1" u="none" strike="noStrike">
                          <a:solidFill>
                            <a:srgbClr val="000000"/>
                          </a:solidFill>
                          <a:effectLst/>
                          <a:latin typeface="Calibri"/>
                        </a:rPr>
                        <a:t>KDV'sini indirim konusu yapar, Satarken %18 KDV ile çıkış yapar</a:t>
                      </a:r>
                    </a:p>
                  </a:txBody>
                  <a:tcPr marL="5823" marR="5823" marT="5823"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422418">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r>
                        <a:rPr lang="tr-TR" sz="900" b="0" i="1" u="none" strike="noStrike">
                          <a:solidFill>
                            <a:srgbClr val="000000"/>
                          </a:solidFill>
                          <a:effectLst/>
                          <a:latin typeface="Calibri"/>
                        </a:rPr>
                        <a:t>Aracı satın alan firma bu aracı kiralama yapmaz, sadece satmak için alırsa KDV'sini indiremez, maliyetine ilave eder ve %1 ile çıkar</a:t>
                      </a:r>
                    </a:p>
                  </a:txBody>
                  <a:tcPr marL="5823" marR="5823" marT="5823"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430542">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r>
                        <a:rPr lang="tr-TR" sz="900" b="0" i="1" u="none" strike="noStrike">
                          <a:solidFill>
                            <a:srgbClr val="000000"/>
                          </a:solidFill>
                          <a:effectLst/>
                          <a:latin typeface="Calibri"/>
                        </a:rPr>
                        <a:t>Aracı satın alan firma ilgili aracı 1 günlük dahi olsa kiralama yaparsa KDV'yi indirerek %18 ile çıkış yaparlar</a:t>
                      </a:r>
                    </a:p>
                  </a:txBody>
                  <a:tcPr marL="5823" marR="5823" marT="5823"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r>
              <a:tr h="156937">
                <a:tc>
                  <a:txBody>
                    <a:bodyPr/>
                    <a:lstStyle/>
                    <a:p>
                      <a:pPr algn="l" fontAlgn="b"/>
                      <a:r>
                        <a:rPr lang="tr-TR" sz="1000" b="0" i="0" u="none" strike="noStrike">
                          <a:solidFill>
                            <a:srgbClr val="000000"/>
                          </a:solidFill>
                          <a:effectLst/>
                          <a:latin typeface="Calibri"/>
                        </a:rPr>
                        <a:t> </a:t>
                      </a:r>
                    </a:p>
                  </a:txBody>
                  <a:tcPr marL="5823" marR="5823" marT="5823"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5823" marR="5823" marT="5823"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5823" marR="5823" marT="5823"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5823" marR="5823" marT="5823"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0593">
                <a:tc>
                  <a:txBody>
                    <a:bodyPr/>
                    <a:lstStyle/>
                    <a:p>
                      <a:pPr algn="l" fontAlgn="b"/>
                      <a:r>
                        <a:rPr lang="tr-TR" sz="1000" b="1" i="0" u="sng" strike="noStrike">
                          <a:solidFill>
                            <a:srgbClr val="000000"/>
                          </a:solidFill>
                          <a:effectLst/>
                          <a:latin typeface="Calibri"/>
                        </a:rPr>
                        <a:t>ŞAHISLARDAN ALINMASI DURUMUNDA</a:t>
                      </a:r>
                    </a:p>
                  </a:txBody>
                  <a:tcPr marL="5823" marR="5823" marT="5823"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A9694"/>
                    </a:solidFill>
                  </a:tcPr>
                </a:tc>
                <a:tc gridSpan="3">
                  <a:txBody>
                    <a:bodyPr/>
                    <a:lstStyle/>
                    <a:p>
                      <a:pPr algn="ctr" fontAlgn="b"/>
                      <a:r>
                        <a:rPr lang="tr-TR" sz="1000" b="0" i="0" u="none" strike="noStrike" dirty="0">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A9694"/>
                    </a:solidFill>
                  </a:tcPr>
                </a:tc>
                <a:tc hMerge="1">
                  <a:txBody>
                    <a:bodyPr/>
                    <a:lstStyle/>
                    <a:p>
                      <a:endParaRPr lang="tr-TR"/>
                    </a:p>
                  </a:txBody>
                  <a:tcPr/>
                </a:tc>
                <a:tc hMerge="1">
                  <a:txBody>
                    <a:bodyPr/>
                    <a:lstStyle/>
                    <a:p>
                      <a:endParaRPr lang="tr-TR"/>
                    </a:p>
                  </a:txBody>
                  <a:tcPr/>
                </a:tc>
              </a:tr>
              <a:tr h="162468">
                <a:tc>
                  <a:txBody>
                    <a:bodyPr/>
                    <a:lstStyle/>
                    <a:p>
                      <a:pPr algn="r" fontAlgn="b"/>
                      <a:r>
                        <a:rPr lang="tr-TR" sz="1000" b="1" i="0" u="none" strike="noStrike">
                          <a:solidFill>
                            <a:srgbClr val="000000"/>
                          </a:solidFill>
                          <a:effectLst/>
                          <a:latin typeface="Calibri"/>
                        </a:rPr>
                        <a:t>GİRİŞ</a:t>
                      </a:r>
                    </a:p>
                  </a:txBody>
                  <a:tcPr marL="5823" marR="5823" marT="5823"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9694"/>
                    </a:solidFill>
                  </a:tcPr>
                </a:tc>
                <a:tc>
                  <a:txBody>
                    <a:bodyPr/>
                    <a:lstStyle/>
                    <a:p>
                      <a:pPr algn="r" fontAlgn="b"/>
                      <a:r>
                        <a:rPr lang="tr-TR" sz="1000" b="0" i="0" u="none" strike="noStrike">
                          <a:solidFill>
                            <a:srgbClr val="000000"/>
                          </a:solidFill>
                          <a:effectLst/>
                          <a:latin typeface="Calibri"/>
                        </a:rPr>
                        <a:t>KDV'siz</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9694"/>
                    </a:solidFill>
                  </a:tcPr>
                </a:tc>
                <a:tc>
                  <a:txBody>
                    <a:bodyPr/>
                    <a:lstStyle/>
                    <a:p>
                      <a:pPr algn="l" fontAlgn="b"/>
                      <a:r>
                        <a:rPr lang="tr-TR" sz="1000" b="0" i="0" u="none" strike="noStrike">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9694"/>
                    </a:solidFill>
                  </a:tcPr>
                </a:tc>
                <a:tc>
                  <a:txBody>
                    <a:bodyPr/>
                    <a:lstStyle/>
                    <a:p>
                      <a:pPr algn="l" fontAlgn="b"/>
                      <a:r>
                        <a:rPr lang="tr-TR" sz="1000" b="0" i="0" u="none" strike="noStrike">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9694"/>
                    </a:solidFill>
                  </a:tcPr>
                </a:tc>
              </a:tr>
              <a:tr h="162468">
                <a:tc>
                  <a:txBody>
                    <a:bodyPr/>
                    <a:lstStyle/>
                    <a:p>
                      <a:pPr algn="r" fontAlgn="b"/>
                      <a:r>
                        <a:rPr lang="tr-TR" sz="1000" b="1" i="0" u="none" strike="noStrike">
                          <a:solidFill>
                            <a:srgbClr val="000000"/>
                          </a:solidFill>
                          <a:effectLst/>
                          <a:latin typeface="Calibri"/>
                        </a:rPr>
                        <a:t>ÇIKIŞ</a:t>
                      </a:r>
                    </a:p>
                  </a:txBody>
                  <a:tcPr marL="5823" marR="5823" marT="5823"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9694"/>
                    </a:solidFill>
                  </a:tcPr>
                </a:tc>
                <a:tc>
                  <a:txBody>
                    <a:bodyPr/>
                    <a:lstStyle/>
                    <a:p>
                      <a:pPr algn="r" fontAlgn="b"/>
                      <a:r>
                        <a:rPr lang="tr-TR" sz="1000" b="0" i="0" u="none" strike="noStrike">
                          <a:solidFill>
                            <a:srgbClr val="000000"/>
                          </a:solidFill>
                          <a:effectLst/>
                          <a:latin typeface="Calibri"/>
                        </a:rPr>
                        <a:t>1%</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9694"/>
                    </a:solidFill>
                  </a:tcPr>
                </a:tc>
                <a:tc>
                  <a:txBody>
                    <a:bodyPr/>
                    <a:lstStyle/>
                    <a:p>
                      <a:pPr algn="l" fontAlgn="b"/>
                      <a:r>
                        <a:rPr lang="tr-TR" sz="1000" b="0" i="0" u="none" strike="noStrike">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9694"/>
                    </a:solidFill>
                  </a:tcPr>
                </a:tc>
                <a:tc>
                  <a:txBody>
                    <a:bodyPr/>
                    <a:lstStyle/>
                    <a:p>
                      <a:pPr algn="l" fontAlgn="b"/>
                      <a:r>
                        <a:rPr lang="tr-TR" sz="1000" b="0" i="0" u="none" strike="noStrike">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9694"/>
                    </a:solidFill>
                  </a:tcPr>
                </a:tc>
              </a:tr>
              <a:tr h="170593">
                <a:tc gridSpan="3">
                  <a:txBody>
                    <a:bodyPr/>
                    <a:lstStyle/>
                    <a:p>
                      <a:pPr algn="r" fontAlgn="b"/>
                      <a:r>
                        <a:rPr lang="tr-TR" sz="1000" b="1" i="0" u="none" strike="noStrike">
                          <a:solidFill>
                            <a:srgbClr val="000000"/>
                          </a:solidFill>
                          <a:effectLst/>
                          <a:latin typeface="Calibri"/>
                        </a:rPr>
                        <a:t>NOT:     </a:t>
                      </a:r>
                    </a:p>
                  </a:txBody>
                  <a:tcPr marL="5823" marR="5823" marT="5823"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DA9694"/>
                    </a:solidFill>
                  </a:tcPr>
                </a:tc>
                <a:tc hMerge="1">
                  <a:txBody>
                    <a:bodyPr/>
                    <a:lstStyle/>
                    <a:p>
                      <a:endParaRPr lang="tr-TR"/>
                    </a:p>
                  </a:txBody>
                  <a:tcPr/>
                </a:tc>
                <a:tc hMerge="1">
                  <a:txBody>
                    <a:bodyPr/>
                    <a:lstStyle/>
                    <a:p>
                      <a:endParaRPr lang="tr-TR"/>
                    </a:p>
                  </a:txBody>
                  <a:tcPr/>
                </a:tc>
                <a:tc>
                  <a:txBody>
                    <a:bodyPr/>
                    <a:lstStyle/>
                    <a:p>
                      <a:pPr algn="l" fontAlgn="b"/>
                      <a:r>
                        <a:rPr lang="tr-TR" sz="1000" b="0" i="1" u="none" strike="noStrike">
                          <a:solidFill>
                            <a:srgbClr val="000000"/>
                          </a:solidFill>
                          <a:effectLst/>
                          <a:latin typeface="Calibri"/>
                        </a:rPr>
                        <a:t>KDV indirilemez, maliyete atılır</a:t>
                      </a:r>
                    </a:p>
                  </a:txBody>
                  <a:tcPr marL="5823" marR="5823" marT="5823"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DA9694"/>
                    </a:solidFill>
                  </a:tcPr>
                </a:tc>
              </a:tr>
              <a:tr h="156937">
                <a:tc>
                  <a:txBody>
                    <a:bodyPr/>
                    <a:lstStyle/>
                    <a:p>
                      <a:pPr algn="l" fontAlgn="b"/>
                      <a:r>
                        <a:rPr lang="tr-TR" sz="1000" b="0" i="0" u="none" strike="noStrike">
                          <a:solidFill>
                            <a:srgbClr val="000000"/>
                          </a:solidFill>
                          <a:effectLst/>
                          <a:latin typeface="Calibri"/>
                        </a:rPr>
                        <a:t> </a:t>
                      </a:r>
                    </a:p>
                  </a:txBody>
                  <a:tcPr marL="5823" marR="5823" marT="5823"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5823" marR="5823" marT="5823"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5823" marR="5823" marT="5823"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1000" b="0" i="1" u="none" strike="noStrike">
                          <a:solidFill>
                            <a:srgbClr val="000000"/>
                          </a:solidFill>
                          <a:effectLst/>
                          <a:latin typeface="Calibri"/>
                        </a:rPr>
                        <a:t> </a:t>
                      </a:r>
                    </a:p>
                  </a:txBody>
                  <a:tcPr marL="5823" marR="5823" marT="5823"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0593">
                <a:tc>
                  <a:txBody>
                    <a:bodyPr/>
                    <a:lstStyle/>
                    <a:p>
                      <a:pPr algn="l" fontAlgn="b"/>
                      <a:r>
                        <a:rPr lang="tr-TR" sz="1000" b="1" i="0" u="sng" strike="noStrike">
                          <a:solidFill>
                            <a:srgbClr val="000000"/>
                          </a:solidFill>
                          <a:effectLst/>
                          <a:latin typeface="Calibri"/>
                        </a:rPr>
                        <a:t>DİĞER TİCARİ FİRMALARDAN ALINMASI DURUMUNDA</a:t>
                      </a:r>
                    </a:p>
                  </a:txBody>
                  <a:tcPr marL="5823" marR="5823" marT="5823"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b"/>
                      <a:r>
                        <a:rPr lang="tr-TR" sz="1000" b="0" i="0" u="none" strike="noStrike">
                          <a:solidFill>
                            <a:srgbClr val="000000"/>
                          </a:solidFill>
                          <a:effectLst/>
                          <a:latin typeface="Calibri"/>
                        </a:rPr>
                        <a:t>1. alternatif</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b"/>
                      <a:r>
                        <a:rPr lang="tr-TR" sz="1000" b="0" i="0" u="none" strike="noStrike">
                          <a:solidFill>
                            <a:srgbClr val="000000"/>
                          </a:solidFill>
                          <a:effectLst/>
                          <a:latin typeface="Calibri"/>
                        </a:rPr>
                        <a:t>2. alternatif</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b"/>
                      <a:r>
                        <a:rPr lang="tr-TR" sz="1000" b="0" i="1" u="none" strike="noStrike" dirty="0">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r>
              <a:tr h="162468">
                <a:tc>
                  <a:txBody>
                    <a:bodyPr/>
                    <a:lstStyle/>
                    <a:p>
                      <a:pPr algn="r" fontAlgn="b"/>
                      <a:r>
                        <a:rPr lang="tr-TR" sz="1000" b="1" i="0" u="none" strike="noStrike">
                          <a:solidFill>
                            <a:srgbClr val="000000"/>
                          </a:solidFill>
                          <a:effectLst/>
                          <a:latin typeface="Calibri"/>
                        </a:rPr>
                        <a:t>GİRİŞ</a:t>
                      </a:r>
                    </a:p>
                  </a:txBody>
                  <a:tcPr marL="5823" marR="5823" marT="5823"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b"/>
                      <a:r>
                        <a:rPr lang="tr-TR" sz="1000" b="0" i="0" u="none" strike="noStrike">
                          <a:solidFill>
                            <a:srgbClr val="000000"/>
                          </a:solidFill>
                          <a:effectLst/>
                          <a:latin typeface="Calibri"/>
                        </a:rPr>
                        <a:t>18%</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b"/>
                      <a:r>
                        <a:rPr lang="tr-TR" sz="1000" b="0" i="0" u="none" strike="noStrike">
                          <a:solidFill>
                            <a:srgbClr val="000000"/>
                          </a:solidFill>
                          <a:effectLst/>
                          <a:latin typeface="Calibri"/>
                        </a:rPr>
                        <a:t>1%</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b"/>
                      <a:r>
                        <a:rPr lang="tr-TR" sz="1000" b="0" i="1" u="none" strike="noStrike" dirty="0">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r>
              <a:tr h="162468">
                <a:tc>
                  <a:txBody>
                    <a:bodyPr/>
                    <a:lstStyle/>
                    <a:p>
                      <a:pPr algn="r" fontAlgn="b"/>
                      <a:r>
                        <a:rPr lang="tr-TR" sz="1000" b="1" i="0" u="none" strike="noStrike">
                          <a:solidFill>
                            <a:srgbClr val="000000"/>
                          </a:solidFill>
                          <a:effectLst/>
                          <a:latin typeface="Calibri"/>
                        </a:rPr>
                        <a:t>ÇIKIŞ</a:t>
                      </a:r>
                    </a:p>
                  </a:txBody>
                  <a:tcPr marL="5823" marR="5823" marT="5823"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b"/>
                      <a:r>
                        <a:rPr lang="tr-TR" sz="1000" b="0" i="0" u="none" strike="noStrike">
                          <a:solidFill>
                            <a:srgbClr val="000000"/>
                          </a:solidFill>
                          <a:effectLst/>
                          <a:latin typeface="Calibri"/>
                        </a:rPr>
                        <a:t>1%</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b"/>
                      <a:r>
                        <a:rPr lang="tr-TR" sz="1000" b="0" i="0" u="none" strike="noStrike">
                          <a:solidFill>
                            <a:srgbClr val="000000"/>
                          </a:solidFill>
                          <a:effectLst/>
                          <a:latin typeface="Calibri"/>
                        </a:rPr>
                        <a:t>1%</a:t>
                      </a:r>
                    </a:p>
                  </a:txBody>
                  <a:tcPr marL="5823" marR="5823" marT="5823"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b"/>
                      <a:r>
                        <a:rPr lang="tr-TR" sz="1000" b="0" i="1" u="none" strike="noStrike" dirty="0">
                          <a:solidFill>
                            <a:srgbClr val="000000"/>
                          </a:solidFill>
                          <a:effectLst/>
                          <a:latin typeface="Calibri"/>
                        </a:rPr>
                        <a:t> </a:t>
                      </a:r>
                    </a:p>
                  </a:txBody>
                  <a:tcPr marL="5823" marR="5823" marT="5823"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r>
              <a:tr h="430542">
                <a:tc gridSpan="3">
                  <a:txBody>
                    <a:bodyPr/>
                    <a:lstStyle/>
                    <a:p>
                      <a:pPr algn="r" fontAlgn="ctr"/>
                      <a:r>
                        <a:rPr lang="tr-TR" sz="1000" b="1" i="0" u="none" strike="noStrike">
                          <a:solidFill>
                            <a:srgbClr val="000000"/>
                          </a:solidFill>
                          <a:effectLst/>
                          <a:latin typeface="Calibri"/>
                        </a:rPr>
                        <a:t>NOT:    </a:t>
                      </a:r>
                    </a:p>
                  </a:txBody>
                  <a:tcPr marL="5823" marR="5823" marT="5823"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C4D79B"/>
                    </a:solidFill>
                  </a:tcPr>
                </a:tc>
                <a:tc hMerge="1">
                  <a:txBody>
                    <a:bodyPr/>
                    <a:lstStyle/>
                    <a:p>
                      <a:endParaRPr lang="tr-TR"/>
                    </a:p>
                  </a:txBody>
                  <a:tcPr/>
                </a:tc>
                <a:tc hMerge="1">
                  <a:txBody>
                    <a:bodyPr/>
                    <a:lstStyle/>
                    <a:p>
                      <a:endParaRPr lang="tr-TR"/>
                    </a:p>
                  </a:txBody>
                  <a:tcPr/>
                </a:tc>
                <a:tc>
                  <a:txBody>
                    <a:bodyPr/>
                    <a:lstStyle/>
                    <a:p>
                      <a:pPr algn="l" fontAlgn="b"/>
                      <a:r>
                        <a:rPr lang="tr-TR" sz="900" b="0" i="1" u="none" strike="noStrike" dirty="0">
                          <a:solidFill>
                            <a:srgbClr val="000000"/>
                          </a:solidFill>
                          <a:effectLst/>
                          <a:latin typeface="Calibri"/>
                        </a:rPr>
                        <a:t>Aldığı binek aracın KDV'sini kullanamaz, gider yazabilir ya da maliyetlerine ilave eder (satarken %1 KDV uygulanır)</a:t>
                      </a:r>
                    </a:p>
                  </a:txBody>
                  <a:tcPr marL="5823" marR="5823" marT="5823"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C4D79B"/>
                    </a:solidFill>
                  </a:tcPr>
                </a:tc>
              </a:tr>
            </a:tbl>
          </a:graphicData>
        </a:graphic>
      </p:graphicFrame>
    </p:spTree>
    <p:extLst>
      <p:ext uri="{BB962C8B-B14F-4D97-AF65-F5344CB8AC3E}">
        <p14:creationId xmlns:p14="http://schemas.microsoft.com/office/powerpoint/2010/main" val="4010486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nvPr>
        </p:nvGraphicFramePr>
        <p:xfrm>
          <a:off x="769938" y="1341438"/>
          <a:ext cx="8208963" cy="3648286"/>
        </p:xfrm>
        <a:graphic>
          <a:graphicData uri="http://schemas.openxmlformats.org/drawingml/2006/table">
            <a:tbl>
              <a:tblPr/>
              <a:tblGrid>
                <a:gridCol w="1291297"/>
                <a:gridCol w="630276"/>
                <a:gridCol w="753257"/>
                <a:gridCol w="676394"/>
                <a:gridCol w="753257"/>
                <a:gridCol w="753257"/>
                <a:gridCol w="753257"/>
                <a:gridCol w="753257"/>
                <a:gridCol w="753257"/>
                <a:gridCol w="1091454"/>
              </a:tblGrid>
              <a:tr h="613655">
                <a:tc>
                  <a:txBody>
                    <a:bodyPr/>
                    <a:lstStyle/>
                    <a:p>
                      <a:pPr algn="ctr" fontAlgn="ctr"/>
                      <a:r>
                        <a:rPr lang="tr-TR" sz="1800" b="1" i="0" u="none" strike="noStrike" dirty="0">
                          <a:solidFill>
                            <a:srgbClr val="000000"/>
                          </a:solidFill>
                          <a:effectLst/>
                          <a:latin typeface="Calibri"/>
                        </a:rPr>
                        <a:t>Konu</a:t>
                      </a:r>
                    </a:p>
                  </a:txBody>
                  <a:tcPr marL="9525" marR="9525" marT="95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4D79B"/>
                    </a:solidFill>
                  </a:tcPr>
                </a:tc>
                <a:tc>
                  <a:txBody>
                    <a:bodyPr/>
                    <a:lstStyle/>
                    <a:p>
                      <a:pPr algn="ctr" fontAlgn="ctr"/>
                      <a:r>
                        <a:rPr lang="tr-TR" sz="1700" b="0" i="0" u="none" strike="noStrike" dirty="0">
                          <a:solidFill>
                            <a:srgbClr val="000000"/>
                          </a:solidFill>
                          <a:effectLst/>
                          <a:latin typeface="Calibri"/>
                        </a:rPr>
                        <a:t>2003</a:t>
                      </a:r>
                    </a:p>
                  </a:txBody>
                  <a:tcPr marL="9525" marR="9525" marT="952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4D79B"/>
                    </a:solidFill>
                  </a:tcPr>
                </a:tc>
                <a:tc>
                  <a:txBody>
                    <a:bodyPr/>
                    <a:lstStyle/>
                    <a:p>
                      <a:pPr algn="ctr" fontAlgn="ctr"/>
                      <a:r>
                        <a:rPr lang="tr-TR" sz="1700" b="0" i="0" u="none" strike="noStrike" dirty="0">
                          <a:solidFill>
                            <a:srgbClr val="000000"/>
                          </a:solidFill>
                          <a:effectLst/>
                          <a:latin typeface="Calibri"/>
                        </a:rPr>
                        <a:t>2008</a:t>
                      </a: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4D79B"/>
                    </a:solidFill>
                  </a:tcPr>
                </a:tc>
                <a:tc>
                  <a:txBody>
                    <a:bodyPr/>
                    <a:lstStyle/>
                    <a:p>
                      <a:pPr algn="ctr" fontAlgn="ctr"/>
                      <a:r>
                        <a:rPr lang="tr-TR" sz="1700" b="0" i="0" u="none" strike="noStrike" dirty="0">
                          <a:solidFill>
                            <a:srgbClr val="000000"/>
                          </a:solidFill>
                          <a:effectLst/>
                          <a:latin typeface="Calibri"/>
                        </a:rPr>
                        <a:t>2009</a:t>
                      </a: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4D79B"/>
                    </a:solidFill>
                  </a:tcPr>
                </a:tc>
                <a:tc>
                  <a:txBody>
                    <a:bodyPr/>
                    <a:lstStyle/>
                    <a:p>
                      <a:pPr algn="ctr" fontAlgn="ctr"/>
                      <a:r>
                        <a:rPr lang="tr-TR" sz="1700" b="0" i="0" u="none" strike="noStrike" dirty="0">
                          <a:solidFill>
                            <a:srgbClr val="000000"/>
                          </a:solidFill>
                          <a:effectLst/>
                          <a:latin typeface="Calibri"/>
                        </a:rPr>
                        <a:t>2010</a:t>
                      </a: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4D79B"/>
                    </a:solidFill>
                  </a:tcPr>
                </a:tc>
                <a:tc>
                  <a:txBody>
                    <a:bodyPr/>
                    <a:lstStyle/>
                    <a:p>
                      <a:pPr algn="ctr" fontAlgn="ctr"/>
                      <a:r>
                        <a:rPr lang="tr-TR" sz="1700" b="0" i="0" u="none" strike="noStrike" dirty="0">
                          <a:solidFill>
                            <a:srgbClr val="000000"/>
                          </a:solidFill>
                          <a:effectLst/>
                          <a:latin typeface="Calibri"/>
                        </a:rPr>
                        <a:t>2011</a:t>
                      </a: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4D79B"/>
                    </a:solidFill>
                  </a:tcPr>
                </a:tc>
                <a:tc>
                  <a:txBody>
                    <a:bodyPr/>
                    <a:lstStyle/>
                    <a:p>
                      <a:pPr algn="ctr" fontAlgn="ctr"/>
                      <a:r>
                        <a:rPr lang="tr-TR" sz="1700" b="0" i="0" u="none" strike="noStrike" dirty="0">
                          <a:solidFill>
                            <a:srgbClr val="000000"/>
                          </a:solidFill>
                          <a:effectLst/>
                          <a:latin typeface="Calibri"/>
                        </a:rPr>
                        <a:t>2013</a:t>
                      </a: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4D79B"/>
                    </a:solidFill>
                  </a:tcPr>
                </a:tc>
                <a:tc>
                  <a:txBody>
                    <a:bodyPr/>
                    <a:lstStyle/>
                    <a:p>
                      <a:pPr algn="ctr" fontAlgn="ctr"/>
                      <a:r>
                        <a:rPr lang="tr-TR" sz="1700" b="0" i="0" u="none" strike="noStrike" dirty="0">
                          <a:solidFill>
                            <a:srgbClr val="000000"/>
                          </a:solidFill>
                          <a:effectLst/>
                          <a:latin typeface="Calibri"/>
                        </a:rPr>
                        <a:t>2014</a:t>
                      </a: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4D79B"/>
                    </a:solidFill>
                  </a:tcPr>
                </a:tc>
                <a:tc>
                  <a:txBody>
                    <a:bodyPr/>
                    <a:lstStyle/>
                    <a:p>
                      <a:pPr algn="ctr" fontAlgn="ctr"/>
                      <a:r>
                        <a:rPr lang="tr-TR" sz="1700" b="0" i="0" u="none" strike="noStrike" dirty="0">
                          <a:solidFill>
                            <a:srgbClr val="000000"/>
                          </a:solidFill>
                          <a:effectLst/>
                          <a:latin typeface="Calibri"/>
                        </a:rPr>
                        <a:t>2015</a:t>
                      </a:r>
                    </a:p>
                  </a:txBody>
                  <a:tcPr marL="9525" marR="9525" marT="9520"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4D79B"/>
                    </a:solidFill>
                  </a:tcPr>
                </a:tc>
                <a:tc>
                  <a:txBody>
                    <a:bodyPr/>
                    <a:lstStyle/>
                    <a:p>
                      <a:pPr algn="ctr" fontAlgn="ctr"/>
                      <a:r>
                        <a:rPr lang="tr-TR" sz="1600" b="0" i="0" u="none" strike="noStrike" dirty="0">
                          <a:solidFill>
                            <a:srgbClr val="000000"/>
                          </a:solidFill>
                          <a:effectLst/>
                          <a:latin typeface="Calibri"/>
                        </a:rPr>
                        <a:t>2015/2014 (%)</a:t>
                      </a:r>
                    </a:p>
                  </a:txBody>
                  <a:tcPr marL="9525" marR="9525" marT="95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4D79B"/>
                    </a:solidFill>
                  </a:tcPr>
                </a:tc>
              </a:tr>
              <a:tr h="680027">
                <a:tc>
                  <a:txBody>
                    <a:bodyPr/>
                    <a:lstStyle/>
                    <a:p>
                      <a:pPr algn="l" fontAlgn="ctr"/>
                      <a:r>
                        <a:rPr lang="tr-TR" sz="1400" b="1" i="0" u="none" strike="noStrike" dirty="0">
                          <a:solidFill>
                            <a:srgbClr val="000000"/>
                          </a:solidFill>
                          <a:effectLst/>
                          <a:latin typeface="Calibri"/>
                        </a:rPr>
                        <a:t>Üretim (adet)</a:t>
                      </a:r>
                    </a:p>
                  </a:txBody>
                  <a:tcPr marL="9525" marR="9525" marT="95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534    </a:t>
                      </a:r>
                    </a:p>
                  </a:txBody>
                  <a:tcPr marL="9525" marR="9525" marT="952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1.147    </a:t>
                      </a: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870    </a:t>
                      </a: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a:t>
                      </a:r>
                      <a:r>
                        <a:rPr lang="tr-TR" sz="2200" b="0" i="0" u="none" strike="noStrike" dirty="0" smtClean="0">
                          <a:solidFill>
                            <a:srgbClr val="000000"/>
                          </a:solidFill>
                          <a:effectLst/>
                          <a:latin typeface="Calibri"/>
                        </a:rPr>
                        <a:t>1.095    </a:t>
                      </a:r>
                      <a:endParaRPr lang="tr-TR" sz="2200" b="0" i="0" u="none" strike="noStrike" dirty="0">
                        <a:solidFill>
                          <a:srgbClr val="000000"/>
                        </a:solidFill>
                        <a:effectLst/>
                        <a:latin typeface="Calibri"/>
                      </a:endParaRP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a:t>
                      </a:r>
                      <a:r>
                        <a:rPr lang="tr-TR" sz="2200" b="0" i="0" u="none" strike="noStrike" dirty="0" smtClean="0">
                          <a:solidFill>
                            <a:srgbClr val="000000"/>
                          </a:solidFill>
                          <a:effectLst/>
                          <a:latin typeface="Calibri"/>
                        </a:rPr>
                        <a:t>1.190    </a:t>
                      </a:r>
                      <a:endParaRPr lang="tr-TR" sz="2200" b="0" i="0" u="none" strike="noStrike" dirty="0">
                        <a:solidFill>
                          <a:srgbClr val="000000"/>
                        </a:solidFill>
                        <a:effectLst/>
                        <a:latin typeface="Calibri"/>
                      </a:endParaRP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a:t>
                      </a:r>
                      <a:r>
                        <a:rPr lang="tr-TR" sz="2200" b="0" i="0" u="none" strike="noStrike" dirty="0" smtClean="0">
                          <a:solidFill>
                            <a:srgbClr val="000000"/>
                          </a:solidFill>
                          <a:effectLst/>
                          <a:latin typeface="Calibri"/>
                        </a:rPr>
                        <a:t>1.126    </a:t>
                      </a:r>
                      <a:endParaRPr lang="tr-TR" sz="2200" b="0" i="0" u="none" strike="noStrike" dirty="0">
                        <a:solidFill>
                          <a:srgbClr val="000000"/>
                        </a:solidFill>
                        <a:effectLst/>
                        <a:latin typeface="Calibri"/>
                      </a:endParaRP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a:t>
                      </a:r>
                      <a:r>
                        <a:rPr lang="tr-TR" sz="2200" b="0" i="0" u="none" strike="noStrike" dirty="0" smtClean="0">
                          <a:solidFill>
                            <a:srgbClr val="000000"/>
                          </a:solidFill>
                          <a:effectLst/>
                          <a:latin typeface="Calibri"/>
                        </a:rPr>
                        <a:t>1.170    </a:t>
                      </a:r>
                      <a:endParaRPr lang="tr-TR" sz="2200" b="0" i="0" u="none" strike="noStrike" dirty="0">
                        <a:solidFill>
                          <a:srgbClr val="000000"/>
                        </a:solidFill>
                        <a:effectLst/>
                        <a:latin typeface="Calibri"/>
                      </a:endParaRP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1" i="0" u="none" strike="noStrike" dirty="0">
                          <a:solidFill>
                            <a:srgbClr val="000000"/>
                          </a:solidFill>
                          <a:effectLst/>
                          <a:latin typeface="Calibri"/>
                        </a:rPr>
                        <a:t>    </a:t>
                      </a:r>
                      <a:r>
                        <a:rPr lang="tr-TR" sz="2200" b="1" i="0" u="none" strike="noStrike" dirty="0" smtClean="0">
                          <a:solidFill>
                            <a:srgbClr val="000000"/>
                          </a:solidFill>
                          <a:effectLst/>
                          <a:latin typeface="Calibri"/>
                        </a:rPr>
                        <a:t>1.359    </a:t>
                      </a:r>
                      <a:endParaRPr lang="tr-TR" sz="2200" b="1" i="0" u="none" strike="noStrike" dirty="0">
                        <a:solidFill>
                          <a:srgbClr val="000000"/>
                        </a:solidFill>
                        <a:effectLst/>
                        <a:latin typeface="Calibri"/>
                      </a:endParaRPr>
                    </a:p>
                  </a:txBody>
                  <a:tcPr marL="9525" marR="9525" marT="9520"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ctr"/>
                      <a:r>
                        <a:rPr lang="tr-TR" sz="2200" b="0" i="0" u="none" strike="noStrike" dirty="0">
                          <a:solidFill>
                            <a:srgbClr val="000000"/>
                          </a:solidFill>
                          <a:effectLst/>
                          <a:latin typeface="Calibri"/>
                        </a:rPr>
                        <a:t>16,2%</a:t>
                      </a:r>
                    </a:p>
                  </a:txBody>
                  <a:tcPr marL="9525" marR="9525" marT="95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r>
              <a:tr h="680027">
                <a:tc>
                  <a:txBody>
                    <a:bodyPr/>
                    <a:lstStyle/>
                    <a:p>
                      <a:pPr algn="l" fontAlgn="ctr"/>
                      <a:r>
                        <a:rPr lang="tr-TR" sz="1400" b="1" i="0" u="none" strike="noStrike">
                          <a:solidFill>
                            <a:srgbClr val="000000"/>
                          </a:solidFill>
                          <a:effectLst/>
                          <a:latin typeface="Calibri"/>
                        </a:rPr>
                        <a:t>İhracat (adet)</a:t>
                      </a:r>
                    </a:p>
                  </a:txBody>
                  <a:tcPr marL="9525" marR="9525" marT="95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349    </a:t>
                      </a:r>
                    </a:p>
                  </a:txBody>
                  <a:tcPr marL="9525" marR="9525" marT="952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a:t>
                      </a:r>
                      <a:r>
                        <a:rPr lang="tr-TR" sz="2200" b="0" i="0" u="none" strike="noStrike" dirty="0" smtClean="0">
                          <a:solidFill>
                            <a:srgbClr val="000000"/>
                          </a:solidFill>
                          <a:effectLst/>
                          <a:latin typeface="Calibri"/>
                        </a:rPr>
                        <a:t>910    </a:t>
                      </a:r>
                      <a:endParaRPr lang="tr-TR" sz="2200" b="0" i="0" u="none" strike="noStrike" dirty="0">
                        <a:solidFill>
                          <a:srgbClr val="000000"/>
                        </a:solidFill>
                        <a:effectLst/>
                        <a:latin typeface="Calibri"/>
                      </a:endParaRP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a:t>
                      </a:r>
                      <a:r>
                        <a:rPr lang="tr-TR" sz="2200" b="0" i="0" u="none" strike="noStrike" baseline="0" dirty="0" smtClean="0">
                          <a:solidFill>
                            <a:srgbClr val="000000"/>
                          </a:solidFill>
                          <a:effectLst/>
                          <a:latin typeface="Calibri"/>
                        </a:rPr>
                        <a:t> </a:t>
                      </a:r>
                      <a:r>
                        <a:rPr lang="tr-TR" sz="2200" b="0" i="0" u="none" strike="noStrike" dirty="0" smtClean="0">
                          <a:solidFill>
                            <a:srgbClr val="000000"/>
                          </a:solidFill>
                          <a:effectLst/>
                          <a:latin typeface="Calibri"/>
                        </a:rPr>
                        <a:t> </a:t>
                      </a:r>
                      <a:r>
                        <a:rPr lang="tr-TR" sz="2200" b="0" i="0" u="none" strike="noStrike" dirty="0">
                          <a:solidFill>
                            <a:srgbClr val="000000"/>
                          </a:solidFill>
                          <a:effectLst/>
                          <a:latin typeface="Calibri"/>
                        </a:rPr>
                        <a:t>629    </a:t>
                      </a: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a:t>
                      </a:r>
                      <a:r>
                        <a:rPr lang="tr-TR" sz="2200" b="0" i="0" u="none" strike="noStrike" dirty="0" smtClean="0">
                          <a:solidFill>
                            <a:srgbClr val="000000"/>
                          </a:solidFill>
                          <a:effectLst/>
                          <a:latin typeface="Calibri"/>
                        </a:rPr>
                        <a:t>755    </a:t>
                      </a:r>
                      <a:endParaRPr lang="tr-TR" sz="2200" b="0" i="0" u="none" strike="noStrike" dirty="0">
                        <a:solidFill>
                          <a:srgbClr val="000000"/>
                        </a:solidFill>
                        <a:effectLst/>
                        <a:latin typeface="Calibri"/>
                      </a:endParaRP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a:t>
                      </a:r>
                      <a:r>
                        <a:rPr lang="tr-TR" sz="2200" b="0" i="0" u="none" strike="noStrike" dirty="0" smtClean="0">
                          <a:solidFill>
                            <a:srgbClr val="000000"/>
                          </a:solidFill>
                          <a:effectLst/>
                          <a:latin typeface="Calibri"/>
                        </a:rPr>
                        <a:t>791    </a:t>
                      </a:r>
                      <a:endParaRPr lang="tr-TR" sz="2200" b="0" i="0" u="none" strike="noStrike" dirty="0">
                        <a:solidFill>
                          <a:srgbClr val="000000"/>
                        </a:solidFill>
                        <a:effectLst/>
                        <a:latin typeface="Calibri"/>
                      </a:endParaRP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a:t>
                      </a:r>
                      <a:r>
                        <a:rPr lang="tr-TR" sz="2200" b="0" i="0" u="none" strike="noStrike" dirty="0" smtClean="0">
                          <a:solidFill>
                            <a:srgbClr val="000000"/>
                          </a:solidFill>
                          <a:effectLst/>
                          <a:latin typeface="Calibri"/>
                        </a:rPr>
                        <a:t>828    </a:t>
                      </a:r>
                      <a:endParaRPr lang="tr-TR" sz="2200" b="0" i="0" u="none" strike="noStrike" dirty="0">
                        <a:solidFill>
                          <a:srgbClr val="000000"/>
                        </a:solidFill>
                        <a:effectLst/>
                        <a:latin typeface="Calibri"/>
                      </a:endParaRP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a:t>
                      </a:r>
                      <a:r>
                        <a:rPr lang="tr-TR" sz="2200" b="0" i="0" u="none" strike="noStrike" dirty="0" smtClean="0">
                          <a:solidFill>
                            <a:srgbClr val="000000"/>
                          </a:solidFill>
                          <a:effectLst/>
                          <a:latin typeface="Calibri"/>
                        </a:rPr>
                        <a:t>885    </a:t>
                      </a:r>
                      <a:endParaRPr lang="tr-TR" sz="2200" b="0" i="0" u="none" strike="noStrike" dirty="0">
                        <a:solidFill>
                          <a:srgbClr val="000000"/>
                        </a:solidFill>
                        <a:effectLst/>
                        <a:latin typeface="Calibri"/>
                      </a:endParaRP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1" i="0" u="none" strike="noStrike" dirty="0">
                          <a:solidFill>
                            <a:srgbClr val="000000"/>
                          </a:solidFill>
                          <a:effectLst/>
                          <a:latin typeface="Calibri"/>
                        </a:rPr>
                        <a:t>        </a:t>
                      </a:r>
                      <a:r>
                        <a:rPr lang="tr-TR" sz="2200" b="1" i="0" u="none" strike="noStrike" dirty="0" smtClean="0">
                          <a:solidFill>
                            <a:srgbClr val="000000"/>
                          </a:solidFill>
                          <a:effectLst/>
                          <a:latin typeface="Calibri"/>
                        </a:rPr>
                        <a:t>992    </a:t>
                      </a:r>
                      <a:endParaRPr lang="tr-TR" sz="2200" b="1" i="0" u="none" strike="noStrike" dirty="0">
                        <a:solidFill>
                          <a:srgbClr val="000000"/>
                        </a:solidFill>
                        <a:effectLst/>
                        <a:latin typeface="Calibri"/>
                      </a:endParaRPr>
                    </a:p>
                  </a:txBody>
                  <a:tcPr marL="9525" marR="9525" marT="9520"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ctr"/>
                      <a:r>
                        <a:rPr lang="tr-TR" sz="2200" b="0" i="0" u="none" strike="noStrike" dirty="0">
                          <a:solidFill>
                            <a:srgbClr val="000000"/>
                          </a:solidFill>
                          <a:effectLst/>
                          <a:latin typeface="Calibri"/>
                        </a:rPr>
                        <a:t>12,1%</a:t>
                      </a:r>
                    </a:p>
                  </a:txBody>
                  <a:tcPr marL="9525" marR="9525" marT="95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r>
              <a:tr h="680027">
                <a:tc>
                  <a:txBody>
                    <a:bodyPr/>
                    <a:lstStyle/>
                    <a:p>
                      <a:pPr algn="l" fontAlgn="ctr"/>
                      <a:r>
                        <a:rPr lang="tr-TR" sz="1400" b="1" i="0" u="none" strike="noStrike">
                          <a:solidFill>
                            <a:srgbClr val="000000"/>
                          </a:solidFill>
                          <a:effectLst/>
                          <a:latin typeface="Calibri"/>
                        </a:rPr>
                        <a:t>Pazar (adet)</a:t>
                      </a:r>
                    </a:p>
                  </a:txBody>
                  <a:tcPr marL="9525" marR="9525" marT="95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398    </a:t>
                      </a:r>
                    </a:p>
                  </a:txBody>
                  <a:tcPr marL="9525" marR="9525" marT="952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a:t>
                      </a:r>
                      <a:r>
                        <a:rPr lang="tr-TR" sz="2200" b="0" i="0" u="none" strike="noStrike" dirty="0" smtClean="0">
                          <a:solidFill>
                            <a:srgbClr val="000000"/>
                          </a:solidFill>
                          <a:effectLst/>
                          <a:latin typeface="Calibri"/>
                        </a:rPr>
                        <a:t>527    </a:t>
                      </a:r>
                      <a:endParaRPr lang="tr-TR" sz="2200" b="0" i="0" u="none" strike="noStrike" dirty="0">
                        <a:solidFill>
                          <a:srgbClr val="000000"/>
                        </a:solidFill>
                        <a:effectLst/>
                        <a:latin typeface="Calibri"/>
                      </a:endParaRP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576    </a:t>
                      </a: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a:t>
                      </a:r>
                      <a:r>
                        <a:rPr lang="tr-TR" sz="2200" b="0" i="0" u="none" strike="noStrike" dirty="0" smtClean="0">
                          <a:solidFill>
                            <a:srgbClr val="000000"/>
                          </a:solidFill>
                          <a:effectLst/>
                          <a:latin typeface="Calibri"/>
                        </a:rPr>
                        <a:t>794    </a:t>
                      </a:r>
                      <a:endParaRPr lang="tr-TR" sz="2200" b="0" i="0" u="none" strike="noStrike" dirty="0">
                        <a:solidFill>
                          <a:srgbClr val="000000"/>
                        </a:solidFill>
                        <a:effectLst/>
                        <a:latin typeface="Calibri"/>
                      </a:endParaRP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a:t>
                      </a:r>
                      <a:r>
                        <a:rPr lang="tr-TR" sz="2200" b="0" i="0" u="none" strike="noStrike" dirty="0" smtClean="0">
                          <a:solidFill>
                            <a:srgbClr val="000000"/>
                          </a:solidFill>
                          <a:effectLst/>
                          <a:latin typeface="Calibri"/>
                        </a:rPr>
                        <a:t>911    </a:t>
                      </a:r>
                      <a:endParaRPr lang="tr-TR" sz="2200" b="0" i="0" u="none" strike="noStrike" dirty="0">
                        <a:solidFill>
                          <a:srgbClr val="000000"/>
                        </a:solidFill>
                        <a:effectLst/>
                        <a:latin typeface="Calibri"/>
                      </a:endParaRP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a:t>
                      </a:r>
                      <a:r>
                        <a:rPr lang="tr-TR" sz="2200" b="0" i="0" u="none" strike="noStrike" dirty="0" smtClean="0">
                          <a:solidFill>
                            <a:srgbClr val="000000"/>
                          </a:solidFill>
                          <a:effectLst/>
                          <a:latin typeface="Calibri"/>
                        </a:rPr>
                        <a:t>893    </a:t>
                      </a:r>
                      <a:endParaRPr lang="tr-TR" sz="2200" b="0" i="0" u="none" strike="noStrike" dirty="0">
                        <a:solidFill>
                          <a:srgbClr val="000000"/>
                        </a:solidFill>
                        <a:effectLst/>
                        <a:latin typeface="Calibri"/>
                      </a:endParaRP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a:t>
                      </a:r>
                      <a:r>
                        <a:rPr lang="tr-TR" sz="2200" b="0" i="0" u="none" strike="noStrike" dirty="0" smtClean="0">
                          <a:solidFill>
                            <a:srgbClr val="000000"/>
                          </a:solidFill>
                          <a:effectLst/>
                          <a:latin typeface="Calibri"/>
                        </a:rPr>
                        <a:t>807    </a:t>
                      </a:r>
                      <a:endParaRPr lang="tr-TR" sz="2200" b="0" i="0" u="none" strike="noStrike" dirty="0">
                        <a:solidFill>
                          <a:srgbClr val="000000"/>
                        </a:solidFill>
                        <a:effectLst/>
                        <a:latin typeface="Calibri"/>
                      </a:endParaRP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ctr"/>
                      <a:r>
                        <a:rPr lang="tr-TR" sz="2200" b="1" i="0" u="none" strike="noStrike" dirty="0">
                          <a:solidFill>
                            <a:srgbClr val="000000"/>
                          </a:solidFill>
                          <a:effectLst/>
                          <a:latin typeface="Calibri"/>
                        </a:rPr>
                        <a:t>    </a:t>
                      </a:r>
                      <a:r>
                        <a:rPr lang="tr-TR" sz="2200" b="1" i="0" u="none" strike="noStrike" dirty="0" smtClean="0">
                          <a:solidFill>
                            <a:srgbClr val="000000"/>
                          </a:solidFill>
                          <a:effectLst/>
                          <a:latin typeface="Calibri"/>
                        </a:rPr>
                        <a:t>1.011    </a:t>
                      </a:r>
                      <a:endParaRPr lang="tr-TR" sz="2200" b="1" i="0" u="none" strike="noStrike" dirty="0">
                        <a:solidFill>
                          <a:srgbClr val="000000"/>
                        </a:solidFill>
                        <a:effectLst/>
                        <a:latin typeface="Calibri"/>
                      </a:endParaRPr>
                    </a:p>
                  </a:txBody>
                  <a:tcPr marL="9525" marR="9525" marT="9520"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ctr"/>
                      <a:r>
                        <a:rPr lang="tr-TR" sz="2200" b="0" i="0" u="none" strike="noStrike" dirty="0">
                          <a:solidFill>
                            <a:srgbClr val="000000"/>
                          </a:solidFill>
                          <a:effectLst/>
                          <a:latin typeface="Calibri"/>
                        </a:rPr>
                        <a:t>25,3%</a:t>
                      </a:r>
                    </a:p>
                  </a:txBody>
                  <a:tcPr marL="9525" marR="9525" marT="95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r>
              <a:tr h="680027">
                <a:tc>
                  <a:txBody>
                    <a:bodyPr/>
                    <a:lstStyle/>
                    <a:p>
                      <a:pPr algn="l" fontAlgn="ctr"/>
                      <a:r>
                        <a:rPr lang="tr-TR" sz="1400" b="1" i="0" u="none" strike="noStrike" dirty="0">
                          <a:solidFill>
                            <a:srgbClr val="000000"/>
                          </a:solidFill>
                          <a:effectLst/>
                          <a:latin typeface="Calibri"/>
                        </a:rPr>
                        <a:t>İhracat (Milyar $)</a:t>
                      </a:r>
                    </a:p>
                  </a:txBody>
                  <a:tcPr marL="9525" marR="9525" marT="95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6,9    </a:t>
                      </a:r>
                    </a:p>
                  </a:txBody>
                  <a:tcPr marL="9525" marR="9525" marT="952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C4D79B"/>
                    </a:solidFill>
                  </a:tcPr>
                </a:tc>
                <a:tc>
                  <a:txBody>
                    <a:bodyPr/>
                    <a:lstStyle/>
                    <a:p>
                      <a:pPr algn="l" fontAlgn="ctr"/>
                      <a:r>
                        <a:rPr lang="tr-TR" sz="2200" b="1" i="0" u="none" strike="noStrike" dirty="0">
                          <a:solidFill>
                            <a:srgbClr val="000000"/>
                          </a:solidFill>
                          <a:effectLst/>
                          <a:latin typeface="Calibri"/>
                        </a:rPr>
                        <a:t>       24,7    </a:t>
                      </a: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l" fontAlgn="ctr"/>
                      <a:r>
                        <a:rPr lang="tr-TR" sz="2200" b="0" i="0" u="none" strike="noStrike" dirty="0">
                          <a:solidFill>
                            <a:srgbClr val="000000"/>
                          </a:solidFill>
                          <a:effectLst/>
                          <a:latin typeface="Calibri"/>
                        </a:rPr>
                        <a:t>     16,8    </a:t>
                      </a: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17,4    </a:t>
                      </a: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20,4    </a:t>
                      </a: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21,5    </a:t>
                      </a: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22,8    </a:t>
                      </a:r>
                    </a:p>
                  </a:txBody>
                  <a:tcPr marL="9525" marR="9525" marT="95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C4D79B"/>
                    </a:solidFill>
                  </a:tcPr>
                </a:tc>
                <a:tc>
                  <a:txBody>
                    <a:bodyPr/>
                    <a:lstStyle/>
                    <a:p>
                      <a:pPr algn="l" fontAlgn="ctr"/>
                      <a:r>
                        <a:rPr lang="tr-TR" sz="2200" b="0" i="0" u="none" strike="noStrike" dirty="0">
                          <a:solidFill>
                            <a:srgbClr val="000000"/>
                          </a:solidFill>
                          <a:effectLst/>
                          <a:latin typeface="Calibri"/>
                        </a:rPr>
                        <a:t>       21,6    </a:t>
                      </a:r>
                    </a:p>
                  </a:txBody>
                  <a:tcPr marL="9525" marR="9525" marT="9520"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C4D79B"/>
                    </a:solidFill>
                  </a:tcPr>
                </a:tc>
                <a:tc>
                  <a:txBody>
                    <a:bodyPr/>
                    <a:lstStyle/>
                    <a:p>
                      <a:pPr algn="r" fontAlgn="ctr"/>
                      <a:r>
                        <a:rPr lang="tr-TR" sz="2200" b="0" i="0" u="none" strike="noStrike" dirty="0">
                          <a:solidFill>
                            <a:srgbClr val="000000"/>
                          </a:solidFill>
                          <a:effectLst/>
                          <a:latin typeface="Calibri"/>
                        </a:rPr>
                        <a:t>-5,3%</a:t>
                      </a:r>
                    </a:p>
                  </a:txBody>
                  <a:tcPr marL="9525" marR="9525" marT="95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C4D79B"/>
                    </a:solidFill>
                  </a:tcPr>
                </a:tc>
              </a:tr>
              <a:tr h="314311">
                <a:tc>
                  <a:txBody>
                    <a:bodyPr/>
                    <a:lstStyle/>
                    <a:p>
                      <a:pPr algn="l" fontAlgn="b"/>
                      <a:endParaRPr lang="tr-TR" sz="1400" b="0" i="0" u="none" strike="noStrike">
                        <a:solidFill>
                          <a:srgbClr val="000000"/>
                        </a:solidFill>
                        <a:effectLst/>
                        <a:latin typeface="Calibri"/>
                      </a:endParaRPr>
                    </a:p>
                  </a:txBody>
                  <a:tcPr marL="9525" marR="9525" marT="952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tr-TR" sz="1400" b="0" i="0" u="none" strike="noStrike">
                        <a:solidFill>
                          <a:srgbClr val="000000"/>
                        </a:solidFill>
                        <a:effectLst/>
                        <a:latin typeface="Calibri"/>
                      </a:endParaRPr>
                    </a:p>
                  </a:txBody>
                  <a:tcPr marL="9525" marR="9525" marT="952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tr-TR" sz="1400" b="1" i="0" u="none" strike="noStrike" dirty="0">
                          <a:solidFill>
                            <a:srgbClr val="000000"/>
                          </a:solidFill>
                          <a:effectLst/>
                          <a:latin typeface="Calibri"/>
                        </a:rPr>
                        <a:t> </a:t>
                      </a:r>
                    </a:p>
                  </a:txBody>
                  <a:tcPr marL="9525" marR="9525" marT="9520" marB="0" anchor="b">
                    <a:lnL>
                      <a:noFill/>
                    </a:lnL>
                    <a:lnR>
                      <a:noFill/>
                    </a:lnR>
                    <a:lnT w="25400" cap="flat" cmpd="dbl" algn="ctr">
                      <a:solidFill>
                        <a:srgbClr val="000000"/>
                      </a:solidFill>
                      <a:prstDash val="solid"/>
                      <a:round/>
                      <a:headEnd type="none" w="med" len="med"/>
                      <a:tailEnd type="none" w="med" len="med"/>
                    </a:lnT>
                    <a:lnB>
                      <a:noFill/>
                    </a:lnB>
                    <a:solidFill>
                      <a:srgbClr val="FFFF00"/>
                    </a:solidFill>
                  </a:tcPr>
                </a:tc>
                <a:tc>
                  <a:txBody>
                    <a:bodyPr/>
                    <a:lstStyle/>
                    <a:p>
                      <a:pPr algn="l" fontAlgn="b"/>
                      <a:r>
                        <a:rPr lang="tr-TR" sz="1400" b="1" i="0" u="none" strike="noStrike">
                          <a:solidFill>
                            <a:srgbClr val="000000"/>
                          </a:solidFill>
                          <a:effectLst/>
                          <a:latin typeface="Calibri"/>
                        </a:rPr>
                        <a:t>Rekorlar</a:t>
                      </a:r>
                    </a:p>
                  </a:txBody>
                  <a:tcPr marL="9525" marR="9525" marT="952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tr-TR" sz="1400" b="0" i="0" u="none" strike="noStrike">
                        <a:solidFill>
                          <a:srgbClr val="000000"/>
                        </a:solidFill>
                        <a:effectLst/>
                        <a:latin typeface="Calibri"/>
                      </a:endParaRPr>
                    </a:p>
                  </a:txBody>
                  <a:tcPr marL="9525" marR="9525" marT="952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tr-TR" sz="1400" b="0" i="0" u="none" strike="noStrike">
                        <a:solidFill>
                          <a:srgbClr val="000000"/>
                        </a:solidFill>
                        <a:effectLst/>
                        <a:latin typeface="Calibri"/>
                      </a:endParaRPr>
                    </a:p>
                  </a:txBody>
                  <a:tcPr marL="9525" marR="9525" marT="952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tr-TR" sz="1400" b="0" i="0" u="none" strike="noStrike">
                        <a:solidFill>
                          <a:srgbClr val="000000"/>
                        </a:solidFill>
                        <a:effectLst/>
                        <a:latin typeface="Calibri"/>
                      </a:endParaRPr>
                    </a:p>
                  </a:txBody>
                  <a:tcPr marL="9525" marR="9525" marT="952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tr-TR" sz="1400" b="0" i="0" u="none" strike="noStrike">
                        <a:solidFill>
                          <a:srgbClr val="000000"/>
                        </a:solidFill>
                        <a:effectLst/>
                        <a:latin typeface="Calibri"/>
                      </a:endParaRPr>
                    </a:p>
                  </a:txBody>
                  <a:tcPr marL="9525" marR="9525" marT="952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tr-TR" sz="1400" b="0" i="0" u="none" strike="noStrike">
                        <a:solidFill>
                          <a:srgbClr val="000000"/>
                        </a:solidFill>
                        <a:effectLst/>
                        <a:latin typeface="Calibri"/>
                      </a:endParaRPr>
                    </a:p>
                  </a:txBody>
                  <a:tcPr marL="9525" marR="9525" marT="952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tr-TR" sz="1400" b="0" i="0" u="none" strike="noStrike" dirty="0">
                        <a:solidFill>
                          <a:srgbClr val="000000"/>
                        </a:solidFill>
                        <a:effectLst/>
                        <a:latin typeface="Calibri"/>
                      </a:endParaRPr>
                    </a:p>
                  </a:txBody>
                  <a:tcPr marL="9525" marR="9525" marT="9520" marB="0" anchor="b">
                    <a:lnL>
                      <a:noFill/>
                    </a:lnL>
                    <a:lnR>
                      <a:noFill/>
                    </a:lnR>
                    <a:lnT w="25400" cap="flat" cmpd="dbl" algn="ctr">
                      <a:solidFill>
                        <a:srgbClr val="000000"/>
                      </a:solidFill>
                      <a:prstDash val="solid"/>
                      <a:round/>
                      <a:headEnd type="none" w="med" len="med"/>
                      <a:tailEnd type="none" w="med" len="med"/>
                    </a:lnT>
                    <a:lnB>
                      <a:noFill/>
                    </a:lnB>
                  </a:tcPr>
                </a:tc>
              </a:tr>
            </a:tbl>
          </a:graphicData>
        </a:graphic>
      </p:graphicFrame>
      <p:sp>
        <p:nvSpPr>
          <p:cNvPr id="46160" name="Başlık 1"/>
          <p:cNvSpPr>
            <a:spLocks noGrp="1"/>
          </p:cNvSpPr>
          <p:nvPr>
            <p:ph type="title"/>
          </p:nvPr>
        </p:nvSpPr>
        <p:spPr>
          <a:xfrm>
            <a:off x="755650" y="260350"/>
            <a:ext cx="8229600" cy="936625"/>
          </a:xfrm>
          <a:solidFill>
            <a:schemeClr val="bg1"/>
          </a:solidFill>
        </p:spPr>
        <p:txBody>
          <a:bodyPr/>
          <a:lstStyle/>
          <a:p>
            <a:r>
              <a:rPr lang="tr-TR" altLang="tr-TR" sz="3600" dirty="0" smtClean="0">
                <a:solidFill>
                  <a:srgbClr val="FF0000"/>
                </a:solidFill>
              </a:rPr>
              <a:t>OTOMOTİV SEKTÖRÜ ÖZETİ</a:t>
            </a:r>
          </a:p>
        </p:txBody>
      </p:sp>
      <p:sp>
        <p:nvSpPr>
          <p:cNvPr id="46161" name="İçerik Yer Tutucusu 2"/>
          <p:cNvSpPr txBox="1">
            <a:spLocks/>
          </p:cNvSpPr>
          <p:nvPr/>
        </p:nvSpPr>
        <p:spPr bwMode="auto">
          <a:xfrm>
            <a:off x="684213" y="5157788"/>
            <a:ext cx="83518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Font typeface="Wingdings" panose="05000000000000000000" pitchFamily="2" charset="2"/>
              <a:buChar char="Ø"/>
            </a:pPr>
            <a:r>
              <a:rPr lang="tr-TR" altLang="tr-TR" sz="1800"/>
              <a:t>İhracat, yeni modellerin katkısı ve AB’de artan talep ile %12 arttı, ancak kur paritesi etkisinden dolayı $ bazında bir önceki yıla göre düştü,</a:t>
            </a:r>
          </a:p>
          <a:p>
            <a:pPr>
              <a:spcBef>
                <a:spcPct val="0"/>
              </a:spcBef>
              <a:spcAft>
                <a:spcPts val="600"/>
              </a:spcAft>
              <a:buFont typeface="Wingdings" panose="05000000000000000000" pitchFamily="2" charset="2"/>
              <a:buChar char="Ø"/>
            </a:pPr>
            <a:r>
              <a:rPr lang="tr-TR" altLang="tr-TR" sz="1800"/>
              <a:t>İç pazarda talep %25’in üzerinde artış gösterdi,</a:t>
            </a:r>
          </a:p>
          <a:p>
            <a:pPr>
              <a:spcBef>
                <a:spcPct val="0"/>
              </a:spcBef>
              <a:spcAft>
                <a:spcPts val="600"/>
              </a:spcAft>
              <a:buFont typeface="Wingdings" panose="05000000000000000000" pitchFamily="2" charset="2"/>
              <a:buChar char="Ø"/>
            </a:pPr>
            <a:r>
              <a:rPr lang="tr-TR" altLang="tr-TR" sz="1800"/>
              <a:t>Otomotiv Sanayii Üretimi, artan iç talep ve büyüyen ihracat ile rekor düzeye çıktı</a:t>
            </a:r>
          </a:p>
          <a:p>
            <a:pPr>
              <a:spcAft>
                <a:spcPts val="1200"/>
              </a:spcAft>
              <a:buFont typeface="Arial" panose="020B0604020202020204" pitchFamily="34" charset="0"/>
              <a:buNone/>
            </a:pPr>
            <a:endParaRPr lang="tr-TR" altLang="tr-TR" sz="2000"/>
          </a:p>
        </p:txBody>
      </p:sp>
    </p:spTree>
    <p:extLst>
      <p:ext uri="{BB962C8B-B14F-4D97-AF65-F5344CB8AC3E}">
        <p14:creationId xmlns:p14="http://schemas.microsoft.com/office/powerpoint/2010/main" val="590374313"/>
      </p:ext>
    </p:extLst>
  </p:cSld>
  <p:clrMapOvr>
    <a:masterClrMapping/>
  </p:clrMapOvr>
  <p:transition spd="med">
    <p:spli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16632"/>
            <a:ext cx="8229600" cy="648072"/>
          </a:xfrm>
        </p:spPr>
        <p:txBody>
          <a:bodyPr/>
          <a:lstStyle/>
          <a:p>
            <a:r>
              <a:rPr lang="tr-TR" sz="3000" b="1" dirty="0" smtClean="0">
                <a:solidFill>
                  <a:prstClr val="black"/>
                </a:solidFill>
                <a:ea typeface="+mn-ea"/>
                <a:cs typeface="+mn-cs"/>
              </a:rPr>
              <a:t>İKİNCİ EL ARAÇ SATIŞLARINDA KDV UYGULAMASI</a:t>
            </a:r>
            <a:endParaRPr lang="tr-TR" b="1" dirty="0"/>
          </a:p>
        </p:txBody>
      </p:sp>
      <p:sp>
        <p:nvSpPr>
          <p:cNvPr id="3" name="İçerik Yer Tutucusu 2"/>
          <p:cNvSpPr>
            <a:spLocks noGrp="1"/>
          </p:cNvSpPr>
          <p:nvPr>
            <p:ph idx="1"/>
          </p:nvPr>
        </p:nvSpPr>
        <p:spPr>
          <a:xfrm>
            <a:off x="457200" y="764704"/>
            <a:ext cx="8507288" cy="5544616"/>
          </a:xfrm>
          <a:solidFill>
            <a:schemeClr val="accent3">
              <a:lumMod val="60000"/>
              <a:lumOff val="40000"/>
            </a:schemeClr>
          </a:solidFill>
        </p:spPr>
        <p:txBody>
          <a:bodyPr>
            <a:normAutofit fontScale="77500" lnSpcReduction="20000"/>
          </a:bodyPr>
          <a:lstStyle/>
          <a:p>
            <a:pPr marL="0" indent="0" algn="ctr">
              <a:lnSpc>
                <a:spcPct val="170000"/>
              </a:lnSpc>
              <a:buNone/>
            </a:pPr>
            <a:r>
              <a:rPr lang="tr-TR" dirty="0" smtClean="0">
                <a:solidFill>
                  <a:srgbClr val="002060"/>
                </a:solidFill>
              </a:rPr>
              <a:t>3065 sayılı KDV kanununun indirilemeyecek katma değer vergileri başlıklı 30. maddesinin (b) bendinin uygulanma biçimi nedeniyle ticaret hayatının bütün faaliyet alanlarında mükellefler ticaretini yaptıkları </a:t>
            </a:r>
            <a:r>
              <a:rPr lang="tr-TR" dirty="0" err="1" smtClean="0">
                <a:solidFill>
                  <a:srgbClr val="002060"/>
                </a:solidFill>
              </a:rPr>
              <a:t>yaptıkları</a:t>
            </a:r>
            <a:r>
              <a:rPr lang="tr-TR" dirty="0" smtClean="0">
                <a:solidFill>
                  <a:srgbClr val="002060"/>
                </a:solidFill>
              </a:rPr>
              <a:t> mal ve hizmetlerin alışlarında ödedikleri KDV’sini indirim konusu yapabilirken, bizim sektörümüzde faaliyet gösterenler satmak üzere aldığı bir binek otomobilin KDV’sini indirememekte aynı malı sattığında elde ettiği kazancın KDV’sini ödemesi gerekirken malın tamamının KDV’sini ödemek zorunda bırakılmaktadır.</a:t>
            </a:r>
            <a:endParaRPr lang="tr-TR" dirty="0">
              <a:solidFill>
                <a:srgbClr val="002060"/>
              </a:solidFill>
            </a:endParaRPr>
          </a:p>
        </p:txBody>
      </p:sp>
    </p:spTree>
    <p:extLst>
      <p:ext uri="{BB962C8B-B14F-4D97-AF65-F5344CB8AC3E}">
        <p14:creationId xmlns:p14="http://schemas.microsoft.com/office/powerpoint/2010/main" val="3629130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70" y="476672"/>
            <a:ext cx="8942654"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126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latin typeface="Arial Narrow" pitchFamily="34" charset="0"/>
              </a:rPr>
              <a:t>ÖMRÜNÜ TAMAMLAMIŞ ARAÇLARIN DURUMU</a:t>
            </a:r>
            <a:endParaRPr lang="tr-TR" sz="3200" b="1" dirty="0">
              <a:latin typeface="Arial Narrow" pitchFamily="34" charset="0"/>
            </a:endParaRPr>
          </a:p>
        </p:txBody>
      </p:sp>
      <p:sp>
        <p:nvSpPr>
          <p:cNvPr id="4" name="İçerik Yer Tutucusu 2"/>
          <p:cNvSpPr>
            <a:spLocks noGrp="1"/>
          </p:cNvSpPr>
          <p:nvPr>
            <p:ph idx="1"/>
          </p:nvPr>
        </p:nvSpPr>
        <p:spPr>
          <a:solidFill>
            <a:schemeClr val="accent3">
              <a:lumMod val="60000"/>
              <a:lumOff val="40000"/>
            </a:schemeClr>
          </a:solidFill>
        </p:spPr>
        <p:txBody>
          <a:bodyPr>
            <a:normAutofit fontScale="92500" lnSpcReduction="10000"/>
          </a:bodyPr>
          <a:lstStyle/>
          <a:p>
            <a:pPr>
              <a:spcBef>
                <a:spcPts val="4800"/>
              </a:spcBef>
              <a:defRPr/>
            </a:pPr>
            <a:r>
              <a:rPr lang="tr-TR" altLang="tr-TR" sz="3100" dirty="0" smtClean="0">
                <a:solidFill>
                  <a:srgbClr val="002060"/>
                </a:solidFill>
                <a:latin typeface="Arial Narrow" pitchFamily="34" charset="0"/>
              </a:rPr>
              <a:t>Ömrünü tamamlamış araçların dönüştürülmesi çevre ve güvenlik açısından büyük önem taşımaktadır,</a:t>
            </a:r>
          </a:p>
          <a:p>
            <a:pPr>
              <a:spcBef>
                <a:spcPts val="4800"/>
              </a:spcBef>
              <a:defRPr/>
            </a:pPr>
            <a:r>
              <a:rPr lang="tr-TR" altLang="tr-TR" sz="3100" dirty="0" smtClean="0">
                <a:solidFill>
                  <a:srgbClr val="002060"/>
                </a:solidFill>
                <a:latin typeface="Arial Narrow" pitchFamily="34" charset="0"/>
              </a:rPr>
              <a:t>Yeni teknolojilerle birlikte araçların trafikte bulundukları esnada CO2  salınımları her geçen gün azalmaktadır,</a:t>
            </a:r>
          </a:p>
          <a:p>
            <a:pPr>
              <a:spcBef>
                <a:spcPts val="4800"/>
              </a:spcBef>
              <a:defRPr/>
            </a:pPr>
            <a:r>
              <a:rPr lang="tr-TR" altLang="tr-TR" sz="3100" dirty="0" smtClean="0">
                <a:solidFill>
                  <a:srgbClr val="002060"/>
                </a:solidFill>
                <a:latin typeface="Arial Narrow" pitchFamily="34" charset="0"/>
              </a:rPr>
              <a:t>Trafik güvenliği de en az karbon                                                                      salınımı kadar önem taşımaktadır.                              (ABS, ESP, EBD, </a:t>
            </a:r>
            <a:r>
              <a:rPr lang="tr-TR" altLang="tr-TR" sz="3100" dirty="0" err="1" smtClean="0">
                <a:solidFill>
                  <a:srgbClr val="002060"/>
                </a:solidFill>
                <a:latin typeface="Arial Narrow" pitchFamily="34" charset="0"/>
              </a:rPr>
              <a:t>vb</a:t>
            </a:r>
            <a:r>
              <a:rPr lang="tr-TR" altLang="tr-TR" sz="3100" dirty="0" smtClean="0">
                <a:solidFill>
                  <a:srgbClr val="002060"/>
                </a:solidFill>
                <a:latin typeface="Arial Narrow" pitchFamily="34" charset="0"/>
              </a:rPr>
              <a:t>…                                                 teknolojik yenilikler)</a:t>
            </a:r>
          </a:p>
          <a:p>
            <a:pPr>
              <a:defRPr/>
            </a:pPr>
            <a:endParaRPr lang="tr-TR" altLang="tr-TR" dirty="0" smtClean="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167367"/>
            <a:ext cx="3132137" cy="247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alpha val="50000"/>
                    </a:srgbClr>
                  </a:outerShdw>
                </a:effectLst>
              </a14:hiddenEffects>
            </a:ext>
          </a:extLst>
        </p:spPr>
      </p:pic>
    </p:spTree>
    <p:extLst>
      <p:ext uri="{BB962C8B-B14F-4D97-AF65-F5344CB8AC3E}">
        <p14:creationId xmlns:p14="http://schemas.microsoft.com/office/powerpoint/2010/main" val="1780845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323528" y="1196752"/>
            <a:ext cx="8229600" cy="4525963"/>
          </a:xfrm>
          <a:solidFill>
            <a:schemeClr val="accent3">
              <a:lumMod val="60000"/>
              <a:lumOff val="40000"/>
            </a:schemeClr>
          </a:solidFill>
        </p:spPr>
        <p:txBody>
          <a:bodyPr>
            <a:normAutofit lnSpcReduction="10000"/>
          </a:bodyPr>
          <a:lstStyle/>
          <a:p>
            <a:pPr>
              <a:spcBef>
                <a:spcPts val="1800"/>
              </a:spcBef>
              <a:defRPr/>
            </a:pPr>
            <a:r>
              <a:rPr lang="tr-TR" altLang="tr-TR" sz="2400" dirty="0" smtClean="0">
                <a:solidFill>
                  <a:srgbClr val="002060"/>
                </a:solidFill>
                <a:latin typeface="Arial Narrow" pitchFamily="34" charset="0"/>
              </a:rPr>
              <a:t>2003 yılında bir hurda uygulaması yapılmıştı</a:t>
            </a:r>
          </a:p>
          <a:p>
            <a:pPr lvl="1">
              <a:spcBef>
                <a:spcPts val="1800"/>
              </a:spcBef>
              <a:defRPr/>
            </a:pPr>
            <a:r>
              <a:rPr lang="tr-TR" altLang="tr-TR" sz="2400" dirty="0" smtClean="0">
                <a:solidFill>
                  <a:srgbClr val="002060"/>
                </a:solidFill>
                <a:latin typeface="Arial Narrow" pitchFamily="34" charset="0"/>
              </a:rPr>
              <a:t>Bugün 16 yaş üstü 3.5 milyon adet aracın her biri yeni teknoloji bir araca göre 90 GR/KM CO2 fazla salınım yapmaktadırlar, </a:t>
            </a:r>
          </a:p>
          <a:p>
            <a:pPr lvl="2">
              <a:spcBef>
                <a:spcPts val="1800"/>
              </a:spcBef>
              <a:defRPr/>
            </a:pPr>
            <a:r>
              <a:rPr lang="tr-TR" altLang="tr-TR" sz="2000" dirty="0" smtClean="0">
                <a:solidFill>
                  <a:srgbClr val="002060"/>
                </a:solidFill>
                <a:latin typeface="Arial Narrow" pitchFamily="34" charset="0"/>
              </a:rPr>
              <a:t>20 yaş üstü araçlar    </a:t>
            </a:r>
            <a:r>
              <a:rPr lang="tr-TR" altLang="tr-TR" sz="2000" dirty="0" smtClean="0">
                <a:latin typeface="Arial Narrow" pitchFamily="34" charset="0"/>
              </a:rPr>
              <a:t> </a:t>
            </a:r>
            <a:r>
              <a:rPr lang="tr-TR" altLang="tr-TR" sz="2000" i="1" dirty="0" smtClean="0">
                <a:solidFill>
                  <a:srgbClr val="FF0000"/>
                </a:solidFill>
                <a:latin typeface="Arial Narrow" pitchFamily="34" charset="0"/>
              </a:rPr>
              <a:t>220 GR/KM     CO2 </a:t>
            </a:r>
          </a:p>
          <a:p>
            <a:pPr lvl="2">
              <a:spcBef>
                <a:spcPts val="1800"/>
              </a:spcBef>
              <a:defRPr/>
            </a:pPr>
            <a:r>
              <a:rPr lang="tr-TR" altLang="tr-TR" sz="2000" dirty="0" smtClean="0">
                <a:solidFill>
                  <a:srgbClr val="002060"/>
                </a:solidFill>
                <a:latin typeface="Arial Narrow" pitchFamily="34" charset="0"/>
              </a:rPr>
              <a:t>Yeni nesil araçlar        </a:t>
            </a:r>
            <a:r>
              <a:rPr lang="tr-TR" altLang="tr-TR" sz="2000" i="1" dirty="0" smtClean="0">
                <a:solidFill>
                  <a:srgbClr val="FF0000"/>
                </a:solidFill>
                <a:latin typeface="Arial Narrow" pitchFamily="34" charset="0"/>
              </a:rPr>
              <a:t>130 GR/KM     CO2</a:t>
            </a:r>
          </a:p>
          <a:p>
            <a:pPr>
              <a:spcBef>
                <a:spcPts val="1800"/>
              </a:spcBef>
              <a:defRPr/>
            </a:pPr>
            <a:r>
              <a:rPr lang="tr-TR" altLang="tr-TR" sz="2400" dirty="0" smtClean="0">
                <a:solidFill>
                  <a:srgbClr val="002060"/>
                </a:solidFill>
                <a:latin typeface="Arial Narrow" pitchFamily="34" charset="0"/>
              </a:rPr>
              <a:t>Bu salınım farkı ise 550 milyon ağacın ürettiği temiz havaya bedel bir rakamdır, (200 Belgrad Ormanı)</a:t>
            </a:r>
          </a:p>
          <a:p>
            <a:pPr>
              <a:spcBef>
                <a:spcPts val="1800"/>
              </a:spcBef>
              <a:defRPr/>
            </a:pPr>
            <a:r>
              <a:rPr lang="tr-TR" altLang="tr-TR" sz="2400" dirty="0" smtClean="0">
                <a:solidFill>
                  <a:srgbClr val="002060"/>
                </a:solidFill>
                <a:latin typeface="Arial Narrow" pitchFamily="34" charset="0"/>
              </a:rPr>
              <a:t>Bugün AB ülkelerinde oluşan                                                            hava kirliliğini temizlemek için                                                                    araç başı 8494 € harcanmaktadır</a:t>
            </a:r>
            <a:endParaRPr lang="tr-TR" altLang="tr-TR" sz="2700" dirty="0" smtClean="0">
              <a:solidFill>
                <a:srgbClr val="002060"/>
              </a:solidFill>
              <a:latin typeface="Arial Narrow" pitchFamily="34"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4149725"/>
            <a:ext cx="4154488" cy="270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aşlık 1"/>
          <p:cNvSpPr>
            <a:spLocks noGrp="1"/>
          </p:cNvSpPr>
          <p:nvPr>
            <p:ph type="title"/>
          </p:nvPr>
        </p:nvSpPr>
        <p:spPr>
          <a:xfrm>
            <a:off x="395536" y="116632"/>
            <a:ext cx="8229600" cy="1143000"/>
          </a:xfrm>
        </p:spPr>
        <p:txBody>
          <a:bodyPr>
            <a:noAutofit/>
          </a:bodyPr>
          <a:lstStyle/>
          <a:p>
            <a:r>
              <a:rPr lang="tr-TR" sz="3200" b="1" dirty="0" smtClean="0">
                <a:latin typeface="Arial Narrow" pitchFamily="34" charset="0"/>
              </a:rPr>
              <a:t>ÖMRÜNÜ TAMAMLAMIŞ ARAÇLARIN DURUMU</a:t>
            </a:r>
            <a:endParaRPr lang="tr-TR" sz="3200" b="1" dirty="0">
              <a:latin typeface="Arial Narrow" pitchFamily="34" charset="0"/>
            </a:endParaRPr>
          </a:p>
        </p:txBody>
      </p:sp>
    </p:spTree>
    <p:extLst>
      <p:ext uri="{BB962C8B-B14F-4D97-AF65-F5344CB8AC3E}">
        <p14:creationId xmlns:p14="http://schemas.microsoft.com/office/powerpoint/2010/main" val="13012703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Unvan 1"/>
          <p:cNvSpPr>
            <a:spLocks noGrp="1"/>
          </p:cNvSpPr>
          <p:nvPr>
            <p:ph type="title"/>
          </p:nvPr>
        </p:nvSpPr>
        <p:spPr/>
        <p:txBody>
          <a:bodyPr>
            <a:normAutofit fontScale="90000"/>
          </a:bodyPr>
          <a:lstStyle/>
          <a:p>
            <a:r>
              <a:rPr lang="tr-TR" altLang="tr-TR" b="1" smtClean="0">
                <a:solidFill>
                  <a:srgbClr val="FF0000"/>
                </a:solidFill>
              </a:rPr>
              <a:t>Toplam Ağır Hasarlı Araçların %95,7’si onarılarak tekrar Trafiğe Çıkıyor</a:t>
            </a:r>
            <a:endParaRPr lang="tr-TR" altLang="tr-TR" smtClean="0"/>
          </a:p>
        </p:txBody>
      </p:sp>
      <p:graphicFrame>
        <p:nvGraphicFramePr>
          <p:cNvPr id="4" name="İçerik Yer Tutucusu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7401622"/>
      </p:ext>
    </p:extLst>
  </p:cSld>
  <p:clrMapOvr>
    <a:masterClrMapping/>
  </p:clrMapOvr>
  <p:transition spd="med">
    <p:spli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Unvan 1"/>
          <p:cNvSpPr>
            <a:spLocks noGrp="1"/>
          </p:cNvSpPr>
          <p:nvPr>
            <p:ph type="title"/>
          </p:nvPr>
        </p:nvSpPr>
        <p:spPr>
          <a:xfrm>
            <a:off x="827088" y="476250"/>
            <a:ext cx="8137525" cy="1143000"/>
          </a:xfrm>
        </p:spPr>
        <p:txBody>
          <a:bodyPr>
            <a:normAutofit fontScale="90000"/>
          </a:bodyPr>
          <a:lstStyle/>
          <a:p>
            <a:r>
              <a:rPr lang="tr-TR" altLang="tr-TR" b="1" smtClean="0">
                <a:solidFill>
                  <a:srgbClr val="FF0000"/>
                </a:solidFill>
              </a:rPr>
              <a:t> Ağır Hasarlı Araçların %95,7’si onarılarak tekrar Trafiğe Çıkıyor</a:t>
            </a:r>
          </a:p>
        </p:txBody>
      </p:sp>
      <p:graphicFrame>
        <p:nvGraphicFramePr>
          <p:cNvPr id="4" name="İçerik Yer Tutucusu 3"/>
          <p:cNvGraphicFramePr>
            <a:graphicFrameLocks noGrp="1"/>
          </p:cNvGraphicFramePr>
          <p:nvPr>
            <p:ph idx="1"/>
          </p:nvPr>
        </p:nvGraphicFramePr>
        <p:xfrm>
          <a:off x="1331913" y="2349500"/>
          <a:ext cx="6911975" cy="3529014"/>
        </p:xfrm>
        <a:graphic>
          <a:graphicData uri="http://schemas.openxmlformats.org/drawingml/2006/table">
            <a:tbl>
              <a:tblPr firstRow="1" firstCol="1" bandRow="1">
                <a:tableStyleId>{5C22544A-7EE6-4342-B048-85BDC9FD1C3A}</a:tableStyleId>
              </a:tblPr>
              <a:tblGrid>
                <a:gridCol w="3043805"/>
                <a:gridCol w="2821862"/>
                <a:gridCol w="1046308"/>
              </a:tblGrid>
              <a:tr h="588169">
                <a:tc>
                  <a:txBody>
                    <a:bodyPr/>
                    <a:lstStyle/>
                    <a:p>
                      <a:pPr algn="r">
                        <a:lnSpc>
                          <a:spcPct val="115000"/>
                        </a:lnSpc>
                        <a:spcAft>
                          <a:spcPts val="0"/>
                        </a:spcAft>
                      </a:pPr>
                      <a:r>
                        <a:rPr lang="tr-TR" sz="2400" dirty="0">
                          <a:effectLst/>
                        </a:rPr>
                        <a:t>Model Yılı </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4" marR="44444" marT="0" marB="0" anchor="ctr"/>
                </a:tc>
                <a:tc>
                  <a:txBody>
                    <a:bodyPr/>
                    <a:lstStyle/>
                    <a:p>
                      <a:pPr algn="ctr">
                        <a:lnSpc>
                          <a:spcPct val="115000"/>
                        </a:lnSpc>
                        <a:spcAft>
                          <a:spcPts val="0"/>
                        </a:spcAft>
                      </a:pPr>
                      <a:r>
                        <a:rPr lang="tr-TR" sz="2400">
                          <a:effectLst/>
                        </a:rPr>
                        <a:t> Araç Adedi </a:t>
                      </a:r>
                      <a:endParaRPr lang="tr-TR" sz="3200">
                        <a:effectLst/>
                        <a:latin typeface="Calibri" panose="020F0502020204030204" pitchFamily="34" charset="0"/>
                        <a:ea typeface="Calibri" panose="020F0502020204030204" pitchFamily="34" charset="0"/>
                        <a:cs typeface="Times New Roman" panose="02020603050405020304" pitchFamily="18" charset="0"/>
                      </a:endParaRPr>
                    </a:p>
                  </a:txBody>
                  <a:tcPr marL="44444" marR="44444" marT="0" marB="0" anchor="ctr"/>
                </a:tc>
                <a:tc>
                  <a:txBody>
                    <a:bodyPr/>
                    <a:lstStyle/>
                    <a:p>
                      <a:pPr algn="ctr">
                        <a:lnSpc>
                          <a:spcPct val="115000"/>
                        </a:lnSpc>
                        <a:spcAft>
                          <a:spcPts val="0"/>
                        </a:spcAft>
                      </a:pPr>
                      <a:r>
                        <a:rPr lang="tr-TR" sz="2400">
                          <a:effectLst/>
                        </a:rPr>
                        <a:t>%</a:t>
                      </a:r>
                      <a:endParaRPr lang="tr-TR" sz="3200">
                        <a:effectLst/>
                        <a:latin typeface="Calibri" panose="020F0502020204030204" pitchFamily="34" charset="0"/>
                        <a:ea typeface="Calibri" panose="020F0502020204030204" pitchFamily="34" charset="0"/>
                        <a:cs typeface="Times New Roman" panose="02020603050405020304" pitchFamily="18" charset="0"/>
                      </a:endParaRPr>
                    </a:p>
                  </a:txBody>
                  <a:tcPr marL="44444" marR="44444" marT="0" marB="0" anchor="ctr"/>
                </a:tc>
              </a:tr>
              <a:tr h="588169">
                <a:tc>
                  <a:txBody>
                    <a:bodyPr/>
                    <a:lstStyle/>
                    <a:p>
                      <a:pPr algn="r">
                        <a:lnSpc>
                          <a:spcPct val="115000"/>
                        </a:lnSpc>
                        <a:spcAft>
                          <a:spcPts val="0"/>
                        </a:spcAft>
                      </a:pPr>
                      <a:r>
                        <a:rPr lang="tr-TR" sz="2400" dirty="0">
                          <a:effectLst/>
                        </a:rPr>
                        <a:t> BELGESİZ </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4" marR="44444" marT="0" marB="0" anchor="ctr"/>
                </a:tc>
                <a:tc>
                  <a:txBody>
                    <a:bodyPr/>
                    <a:lstStyle/>
                    <a:p>
                      <a:pPr algn="ctr">
                        <a:lnSpc>
                          <a:spcPct val="115000"/>
                        </a:lnSpc>
                        <a:spcAft>
                          <a:spcPts val="0"/>
                        </a:spcAft>
                      </a:pPr>
                      <a:r>
                        <a:rPr lang="tr-TR" sz="2400" dirty="0">
                          <a:effectLst/>
                        </a:rPr>
                        <a:t>                   301    </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4" marR="44444" marT="0" marB="0" anchor="ctr"/>
                </a:tc>
                <a:tc>
                  <a:txBody>
                    <a:bodyPr/>
                    <a:lstStyle/>
                    <a:p>
                      <a:pPr algn="ctr">
                        <a:lnSpc>
                          <a:spcPct val="115000"/>
                        </a:lnSpc>
                        <a:spcAft>
                          <a:spcPts val="0"/>
                        </a:spcAft>
                      </a:pP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4" marR="44444" marT="0" marB="0" anchor="ctr"/>
                </a:tc>
              </a:tr>
              <a:tr h="588169">
                <a:tc>
                  <a:txBody>
                    <a:bodyPr/>
                    <a:lstStyle/>
                    <a:p>
                      <a:pPr algn="r">
                        <a:lnSpc>
                          <a:spcPct val="115000"/>
                        </a:lnSpc>
                        <a:spcAft>
                          <a:spcPts val="0"/>
                        </a:spcAft>
                      </a:pPr>
                      <a:r>
                        <a:rPr lang="tr-TR" sz="2800" b="1" dirty="0">
                          <a:solidFill>
                            <a:srgbClr val="FF0000"/>
                          </a:solidFill>
                          <a:effectLst/>
                        </a:rPr>
                        <a:t> ÇEKME BELGELİ </a:t>
                      </a:r>
                      <a:endParaRPr lang="tr-TR"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4" marR="44444" marT="0" marB="0" anchor="ctr"/>
                </a:tc>
                <a:tc>
                  <a:txBody>
                    <a:bodyPr/>
                    <a:lstStyle/>
                    <a:p>
                      <a:pPr algn="ctr">
                        <a:lnSpc>
                          <a:spcPct val="115000"/>
                        </a:lnSpc>
                        <a:spcAft>
                          <a:spcPts val="0"/>
                        </a:spcAft>
                      </a:pPr>
                      <a:r>
                        <a:rPr lang="tr-TR" sz="2800" b="1" dirty="0">
                          <a:solidFill>
                            <a:srgbClr val="FF0000"/>
                          </a:solidFill>
                          <a:effectLst/>
                        </a:rPr>
                        <a:t>              31.706    </a:t>
                      </a:r>
                      <a:endParaRPr lang="tr-TR"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4" marR="44444" marT="0" marB="0" anchor="ctr"/>
                </a:tc>
                <a:tc>
                  <a:txBody>
                    <a:bodyPr/>
                    <a:lstStyle/>
                    <a:p>
                      <a:pPr algn="ctr">
                        <a:lnSpc>
                          <a:spcPct val="115000"/>
                        </a:lnSpc>
                        <a:spcAft>
                          <a:spcPts val="0"/>
                        </a:spcAft>
                      </a:pPr>
                      <a:r>
                        <a:rPr lang="tr-TR" sz="2800" b="1" dirty="0">
                          <a:solidFill>
                            <a:srgbClr val="FF0000"/>
                          </a:solidFill>
                          <a:effectLst/>
                        </a:rPr>
                        <a:t>95,7%</a:t>
                      </a:r>
                      <a:endParaRPr lang="tr-TR"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4" marR="44444" marT="0" marB="0" anchor="ctr"/>
                </a:tc>
              </a:tr>
              <a:tr h="588169">
                <a:tc>
                  <a:txBody>
                    <a:bodyPr/>
                    <a:lstStyle/>
                    <a:p>
                      <a:pPr algn="r">
                        <a:lnSpc>
                          <a:spcPct val="115000"/>
                        </a:lnSpc>
                        <a:spcAft>
                          <a:spcPts val="0"/>
                        </a:spcAft>
                      </a:pPr>
                      <a:r>
                        <a:rPr lang="tr-TR" sz="2400">
                          <a:effectLst/>
                        </a:rPr>
                        <a:t> HURDA BELGELİ </a:t>
                      </a:r>
                      <a:endParaRPr lang="tr-TR" sz="3200">
                        <a:effectLst/>
                        <a:latin typeface="Calibri" panose="020F0502020204030204" pitchFamily="34" charset="0"/>
                        <a:ea typeface="Calibri" panose="020F0502020204030204" pitchFamily="34" charset="0"/>
                        <a:cs typeface="Times New Roman" panose="02020603050405020304" pitchFamily="18" charset="0"/>
                      </a:endParaRPr>
                    </a:p>
                  </a:txBody>
                  <a:tcPr marL="44444" marR="44444" marT="0" marB="0" anchor="ctr"/>
                </a:tc>
                <a:tc>
                  <a:txBody>
                    <a:bodyPr/>
                    <a:lstStyle/>
                    <a:p>
                      <a:pPr algn="ctr">
                        <a:lnSpc>
                          <a:spcPct val="115000"/>
                        </a:lnSpc>
                        <a:spcAft>
                          <a:spcPts val="0"/>
                        </a:spcAft>
                      </a:pPr>
                      <a:r>
                        <a:rPr lang="tr-TR" sz="2400" dirty="0">
                          <a:effectLst/>
                        </a:rPr>
                        <a:t>                1.133    </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4" marR="44444" marT="0" marB="0" anchor="ctr"/>
                </a:tc>
                <a:tc>
                  <a:txBody>
                    <a:bodyPr/>
                    <a:lstStyle/>
                    <a:p>
                      <a:pPr algn="ctr">
                        <a:lnSpc>
                          <a:spcPct val="115000"/>
                        </a:lnSpc>
                        <a:spcAft>
                          <a:spcPts val="0"/>
                        </a:spcAft>
                      </a:pPr>
                      <a:r>
                        <a:rPr lang="tr-TR" sz="2400">
                          <a:effectLst/>
                        </a:rPr>
                        <a:t>3,4%</a:t>
                      </a:r>
                      <a:endParaRPr lang="tr-TR" sz="3200">
                        <a:effectLst/>
                        <a:latin typeface="Calibri" panose="020F0502020204030204" pitchFamily="34" charset="0"/>
                        <a:ea typeface="Calibri" panose="020F0502020204030204" pitchFamily="34" charset="0"/>
                        <a:cs typeface="Times New Roman" panose="02020603050405020304" pitchFamily="18" charset="0"/>
                      </a:endParaRPr>
                    </a:p>
                  </a:txBody>
                  <a:tcPr marL="44444" marR="44444" marT="0" marB="0" anchor="ctr"/>
                </a:tc>
              </a:tr>
              <a:tr h="588169">
                <a:tc>
                  <a:txBody>
                    <a:bodyPr/>
                    <a:lstStyle/>
                    <a:p>
                      <a:pPr algn="r">
                        <a:lnSpc>
                          <a:spcPct val="115000"/>
                        </a:lnSpc>
                        <a:spcAft>
                          <a:spcPts val="0"/>
                        </a:spcAft>
                      </a:pPr>
                      <a:r>
                        <a:rPr lang="tr-TR" sz="2400">
                          <a:effectLst/>
                        </a:rPr>
                        <a:t> TAM ZİYA </a:t>
                      </a:r>
                      <a:endParaRPr lang="tr-TR" sz="3200">
                        <a:effectLst/>
                        <a:latin typeface="Calibri" panose="020F0502020204030204" pitchFamily="34" charset="0"/>
                        <a:ea typeface="Calibri" panose="020F0502020204030204" pitchFamily="34" charset="0"/>
                        <a:cs typeface="Times New Roman" panose="02020603050405020304" pitchFamily="18" charset="0"/>
                      </a:endParaRPr>
                    </a:p>
                  </a:txBody>
                  <a:tcPr marL="44444" marR="44444" marT="0" marB="0" anchor="ctr"/>
                </a:tc>
                <a:tc>
                  <a:txBody>
                    <a:bodyPr/>
                    <a:lstStyle/>
                    <a:p>
                      <a:pPr algn="ctr">
                        <a:lnSpc>
                          <a:spcPct val="115000"/>
                        </a:lnSpc>
                        <a:spcAft>
                          <a:spcPts val="0"/>
                        </a:spcAft>
                      </a:pPr>
                      <a:r>
                        <a:rPr lang="tr-TR" sz="2400" dirty="0">
                          <a:effectLst/>
                        </a:rPr>
                        <a:t>                      3    </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4" marR="44444" marT="0" marB="0" anchor="ctr"/>
                </a:tc>
                <a:tc>
                  <a:txBody>
                    <a:bodyPr/>
                    <a:lstStyle/>
                    <a:p>
                      <a:pPr algn="ctr">
                        <a:lnSpc>
                          <a:spcPct val="115000"/>
                        </a:lnSpc>
                        <a:spcAft>
                          <a:spcPts val="0"/>
                        </a:spcAft>
                      </a:pP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4" marR="44444" marT="0" marB="0" anchor="ctr"/>
                </a:tc>
              </a:tr>
              <a:tr h="588169">
                <a:tc>
                  <a:txBody>
                    <a:bodyPr/>
                    <a:lstStyle/>
                    <a:p>
                      <a:pPr algn="r">
                        <a:lnSpc>
                          <a:spcPct val="115000"/>
                        </a:lnSpc>
                        <a:spcAft>
                          <a:spcPts val="0"/>
                        </a:spcAft>
                      </a:pPr>
                      <a:r>
                        <a:rPr lang="tr-TR" sz="2800" b="1" dirty="0">
                          <a:effectLst/>
                        </a:rPr>
                        <a:t>Toplam </a:t>
                      </a:r>
                      <a:endParaRPr lang="tr-TR"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44" marR="44444" marT="0" marB="0" anchor="ctr"/>
                </a:tc>
                <a:tc>
                  <a:txBody>
                    <a:bodyPr/>
                    <a:lstStyle/>
                    <a:p>
                      <a:pPr algn="ctr">
                        <a:lnSpc>
                          <a:spcPct val="115000"/>
                        </a:lnSpc>
                        <a:spcAft>
                          <a:spcPts val="0"/>
                        </a:spcAft>
                      </a:pPr>
                      <a:r>
                        <a:rPr lang="tr-TR" sz="2800" b="1" dirty="0">
                          <a:effectLst/>
                        </a:rPr>
                        <a:t>              33.143    </a:t>
                      </a:r>
                      <a:endParaRPr lang="tr-TR"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44" marR="44444" marT="0" marB="0" anchor="ctr"/>
                </a:tc>
                <a:tc>
                  <a:txBody>
                    <a:bodyPr/>
                    <a:lstStyle/>
                    <a:p>
                      <a:pPr algn="ctr">
                        <a:lnSpc>
                          <a:spcPct val="115000"/>
                        </a:lnSpc>
                        <a:spcAft>
                          <a:spcPts val="0"/>
                        </a:spcAft>
                      </a:pPr>
                      <a:r>
                        <a:rPr lang="tr-TR" sz="2400" dirty="0">
                          <a:effectLst/>
                        </a:rPr>
                        <a:t> </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4" marR="44444" marT="0" marB="0" anchor="ctr"/>
                </a:tc>
              </a:tr>
            </a:tbl>
          </a:graphicData>
        </a:graphic>
      </p:graphicFrame>
    </p:spTree>
    <p:extLst>
      <p:ext uri="{BB962C8B-B14F-4D97-AF65-F5344CB8AC3E}">
        <p14:creationId xmlns:p14="http://schemas.microsoft.com/office/powerpoint/2010/main" val="2470609061"/>
      </p:ext>
    </p:extLst>
  </p:cSld>
  <p:clrMapOvr>
    <a:masterClrMapping/>
  </p:clrMapOvr>
  <p:transition spd="med">
    <p:spli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nvGraphicFramePr>
        <p:xfrm>
          <a:off x="804863" y="476250"/>
          <a:ext cx="8231188" cy="6218241"/>
        </p:xfrm>
        <a:graphic>
          <a:graphicData uri="http://schemas.openxmlformats.org/drawingml/2006/table">
            <a:tbl>
              <a:tblPr/>
              <a:tblGrid>
                <a:gridCol w="3793288"/>
                <a:gridCol w="1479300"/>
                <a:gridCol w="1479300"/>
                <a:gridCol w="1479300"/>
              </a:tblGrid>
              <a:tr h="301173">
                <a:tc>
                  <a:txBody>
                    <a:bodyPr/>
                    <a:lstStyle/>
                    <a:p>
                      <a:pPr algn="l" fontAlgn="b"/>
                      <a:r>
                        <a:rPr lang="tr-TR" sz="1200" b="1" i="0" u="none" strike="noStrike" dirty="0">
                          <a:solidFill>
                            <a:srgbClr val="000000"/>
                          </a:solidFill>
                          <a:effectLst/>
                          <a:latin typeface="Tahoma"/>
                        </a:rPr>
                        <a:t> </a:t>
                      </a:r>
                    </a:p>
                  </a:txBody>
                  <a:tcPr marL="7574" marR="7574" marT="757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800" b="1" i="0" u="none" strike="noStrike" dirty="0">
                          <a:solidFill>
                            <a:schemeClr val="bg1"/>
                          </a:solidFill>
                          <a:effectLst/>
                          <a:latin typeface="Tahoma"/>
                        </a:rPr>
                        <a:t>2010</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tr-TR" sz="1800" b="1" i="0" u="none" strike="noStrike" dirty="0">
                          <a:solidFill>
                            <a:schemeClr val="bg1"/>
                          </a:solidFill>
                          <a:effectLst/>
                          <a:latin typeface="Tahoma"/>
                        </a:rPr>
                        <a:t>2015</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tr-TR" sz="1800" b="1" i="0" u="none" strike="noStrike" dirty="0">
                          <a:solidFill>
                            <a:schemeClr val="bg1"/>
                          </a:solidFill>
                          <a:effectLst/>
                          <a:latin typeface="Tahoma"/>
                        </a:rPr>
                        <a:t>5 Yıllık Artış</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194971">
                <a:tc>
                  <a:txBody>
                    <a:bodyPr/>
                    <a:lstStyle/>
                    <a:p>
                      <a:pPr algn="l" fontAlgn="b"/>
                      <a:endParaRPr lang="tr-TR" sz="1200" b="0" i="0" u="none" strike="noStrike" dirty="0">
                        <a:solidFill>
                          <a:srgbClr val="000000"/>
                        </a:solidFill>
                        <a:effectLst/>
                        <a:latin typeface="Tahoma"/>
                      </a:endParaRPr>
                    </a:p>
                  </a:txBody>
                  <a:tcPr marL="7574" marR="7574" marT="757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Tahoma"/>
                      </a:endParaRPr>
                    </a:p>
                  </a:txBody>
                  <a:tcPr marL="7574" marR="7574" marT="75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Tahoma"/>
                      </a:endParaRPr>
                    </a:p>
                  </a:txBody>
                  <a:tcPr marL="7574" marR="7574" marT="75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Tahoma"/>
                      </a:endParaRPr>
                    </a:p>
                  </a:txBody>
                  <a:tcPr marL="7574" marR="7574" marT="75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100">
                <a:tc>
                  <a:txBody>
                    <a:bodyPr/>
                    <a:lstStyle/>
                    <a:p>
                      <a:pPr algn="l" fontAlgn="ctr"/>
                      <a:r>
                        <a:rPr lang="tr-TR" sz="1400" b="1" i="0" u="none" strike="noStrike" dirty="0">
                          <a:solidFill>
                            <a:srgbClr val="FF0000"/>
                          </a:solidFill>
                          <a:effectLst/>
                          <a:latin typeface="Tahoma"/>
                        </a:rPr>
                        <a:t>ASGARİ ÜCRET İŞVEREN MALİYETİ</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1400" b="1" i="0" u="none" strike="noStrike">
                          <a:solidFill>
                            <a:srgbClr val="FF0000"/>
                          </a:solidFill>
                          <a:effectLst/>
                          <a:latin typeface="Tahoma"/>
                        </a:rPr>
                        <a:t>905 TL</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2100" b="1" i="0" u="none" strike="noStrike" dirty="0">
                          <a:solidFill>
                            <a:srgbClr val="FF0000"/>
                          </a:solidFill>
                          <a:effectLst/>
                          <a:latin typeface="Tahoma"/>
                        </a:rPr>
                        <a:t>1.454 TL</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1400" b="1" i="0" u="none" strike="noStrike">
                          <a:solidFill>
                            <a:srgbClr val="FF0000"/>
                          </a:solidFill>
                          <a:effectLst/>
                          <a:latin typeface="Tahoma"/>
                        </a:rPr>
                        <a:t>61%</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353100">
                <a:tc>
                  <a:txBody>
                    <a:bodyPr/>
                    <a:lstStyle/>
                    <a:p>
                      <a:pPr algn="r" fontAlgn="ctr"/>
                      <a:r>
                        <a:rPr lang="pt-BR" sz="1400" b="1" i="0" u="none" strike="noStrike" dirty="0">
                          <a:solidFill>
                            <a:srgbClr val="000000"/>
                          </a:solidFill>
                          <a:effectLst/>
                          <a:latin typeface="Tahoma"/>
                        </a:rPr>
                        <a:t>Parça Başı Boya Ortalama Fiyatı</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1400" b="1" i="0" u="none" strike="noStrike">
                          <a:solidFill>
                            <a:srgbClr val="000000"/>
                          </a:solidFill>
                          <a:effectLst/>
                          <a:latin typeface="Tahoma"/>
                        </a:rPr>
                        <a:t>120 TL</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2100" b="1" i="0" u="none" strike="noStrike" dirty="0">
                          <a:solidFill>
                            <a:srgbClr val="000000"/>
                          </a:solidFill>
                          <a:effectLst/>
                          <a:latin typeface="Tahoma"/>
                        </a:rPr>
                        <a:t>150 TL</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1400" b="1" i="0" u="none" strike="noStrike">
                          <a:solidFill>
                            <a:srgbClr val="FF0000"/>
                          </a:solidFill>
                          <a:effectLst/>
                          <a:latin typeface="Tahoma"/>
                        </a:rPr>
                        <a:t>25%</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353100">
                <a:tc>
                  <a:txBody>
                    <a:bodyPr/>
                    <a:lstStyle/>
                    <a:p>
                      <a:pPr algn="r" fontAlgn="ctr"/>
                      <a:r>
                        <a:rPr lang="tr-TR" sz="1400" b="1" i="0" u="none" strike="noStrike" dirty="0">
                          <a:solidFill>
                            <a:srgbClr val="000000"/>
                          </a:solidFill>
                          <a:effectLst/>
                          <a:latin typeface="Tahoma"/>
                        </a:rPr>
                        <a:t>Toplam Maliyet</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1400" b="1" i="0" u="none" strike="noStrike">
                          <a:solidFill>
                            <a:srgbClr val="000000"/>
                          </a:solidFill>
                          <a:effectLst/>
                          <a:latin typeface="Tahoma"/>
                        </a:rPr>
                        <a:t>106 TL</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2100" b="1" i="0" u="none" strike="noStrike" dirty="0">
                          <a:solidFill>
                            <a:srgbClr val="000000"/>
                          </a:solidFill>
                          <a:effectLst/>
                          <a:latin typeface="Tahoma"/>
                        </a:rPr>
                        <a:t>176 TL</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1400" b="1" i="0" u="none" strike="noStrike">
                          <a:solidFill>
                            <a:srgbClr val="FF0000"/>
                          </a:solidFill>
                          <a:effectLst/>
                          <a:latin typeface="Tahoma"/>
                        </a:rPr>
                        <a:t>67%</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353100">
                <a:tc>
                  <a:txBody>
                    <a:bodyPr/>
                    <a:lstStyle/>
                    <a:p>
                      <a:pPr algn="l" fontAlgn="ctr"/>
                      <a:r>
                        <a:rPr lang="tr-TR" sz="1400" b="1" i="0" u="none" strike="noStrike" dirty="0" smtClean="0">
                          <a:solidFill>
                            <a:srgbClr val="00B050"/>
                          </a:solidFill>
                          <a:effectLst/>
                          <a:latin typeface="Tahoma"/>
                        </a:rPr>
                        <a:t>İşletme</a:t>
                      </a:r>
                      <a:r>
                        <a:rPr lang="tr-TR" sz="1400" b="1" i="0" u="none" strike="noStrike" baseline="0" dirty="0" smtClean="0">
                          <a:solidFill>
                            <a:srgbClr val="00B050"/>
                          </a:solidFill>
                          <a:effectLst/>
                          <a:latin typeface="Tahoma"/>
                        </a:rPr>
                        <a:t> Kârı/zararı - / Araç</a:t>
                      </a:r>
                      <a:endParaRPr lang="tr-TR" sz="1400" b="1" i="0" u="none" strike="noStrike" dirty="0">
                        <a:solidFill>
                          <a:srgbClr val="00B050"/>
                        </a:solidFill>
                        <a:effectLst/>
                        <a:latin typeface="Tahoma"/>
                      </a:endParaRP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1400" b="1" i="0" u="none" strike="noStrike" dirty="0">
                          <a:solidFill>
                            <a:srgbClr val="FFFFFF"/>
                          </a:solidFill>
                          <a:effectLst/>
                          <a:latin typeface="Tahoma"/>
                        </a:rPr>
                        <a:t>15 TL</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tr-TR" sz="2100" b="1" i="0" u="none" strike="noStrike" dirty="0">
                          <a:solidFill>
                            <a:srgbClr val="FFFFFF"/>
                          </a:solidFill>
                          <a:effectLst/>
                          <a:latin typeface="Tahoma"/>
                        </a:rPr>
                        <a:t>-26 TL</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400" b="1" i="0" u="none" strike="noStrike">
                          <a:solidFill>
                            <a:srgbClr val="00B050"/>
                          </a:solidFill>
                          <a:effectLst/>
                          <a:latin typeface="Tahoma"/>
                        </a:rPr>
                        <a:t> </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353100">
                <a:tc>
                  <a:txBody>
                    <a:bodyPr/>
                    <a:lstStyle/>
                    <a:p>
                      <a:pPr algn="l" fontAlgn="ctr"/>
                      <a:r>
                        <a:rPr lang="tr-TR" sz="1400" b="1" i="0" u="none" strike="noStrike" dirty="0">
                          <a:solidFill>
                            <a:srgbClr val="0070C0"/>
                          </a:solidFill>
                          <a:effectLst/>
                          <a:latin typeface="Tahoma"/>
                        </a:rPr>
                        <a:t>DİREKT MALİYET TOPLAM</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1400" b="1" i="0" u="none" strike="noStrike" dirty="0">
                          <a:solidFill>
                            <a:srgbClr val="0070C0"/>
                          </a:solidFill>
                          <a:effectLst/>
                          <a:latin typeface="Tahoma"/>
                        </a:rPr>
                        <a:t>59 TL</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2100" b="1" i="0" u="none" strike="noStrike" dirty="0">
                          <a:solidFill>
                            <a:srgbClr val="0070C0"/>
                          </a:solidFill>
                          <a:effectLst/>
                          <a:latin typeface="Tahoma"/>
                        </a:rPr>
                        <a:t>99 TL</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1400" b="1" i="0" u="none" strike="noStrike">
                          <a:solidFill>
                            <a:srgbClr val="0070C0"/>
                          </a:solidFill>
                          <a:effectLst/>
                          <a:latin typeface="Tahoma"/>
                        </a:rPr>
                        <a:t>69%</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353100">
                <a:tc>
                  <a:txBody>
                    <a:bodyPr/>
                    <a:lstStyle/>
                    <a:p>
                      <a:pPr algn="r" fontAlgn="ctr"/>
                      <a:r>
                        <a:rPr lang="tr-TR" sz="1400" b="0" i="0" u="none" strike="noStrike" dirty="0">
                          <a:solidFill>
                            <a:srgbClr val="000000"/>
                          </a:solidFill>
                          <a:effectLst/>
                          <a:latin typeface="Tahoma"/>
                        </a:rPr>
                        <a:t>Boya</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1400" b="0" i="0" u="none" strike="noStrike" dirty="0">
                          <a:solidFill>
                            <a:srgbClr val="000000"/>
                          </a:solidFill>
                          <a:effectLst/>
                          <a:latin typeface="Tahoma"/>
                        </a:rPr>
                        <a:t>32 TL</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2100" b="0" i="0" u="none" strike="noStrike" dirty="0">
                          <a:solidFill>
                            <a:srgbClr val="000000"/>
                          </a:solidFill>
                          <a:effectLst/>
                          <a:latin typeface="Tahoma"/>
                        </a:rPr>
                        <a:t>55 TL</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1400" b="0" i="0" u="none" strike="noStrike">
                          <a:solidFill>
                            <a:srgbClr val="000000"/>
                          </a:solidFill>
                          <a:effectLst/>
                          <a:latin typeface="Tahoma"/>
                        </a:rPr>
                        <a:t>72%</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353100">
                <a:tc>
                  <a:txBody>
                    <a:bodyPr/>
                    <a:lstStyle/>
                    <a:p>
                      <a:pPr algn="r" fontAlgn="ctr"/>
                      <a:r>
                        <a:rPr lang="tr-TR" sz="1400" b="0" i="0" u="none" strike="noStrike" dirty="0">
                          <a:solidFill>
                            <a:srgbClr val="000000"/>
                          </a:solidFill>
                          <a:effectLst/>
                          <a:latin typeface="Tahoma"/>
                        </a:rPr>
                        <a:t>Sarf</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1400" b="0" i="0" u="none" strike="noStrike" dirty="0">
                          <a:solidFill>
                            <a:srgbClr val="000000"/>
                          </a:solidFill>
                          <a:effectLst/>
                          <a:latin typeface="Tahoma"/>
                        </a:rPr>
                        <a:t>14 TL</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2100" b="0" i="0" u="none" strike="noStrike" dirty="0">
                          <a:solidFill>
                            <a:srgbClr val="000000"/>
                          </a:solidFill>
                          <a:effectLst/>
                          <a:latin typeface="Tahoma"/>
                        </a:rPr>
                        <a:t>23 TL</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1400" b="0" i="0" u="none" strike="noStrike">
                          <a:solidFill>
                            <a:srgbClr val="000000"/>
                          </a:solidFill>
                          <a:effectLst/>
                          <a:latin typeface="Tahoma"/>
                        </a:rPr>
                        <a:t>70%</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353100">
                <a:tc>
                  <a:txBody>
                    <a:bodyPr/>
                    <a:lstStyle/>
                    <a:p>
                      <a:pPr algn="r" fontAlgn="ctr"/>
                      <a:r>
                        <a:rPr lang="tr-TR" sz="1400" b="0" i="0" u="none" strike="noStrike">
                          <a:solidFill>
                            <a:srgbClr val="000000"/>
                          </a:solidFill>
                          <a:effectLst/>
                          <a:latin typeface="Tahoma"/>
                        </a:rPr>
                        <a:t>İşçilik</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1400" b="0" i="0" u="none" strike="noStrike" dirty="0">
                          <a:solidFill>
                            <a:srgbClr val="000000"/>
                          </a:solidFill>
                          <a:effectLst/>
                          <a:latin typeface="Tahoma"/>
                        </a:rPr>
                        <a:t>13 TL</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2100" b="0" i="0" u="none" strike="noStrike" dirty="0">
                          <a:solidFill>
                            <a:srgbClr val="000000"/>
                          </a:solidFill>
                          <a:effectLst/>
                          <a:latin typeface="Tahoma"/>
                        </a:rPr>
                        <a:t>21 TL</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1400" b="0" i="0" u="none" strike="noStrike">
                          <a:solidFill>
                            <a:srgbClr val="000000"/>
                          </a:solidFill>
                          <a:effectLst/>
                          <a:latin typeface="Tahoma"/>
                        </a:rPr>
                        <a:t>62%</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353100">
                <a:tc>
                  <a:txBody>
                    <a:bodyPr/>
                    <a:lstStyle/>
                    <a:p>
                      <a:pPr algn="l" fontAlgn="ctr"/>
                      <a:r>
                        <a:rPr lang="tr-TR" sz="1400" b="1" i="0" u="none" strike="noStrike">
                          <a:solidFill>
                            <a:srgbClr val="0070C0"/>
                          </a:solidFill>
                          <a:effectLst/>
                          <a:latin typeface="Tahoma"/>
                        </a:rPr>
                        <a:t>ENDİREKT MALİYET TOPLAM</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1400" b="1" i="0" u="none" strike="noStrike">
                          <a:solidFill>
                            <a:srgbClr val="0070C0"/>
                          </a:solidFill>
                          <a:effectLst/>
                          <a:latin typeface="Tahoma"/>
                        </a:rPr>
                        <a:t>47 TL</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2100" b="1" i="0" u="none" strike="noStrike" dirty="0">
                          <a:solidFill>
                            <a:srgbClr val="0070C0"/>
                          </a:solidFill>
                          <a:effectLst/>
                          <a:latin typeface="Tahoma"/>
                        </a:rPr>
                        <a:t>77 TL</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tr-TR" sz="1400" b="1" i="0" u="none" strike="noStrike" dirty="0">
                          <a:solidFill>
                            <a:srgbClr val="0070C0"/>
                          </a:solidFill>
                          <a:effectLst/>
                          <a:latin typeface="Tahoma"/>
                        </a:rPr>
                        <a:t>64%</a:t>
                      </a:r>
                    </a:p>
                  </a:txBody>
                  <a:tcPr marL="7574" marR="7574" marT="7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148167">
                <a:tc>
                  <a:txBody>
                    <a:bodyPr/>
                    <a:lstStyle/>
                    <a:p>
                      <a:pPr algn="l" fontAlgn="b"/>
                      <a:endParaRPr lang="tr-TR" sz="900" b="1" i="0" u="none" strike="noStrike">
                        <a:solidFill>
                          <a:srgbClr val="0070C0"/>
                        </a:solidFill>
                        <a:effectLst/>
                        <a:latin typeface="Tahoma"/>
                      </a:endParaRPr>
                    </a:p>
                  </a:txBody>
                  <a:tcPr marL="7574" marR="7574" marT="75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900" b="1" i="0" u="none" strike="noStrike">
                        <a:solidFill>
                          <a:srgbClr val="0070C0"/>
                        </a:solidFill>
                        <a:effectLst/>
                        <a:latin typeface="Tahoma"/>
                      </a:endParaRPr>
                    </a:p>
                  </a:txBody>
                  <a:tcPr marL="7574" marR="7574" marT="75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900" b="1" i="0" u="none" strike="noStrike" dirty="0">
                        <a:solidFill>
                          <a:srgbClr val="0070C0"/>
                        </a:solidFill>
                        <a:effectLst/>
                        <a:latin typeface="Tahoma"/>
                      </a:endParaRPr>
                    </a:p>
                  </a:txBody>
                  <a:tcPr marL="7574" marR="7574" marT="75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900" b="1" i="0" u="none" strike="noStrike" dirty="0">
                        <a:solidFill>
                          <a:srgbClr val="0070C0"/>
                        </a:solidFill>
                        <a:effectLst/>
                        <a:latin typeface="Tahoma"/>
                      </a:endParaRPr>
                    </a:p>
                  </a:txBody>
                  <a:tcPr marL="7574" marR="7574" marT="75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466">
                <a:tc>
                  <a:txBody>
                    <a:bodyPr/>
                    <a:lstStyle/>
                    <a:p>
                      <a:pPr algn="l" fontAlgn="b"/>
                      <a:r>
                        <a:rPr lang="tr-TR" sz="1100" b="1" i="0" u="sng" strike="noStrike" dirty="0">
                          <a:solidFill>
                            <a:srgbClr val="000000"/>
                          </a:solidFill>
                          <a:effectLst/>
                          <a:latin typeface="Tahoma"/>
                        </a:rPr>
                        <a:t>Endirekt Personeller</a:t>
                      </a:r>
                    </a:p>
                  </a:txBody>
                  <a:tcPr marL="7574" marR="7574" marT="757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75000"/>
                      </a:schemeClr>
                    </a:solidFill>
                  </a:tcPr>
                </a:tc>
                <a:tc rowSpan="6">
                  <a:txBody>
                    <a:bodyPr/>
                    <a:lstStyle/>
                    <a:p>
                      <a:pPr algn="ctr" fontAlgn="ctr"/>
                      <a:r>
                        <a:rPr lang="tr-TR" sz="1400" b="1" i="0" u="none" strike="noStrike" dirty="0">
                          <a:solidFill>
                            <a:srgbClr val="000000"/>
                          </a:solidFill>
                          <a:effectLst/>
                          <a:latin typeface="Tahoma"/>
                        </a:rPr>
                        <a:t>13 TL</a:t>
                      </a:r>
                    </a:p>
                  </a:txBody>
                  <a:tcPr marL="7574" marR="7574" marT="75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rowSpan="6">
                  <a:txBody>
                    <a:bodyPr/>
                    <a:lstStyle/>
                    <a:p>
                      <a:pPr algn="ctr" fontAlgn="ctr"/>
                      <a:r>
                        <a:rPr lang="tr-TR" sz="1400" b="1" i="0" u="none" strike="noStrike" dirty="0">
                          <a:solidFill>
                            <a:srgbClr val="000000"/>
                          </a:solidFill>
                          <a:effectLst/>
                          <a:latin typeface="Tahoma"/>
                        </a:rPr>
                        <a:t>21 TL</a:t>
                      </a:r>
                    </a:p>
                  </a:txBody>
                  <a:tcPr marL="7574" marR="7574" marT="75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rowSpan="6">
                  <a:txBody>
                    <a:bodyPr/>
                    <a:lstStyle/>
                    <a:p>
                      <a:pPr algn="ctr" fontAlgn="ctr"/>
                      <a:r>
                        <a:rPr lang="tr-TR" sz="1400" b="1" i="0" u="none" strike="noStrike" dirty="0">
                          <a:solidFill>
                            <a:srgbClr val="000000"/>
                          </a:solidFill>
                          <a:effectLst/>
                          <a:latin typeface="Tahoma"/>
                        </a:rPr>
                        <a:t>62%</a:t>
                      </a:r>
                    </a:p>
                  </a:txBody>
                  <a:tcPr marL="7574" marR="7574" marT="757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198466">
                <a:tc>
                  <a:txBody>
                    <a:bodyPr/>
                    <a:lstStyle/>
                    <a:p>
                      <a:pPr algn="l" fontAlgn="b"/>
                      <a:r>
                        <a:rPr lang="tr-TR" sz="1000" b="0" i="0" u="none" strike="noStrike" dirty="0">
                          <a:solidFill>
                            <a:srgbClr val="000000"/>
                          </a:solidFill>
                          <a:effectLst/>
                          <a:latin typeface="Tahoma"/>
                        </a:rPr>
                        <a:t>Hasar Danışmanı, Hasar Başteknisyeni, Hasar Mekanik Teknisyeni,</a:t>
                      </a:r>
                    </a:p>
                  </a:txBody>
                  <a:tcPr marL="7574" marR="7574" marT="7573" marB="0" anchor="b">
                    <a:lnL w="6350" cap="flat" cmpd="sng" algn="ctr">
                      <a:solidFill>
                        <a:srgbClr val="000000"/>
                      </a:solidFill>
                      <a:prstDash val="solid"/>
                      <a:round/>
                      <a:headEnd type="none" w="med" len="med"/>
                      <a:tailEnd type="none" w="med" len="med"/>
                    </a:lnL>
                    <a:lnR>
                      <a:noFill/>
                    </a:lnR>
                    <a:lnT>
                      <a:noFill/>
                    </a:lnT>
                    <a:lnB>
                      <a:noFill/>
                    </a:lnB>
                    <a:solidFill>
                      <a:schemeClr val="bg1">
                        <a:lumMod val="75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198466">
                <a:tc>
                  <a:txBody>
                    <a:bodyPr/>
                    <a:lstStyle/>
                    <a:p>
                      <a:pPr algn="l" fontAlgn="b"/>
                      <a:r>
                        <a:rPr lang="tr-TR" sz="1000" b="0" i="0" u="none" strike="noStrike" dirty="0">
                          <a:solidFill>
                            <a:srgbClr val="000000"/>
                          </a:solidFill>
                          <a:effectLst/>
                          <a:latin typeface="Tahoma"/>
                        </a:rPr>
                        <a:t>Kaporta Teknisyeni, Yedek Parça Danışmanı, Yedek Parça Müdürü,</a:t>
                      </a:r>
                    </a:p>
                  </a:txBody>
                  <a:tcPr marL="7574" marR="7574" marT="7573" marB="0" anchor="b">
                    <a:lnL w="6350" cap="flat" cmpd="sng" algn="ctr">
                      <a:solidFill>
                        <a:srgbClr val="000000"/>
                      </a:solidFill>
                      <a:prstDash val="solid"/>
                      <a:round/>
                      <a:headEnd type="none" w="med" len="med"/>
                      <a:tailEnd type="none" w="med" len="med"/>
                    </a:lnL>
                    <a:lnR>
                      <a:noFill/>
                    </a:lnR>
                    <a:lnT>
                      <a:noFill/>
                    </a:lnT>
                    <a:lnB>
                      <a:noFill/>
                    </a:lnB>
                    <a:solidFill>
                      <a:schemeClr val="bg1">
                        <a:lumMod val="75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386548">
                <a:tc>
                  <a:txBody>
                    <a:bodyPr/>
                    <a:lstStyle/>
                    <a:p>
                      <a:pPr algn="l" fontAlgn="b"/>
                      <a:r>
                        <a:rPr lang="tr-TR" sz="1000" b="0" i="0" u="none" strike="noStrike" dirty="0">
                          <a:solidFill>
                            <a:srgbClr val="000000"/>
                          </a:solidFill>
                          <a:effectLst/>
                          <a:latin typeface="Tahoma"/>
                        </a:rPr>
                        <a:t>Servis Müdürü, Şube Müdürü, Müşteri İlişkileri Sorumlusu, Resepsiyon,</a:t>
                      </a:r>
                    </a:p>
                  </a:txBody>
                  <a:tcPr marL="7574" marR="7574" marT="7573" marB="0" anchor="b">
                    <a:lnL w="6350" cap="flat" cmpd="sng" algn="ctr">
                      <a:solidFill>
                        <a:srgbClr val="000000"/>
                      </a:solidFill>
                      <a:prstDash val="solid"/>
                      <a:round/>
                      <a:headEnd type="none" w="med" len="med"/>
                      <a:tailEnd type="none" w="med" len="med"/>
                    </a:lnL>
                    <a:lnR>
                      <a:noFill/>
                    </a:lnR>
                    <a:lnT>
                      <a:noFill/>
                    </a:lnT>
                    <a:lnB>
                      <a:noFill/>
                    </a:lnB>
                    <a:solidFill>
                      <a:schemeClr val="bg1">
                        <a:lumMod val="75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198466">
                <a:tc>
                  <a:txBody>
                    <a:bodyPr/>
                    <a:lstStyle/>
                    <a:p>
                      <a:pPr algn="l" fontAlgn="b"/>
                      <a:r>
                        <a:rPr lang="tr-TR" sz="1000" b="0" i="0" u="none" strike="noStrike" dirty="0">
                          <a:solidFill>
                            <a:srgbClr val="000000"/>
                          </a:solidFill>
                          <a:effectLst/>
                          <a:latin typeface="Tahoma"/>
                        </a:rPr>
                        <a:t>Muhasebe Danışmanı, Muhasebe Müdürü, Araç Yıkama Personeli,</a:t>
                      </a:r>
                    </a:p>
                  </a:txBody>
                  <a:tcPr marL="7574" marR="7574" marT="7573" marB="0" anchor="b">
                    <a:lnL w="6350" cap="flat" cmpd="sng" algn="ctr">
                      <a:solidFill>
                        <a:srgbClr val="000000"/>
                      </a:solidFill>
                      <a:prstDash val="solid"/>
                      <a:round/>
                      <a:headEnd type="none" w="med" len="med"/>
                      <a:tailEnd type="none" w="med" len="med"/>
                    </a:lnL>
                    <a:lnR>
                      <a:noFill/>
                    </a:lnR>
                    <a:lnT>
                      <a:noFill/>
                    </a:lnT>
                    <a:lnB>
                      <a:noFill/>
                    </a:lnB>
                    <a:solidFill>
                      <a:schemeClr val="bg1">
                        <a:lumMod val="75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198466">
                <a:tc>
                  <a:txBody>
                    <a:bodyPr/>
                    <a:lstStyle/>
                    <a:p>
                      <a:pPr algn="l" fontAlgn="b"/>
                      <a:r>
                        <a:rPr lang="tr-TR" sz="1000" b="0" i="0" u="none" strike="noStrike" dirty="0">
                          <a:solidFill>
                            <a:srgbClr val="000000"/>
                          </a:solidFill>
                          <a:effectLst/>
                          <a:latin typeface="Tahoma"/>
                        </a:rPr>
                        <a:t>Güvenlik Personeli, Temizlik Personeli</a:t>
                      </a:r>
                    </a:p>
                  </a:txBody>
                  <a:tcPr marL="7574" marR="7574" marT="757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lumMod val="75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233672">
                <a:tc>
                  <a:txBody>
                    <a:bodyPr/>
                    <a:lstStyle/>
                    <a:p>
                      <a:pPr algn="l" fontAlgn="b"/>
                      <a:endParaRPr lang="tr-TR" sz="1000" b="0" i="0" u="none" strike="noStrike" dirty="0">
                        <a:solidFill>
                          <a:srgbClr val="000000"/>
                        </a:solidFill>
                        <a:effectLst/>
                        <a:latin typeface="Tahoma"/>
                      </a:endParaRPr>
                    </a:p>
                  </a:txBody>
                  <a:tcPr marL="7574" marR="7574" marT="75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tr-TR" sz="1400" b="0" i="0" u="none" strike="noStrike" dirty="0">
                        <a:solidFill>
                          <a:srgbClr val="000000"/>
                        </a:solidFill>
                        <a:effectLst/>
                        <a:latin typeface="Tahoma"/>
                      </a:endParaRPr>
                    </a:p>
                  </a:txBody>
                  <a:tcPr marL="7574" marR="7574" marT="75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tr-TR" sz="1400" b="0" i="0" u="none" strike="noStrike" dirty="0">
                        <a:solidFill>
                          <a:srgbClr val="000000"/>
                        </a:solidFill>
                        <a:effectLst/>
                        <a:latin typeface="Tahoma"/>
                      </a:endParaRPr>
                    </a:p>
                  </a:txBody>
                  <a:tcPr marL="7574" marR="7574" marT="75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tr-TR" sz="1400" b="0" i="0" u="none" strike="noStrike" dirty="0">
                        <a:solidFill>
                          <a:srgbClr val="000000"/>
                        </a:solidFill>
                        <a:effectLst/>
                        <a:latin typeface="Tahoma"/>
                      </a:endParaRPr>
                    </a:p>
                  </a:txBody>
                  <a:tcPr marL="7574" marR="7574" marT="75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198466">
                <a:tc>
                  <a:txBody>
                    <a:bodyPr/>
                    <a:lstStyle/>
                    <a:p>
                      <a:pPr algn="l" fontAlgn="b"/>
                      <a:r>
                        <a:rPr lang="tr-TR" sz="1100" b="1" i="0" u="sng" strike="noStrike" dirty="0">
                          <a:solidFill>
                            <a:srgbClr val="000000"/>
                          </a:solidFill>
                          <a:effectLst/>
                          <a:latin typeface="Tahoma"/>
                        </a:rPr>
                        <a:t>Diğer Endirekt Maliyetler</a:t>
                      </a:r>
                    </a:p>
                  </a:txBody>
                  <a:tcPr marL="7574" marR="7574" marT="757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75000"/>
                      </a:schemeClr>
                    </a:solidFill>
                  </a:tcPr>
                </a:tc>
                <a:tc rowSpan="3">
                  <a:txBody>
                    <a:bodyPr/>
                    <a:lstStyle/>
                    <a:p>
                      <a:pPr algn="ctr" fontAlgn="ctr"/>
                      <a:r>
                        <a:rPr lang="tr-TR" sz="1400" b="1" i="0" u="none" strike="noStrike">
                          <a:solidFill>
                            <a:srgbClr val="000000"/>
                          </a:solidFill>
                          <a:effectLst/>
                          <a:latin typeface="Tahoma"/>
                        </a:rPr>
                        <a:t>34 TL</a:t>
                      </a:r>
                    </a:p>
                  </a:txBody>
                  <a:tcPr marL="7574" marR="7574" marT="75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rowSpan="3">
                  <a:txBody>
                    <a:bodyPr/>
                    <a:lstStyle/>
                    <a:p>
                      <a:pPr algn="ctr" fontAlgn="ctr"/>
                      <a:r>
                        <a:rPr lang="tr-TR" sz="1400" b="1" i="0" u="none" strike="noStrike" dirty="0">
                          <a:solidFill>
                            <a:srgbClr val="000000"/>
                          </a:solidFill>
                          <a:effectLst/>
                          <a:latin typeface="Tahoma"/>
                        </a:rPr>
                        <a:t>56 TL</a:t>
                      </a:r>
                    </a:p>
                  </a:txBody>
                  <a:tcPr marL="7574" marR="7574" marT="75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rowSpan="3">
                  <a:txBody>
                    <a:bodyPr/>
                    <a:lstStyle/>
                    <a:p>
                      <a:pPr algn="ctr" fontAlgn="ctr"/>
                      <a:r>
                        <a:rPr lang="tr-TR" sz="1400" b="1" i="0" u="none" strike="noStrike" dirty="0">
                          <a:solidFill>
                            <a:srgbClr val="000000"/>
                          </a:solidFill>
                          <a:effectLst/>
                          <a:latin typeface="Tahoma"/>
                        </a:rPr>
                        <a:t>65%</a:t>
                      </a:r>
                    </a:p>
                  </a:txBody>
                  <a:tcPr marL="7574" marR="7574" marT="757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86548">
                <a:tc>
                  <a:txBody>
                    <a:bodyPr/>
                    <a:lstStyle/>
                    <a:p>
                      <a:pPr algn="l" fontAlgn="b"/>
                      <a:r>
                        <a:rPr lang="tr-TR" sz="1000" b="0" i="0" u="none" strike="noStrike" dirty="0">
                          <a:solidFill>
                            <a:srgbClr val="000000"/>
                          </a:solidFill>
                          <a:effectLst/>
                          <a:latin typeface="Tahoma"/>
                        </a:rPr>
                        <a:t>Kira, Ekipman Amortisman, Enerji, Elektrik, Su, İkame Araç, Finansman,</a:t>
                      </a:r>
                    </a:p>
                  </a:txBody>
                  <a:tcPr marL="7574" marR="7574" marT="7573" marB="0" anchor="b">
                    <a:lnL w="6350" cap="flat" cmpd="sng" algn="ctr">
                      <a:solidFill>
                        <a:srgbClr val="000000"/>
                      </a:solidFill>
                      <a:prstDash val="solid"/>
                      <a:round/>
                      <a:headEnd type="none" w="med" len="med"/>
                      <a:tailEnd type="none" w="med" len="med"/>
                    </a:lnL>
                    <a:lnR>
                      <a:noFill/>
                    </a:lnR>
                    <a:lnT>
                      <a:noFill/>
                    </a:lnT>
                    <a:lnB>
                      <a:noFill/>
                    </a:lnB>
                    <a:solidFill>
                      <a:schemeClr val="bg1">
                        <a:lumMod val="75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198466">
                <a:tc>
                  <a:txBody>
                    <a:bodyPr/>
                    <a:lstStyle/>
                    <a:p>
                      <a:pPr algn="l" fontAlgn="b"/>
                      <a:r>
                        <a:rPr lang="tr-TR" sz="1000" b="0" i="0" u="none" strike="noStrike" dirty="0">
                          <a:solidFill>
                            <a:srgbClr val="000000"/>
                          </a:solidFill>
                          <a:effectLst/>
                          <a:latin typeface="Tahoma"/>
                        </a:rPr>
                        <a:t>ISIG ve Çevre Mevzuat Giderleri, Temizlik Malzeme (araç, bina)</a:t>
                      </a:r>
                    </a:p>
                  </a:txBody>
                  <a:tcPr marL="7574" marR="7574" marT="757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lumMod val="75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tr>
            </a:tbl>
          </a:graphicData>
        </a:graphic>
      </p:graphicFrame>
      <p:sp>
        <p:nvSpPr>
          <p:cNvPr id="65635" name="Rectangle 8"/>
          <p:cNvSpPr txBox="1">
            <a:spLocks noChangeAspect="1" noChangeArrowheads="1"/>
          </p:cNvSpPr>
          <p:nvPr>
            <p:custDataLst>
              <p:tags r:id="rId1"/>
            </p:custDataLst>
          </p:nvPr>
        </p:nvSpPr>
        <p:spPr bwMode="gray">
          <a:xfrm>
            <a:off x="755650" y="68263"/>
            <a:ext cx="8208963"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000">
                <a:solidFill>
                  <a:srgbClr val="002060"/>
                </a:solidFill>
                <a:latin typeface="Arial" panose="020B0604020202020204" pitchFamily="34" charset="0"/>
              </a:rPr>
              <a:t>Boya Operasyonları Maliyet Çalışması / Araç</a:t>
            </a:r>
            <a:endParaRPr lang="en-US" altLang="tr-TR" sz="2000">
              <a:solidFill>
                <a:srgbClr val="002060"/>
              </a:solidFill>
              <a:latin typeface="Arial" panose="020B0604020202020204" pitchFamily="34" charset="0"/>
            </a:endParaRPr>
          </a:p>
        </p:txBody>
      </p:sp>
    </p:spTree>
    <p:extLst>
      <p:ext uri="{BB962C8B-B14F-4D97-AF65-F5344CB8AC3E}">
        <p14:creationId xmlns:p14="http://schemas.microsoft.com/office/powerpoint/2010/main" val="1474468306"/>
      </p:ext>
    </p:extLst>
  </p:cSld>
  <p:clrMapOvr>
    <a:masterClrMapping/>
  </p:clrMapOvr>
  <p:transition spd="med">
    <p:spli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49213"/>
            <a:ext cx="8229600" cy="715491"/>
          </a:xfrm>
        </p:spPr>
        <p:txBody>
          <a:bodyPr>
            <a:normAutofit fontScale="90000"/>
          </a:bodyPr>
          <a:lstStyle/>
          <a:p>
            <a:pPr algn="l"/>
            <a:r>
              <a:rPr lang="tr-TR" dirty="0" smtClean="0"/>
              <a:t>OYDER YAYINLARI</a:t>
            </a:r>
            <a:endParaRPr lang="tr-TR" dirty="0"/>
          </a:p>
        </p:txBody>
      </p:sp>
      <p:pic>
        <p:nvPicPr>
          <p:cNvPr id="4" name="Picture 5"/>
          <p:cNvPicPr>
            <a:picLocks noGrp="1" noChangeAspect="1" noChangeArrowheads="1"/>
          </p:cNvPicPr>
          <p:nvPr>
            <p:ph idx="1"/>
          </p:nvPr>
        </p:nvPicPr>
        <p:blipFill>
          <a:blip r:embed="rId2"/>
          <a:srcRect/>
          <a:stretch>
            <a:fillRect/>
          </a:stretch>
        </p:blipFill>
        <p:spPr bwMode="auto">
          <a:xfrm>
            <a:off x="5904049" y="409934"/>
            <a:ext cx="3255650" cy="4525963"/>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srcRect/>
          <a:stretch>
            <a:fillRect/>
          </a:stretch>
        </p:blipFill>
        <p:spPr bwMode="auto">
          <a:xfrm>
            <a:off x="123951" y="728330"/>
            <a:ext cx="3223913" cy="428484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4"/>
          <a:srcRect/>
          <a:stretch>
            <a:fillRect/>
          </a:stretch>
        </p:blipFill>
        <p:spPr bwMode="auto">
          <a:xfrm>
            <a:off x="3347864" y="1800798"/>
            <a:ext cx="2952328" cy="436450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0963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3" y="1340769"/>
            <a:ext cx="557147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C:\Users\Özgür Tezer\Desktop\2016-05-11 23-53-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238158" y="2936314"/>
            <a:ext cx="4463819" cy="3347864"/>
          </a:xfrm>
          <a:prstGeom prst="rect">
            <a:avLst/>
          </a:prstGeom>
          <a:noFill/>
          <a:extLst>
            <a:ext uri="{909E8E84-426E-40DD-AFC4-6F175D3DCCD1}">
              <a14:hiddenFill xmlns:a14="http://schemas.microsoft.com/office/drawing/2010/main">
                <a:solidFill>
                  <a:srgbClr val="FFFFFF"/>
                </a:solidFill>
              </a14:hiddenFill>
            </a:ext>
          </a:extLst>
        </p:spPr>
      </p:pic>
      <p:sp>
        <p:nvSpPr>
          <p:cNvPr id="6" name="Başlık 1"/>
          <p:cNvSpPr>
            <a:spLocks noGrp="1"/>
          </p:cNvSpPr>
          <p:nvPr>
            <p:ph type="title"/>
          </p:nvPr>
        </p:nvSpPr>
        <p:spPr/>
        <p:txBody>
          <a:bodyPr>
            <a:normAutofit/>
          </a:bodyPr>
          <a:lstStyle/>
          <a:p>
            <a:pPr algn="l"/>
            <a:r>
              <a:rPr lang="tr-TR" dirty="0" smtClean="0"/>
              <a:t>OYDER YAYINLARI</a:t>
            </a:r>
            <a:endParaRPr lang="tr-TR" dirty="0"/>
          </a:p>
        </p:txBody>
      </p:sp>
    </p:spTree>
    <p:extLst>
      <p:ext uri="{BB962C8B-B14F-4D97-AF65-F5344CB8AC3E}">
        <p14:creationId xmlns:p14="http://schemas.microsoft.com/office/powerpoint/2010/main" val="2512476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Özgür Tezer\AppData\Local\Microsoft\Windows\Temporary Internet Files\Content.Outlook\VGPZEA70\Ekran Alıntısı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58" y="692696"/>
            <a:ext cx="8890284"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084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0127"/>
            <a:ext cx="8229600" cy="1143000"/>
          </a:xfrm>
        </p:spPr>
        <p:txBody>
          <a:bodyPr>
            <a:noAutofit/>
          </a:bodyPr>
          <a:lstStyle/>
          <a:p>
            <a:pPr algn="l"/>
            <a:r>
              <a:rPr lang="tr-TR" sz="2800" dirty="0" smtClean="0">
                <a:solidFill>
                  <a:srgbClr val="FF0000"/>
                </a:solidFill>
              </a:rPr>
              <a:t>TÜRKİYE MOTORLU ARAÇ ÜRETİMİNDE YÜKSELMEYE DEVAM EDİYOR</a:t>
            </a:r>
            <a:endParaRPr lang="tr-TR" sz="2800" dirty="0">
              <a:solidFill>
                <a:srgbClr val="FF0000"/>
              </a:solidFill>
            </a:endParaRPr>
          </a:p>
        </p:txBody>
      </p:sp>
      <p:sp>
        <p:nvSpPr>
          <p:cNvPr id="3" name="İçerik Yer Tutucusu 2"/>
          <p:cNvSpPr>
            <a:spLocks noGrp="1"/>
          </p:cNvSpPr>
          <p:nvPr>
            <p:ph idx="1"/>
          </p:nvPr>
        </p:nvSpPr>
        <p:spPr>
          <a:xfrm>
            <a:off x="179512" y="1052736"/>
            <a:ext cx="8147248" cy="2376265"/>
          </a:xfrm>
        </p:spPr>
        <p:txBody>
          <a:bodyPr>
            <a:normAutofit/>
          </a:bodyPr>
          <a:lstStyle/>
          <a:p>
            <a:r>
              <a:rPr lang="tr-TR" sz="2000" dirty="0" smtClean="0"/>
              <a:t>DÜNYADA 17. SIRADAN 15.SIRAYA</a:t>
            </a:r>
          </a:p>
          <a:p>
            <a:r>
              <a:rPr lang="tr-TR" sz="2000" dirty="0" smtClean="0"/>
              <a:t>AVRUPA DA 6. SIRADAN 5.SIRAYA </a:t>
            </a:r>
            <a:endParaRPr lang="tr-TR"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842598"/>
            <a:ext cx="7236296" cy="4898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0643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10" y="1791322"/>
            <a:ext cx="8888479" cy="3008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907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7987"/>
            <a:ext cx="7934325"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41" y="2349212"/>
            <a:ext cx="795337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654" y="4597112"/>
            <a:ext cx="787717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5586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92696"/>
            <a:ext cx="79914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61" y="3356992"/>
            <a:ext cx="79819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9238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7363"/>
            <a:ext cx="7962900" cy="239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910439"/>
            <a:ext cx="79629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3" y="2774627"/>
            <a:ext cx="793432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1583" y="2739991"/>
            <a:ext cx="3222725"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1413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570186"/>
          </a:xfrm>
        </p:spPr>
        <p:txBody>
          <a:bodyPr>
            <a:noAutofit/>
          </a:bodyPr>
          <a:lstStyle/>
          <a:p>
            <a:r>
              <a:rPr lang="tr-TR" sz="3600" b="1" dirty="0" smtClean="0"/>
              <a:t>OTOMOTİV PARAKENDECİLİĞİNDE BAŞARILI UYGULAMALAR PANELİ </a:t>
            </a:r>
            <a:br>
              <a:rPr lang="tr-TR" sz="3600" b="1" dirty="0" smtClean="0"/>
            </a:br>
            <a:r>
              <a:rPr lang="tr-TR" sz="3600" b="1" dirty="0" smtClean="0"/>
              <a:t>KONUŞMACILARI</a:t>
            </a:r>
            <a:endParaRPr lang="tr-TR" sz="3600" b="1" dirty="0"/>
          </a:p>
        </p:txBody>
      </p:sp>
      <p:sp>
        <p:nvSpPr>
          <p:cNvPr id="3" name="İçerik Yer Tutucusu 2"/>
          <p:cNvSpPr>
            <a:spLocks noGrp="1"/>
          </p:cNvSpPr>
          <p:nvPr>
            <p:ph idx="1"/>
          </p:nvPr>
        </p:nvSpPr>
        <p:spPr>
          <a:xfrm>
            <a:off x="457200" y="2132856"/>
            <a:ext cx="8229600" cy="3993307"/>
          </a:xfrm>
          <a:solidFill>
            <a:schemeClr val="accent3">
              <a:lumMod val="60000"/>
              <a:lumOff val="40000"/>
            </a:schemeClr>
          </a:solidFill>
        </p:spPr>
        <p:txBody>
          <a:bodyPr>
            <a:normAutofit lnSpcReduction="10000"/>
          </a:bodyPr>
          <a:lstStyle/>
          <a:p>
            <a:pPr algn="ctr"/>
            <a:r>
              <a:rPr lang="tr-TR" b="1" dirty="0" smtClean="0">
                <a:solidFill>
                  <a:srgbClr val="002060"/>
                </a:solidFill>
              </a:rPr>
              <a:t>EROL TUNA - CSI</a:t>
            </a:r>
          </a:p>
          <a:p>
            <a:pPr algn="ctr"/>
            <a:r>
              <a:rPr lang="tr-TR" b="1" dirty="0" smtClean="0">
                <a:solidFill>
                  <a:srgbClr val="002060"/>
                </a:solidFill>
              </a:rPr>
              <a:t>MEHMET TAŞAR – KULLANILMIŞ ARAÇ</a:t>
            </a:r>
          </a:p>
          <a:p>
            <a:pPr algn="ctr"/>
            <a:r>
              <a:rPr lang="tr-TR" b="1" dirty="0" smtClean="0">
                <a:solidFill>
                  <a:srgbClr val="002060"/>
                </a:solidFill>
              </a:rPr>
              <a:t>GİZEM YÜZBAŞIOĞLU - KREDİLER</a:t>
            </a:r>
          </a:p>
          <a:p>
            <a:pPr algn="ctr"/>
            <a:r>
              <a:rPr lang="tr-TR" b="1" dirty="0" smtClean="0">
                <a:solidFill>
                  <a:srgbClr val="002060"/>
                </a:solidFill>
              </a:rPr>
              <a:t>SERKAN SUCU – ARAÇ KORUMA</a:t>
            </a:r>
          </a:p>
          <a:p>
            <a:pPr algn="ctr"/>
            <a:r>
              <a:rPr lang="tr-TR" b="1" dirty="0" smtClean="0">
                <a:solidFill>
                  <a:srgbClr val="002060"/>
                </a:solidFill>
              </a:rPr>
              <a:t>EMRE GÖKER - SİGORTA</a:t>
            </a:r>
          </a:p>
          <a:p>
            <a:pPr algn="ctr"/>
            <a:r>
              <a:rPr lang="tr-TR" b="1" dirty="0" smtClean="0">
                <a:solidFill>
                  <a:srgbClr val="002060"/>
                </a:solidFill>
              </a:rPr>
              <a:t>OSMAN GÖKŞEN - AKSESUAR</a:t>
            </a:r>
          </a:p>
          <a:p>
            <a:pPr algn="ctr"/>
            <a:r>
              <a:rPr lang="tr-TR" b="1" dirty="0" smtClean="0">
                <a:solidFill>
                  <a:srgbClr val="002060"/>
                </a:solidFill>
              </a:rPr>
              <a:t>HALUK VELİ DOĞAN - SSI</a:t>
            </a:r>
            <a:endParaRPr lang="tr-TR" b="1" dirty="0">
              <a:solidFill>
                <a:srgbClr val="002060"/>
              </a:solidFill>
            </a:endParaRPr>
          </a:p>
        </p:txBody>
      </p:sp>
    </p:spTree>
    <p:extLst>
      <p:ext uri="{BB962C8B-B14F-4D97-AF65-F5344CB8AC3E}">
        <p14:creationId xmlns:p14="http://schemas.microsoft.com/office/powerpoint/2010/main" val="1403896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6626" name="Picture 2" descr="C:\Users\Özgür Tezer\Pictures\Oyder\DUAYENLER YEMEK\IMG_67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6114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5602" name="Picture 2" descr="C:\Users\Özgür Tezer\Pictures\Oyder\DUAYENLER YEMEK\IMG_68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851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Özgür Tezer\AppData\Local\Microsoft\Windows\Temporary Internet Files\Content.Outlook\VGPZEA70\Resim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292" y="417292"/>
            <a:ext cx="8473180" cy="606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8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91" y="260648"/>
            <a:ext cx="9013218"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436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7903"/>
            <a:ext cx="8640960" cy="665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9891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0944"/>
            <a:ext cx="8568951" cy="659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841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70" y="207337"/>
            <a:ext cx="8814018" cy="639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052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8928992"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152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Gzt2Ucoixkmsl62q6M_L6g"/>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400</TotalTime>
  <Words>1756</Words>
  <Application>Microsoft Office PowerPoint</Application>
  <PresentationFormat>On-screen Show (4:3)</PresentationFormat>
  <Paragraphs>555</Paragraphs>
  <Slides>47</Slides>
  <Notes>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Ofis Teması</vt:lpstr>
      <vt:lpstr>PowerPoint Presentation</vt:lpstr>
      <vt:lpstr>997 ADET OTOMOTİV YETKİLİ SATICISI</vt:lpstr>
      <vt:lpstr>OTOMOTİV SEKTÖRÜ ÖZETİ</vt:lpstr>
      <vt:lpstr>TÜRKİYE MOTORLU ARAÇ ÜRETİMİNDE YÜKSELMEYE DEVAM EDİYOR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OTOMOTİV SEKTÖRÜ 2016 BEKLENTİLERİ</vt:lpstr>
      <vt:lpstr>PowerPoint Presentation</vt:lpstr>
      <vt:lpstr>PowerPoint Presentation</vt:lpstr>
      <vt:lpstr>PowerPoint Presentation</vt:lpstr>
      <vt:lpstr>PowerPoint Presentation</vt:lpstr>
      <vt:lpstr>DÜNYADA YAŞANAN ENDÜSTRİ 4 DEĞİŞİMİ </vt:lpstr>
      <vt:lpstr>DEĞİŞİM HER YERDE</vt:lpstr>
      <vt:lpstr>DONNA SATTERFIELD – IBM OTOMOTİV GRUBU</vt:lpstr>
      <vt:lpstr>PowerPoint Presentation</vt:lpstr>
      <vt:lpstr>PowerPoint Presentation</vt:lpstr>
      <vt:lpstr>PowerPoint Presentation</vt:lpstr>
      <vt:lpstr>PowerPoint Presentation</vt:lpstr>
      <vt:lpstr>YETKİLİ SATICI DOSTLARIMIZ İLE DİYALOG ADIYLA BİRARAYA GELDİK</vt:lpstr>
      <vt:lpstr>PowerPoint Presentation</vt:lpstr>
      <vt:lpstr>KULLANILMIŞ ARAÇ SATIŞLARI</vt:lpstr>
      <vt:lpstr>PowerPoint Presentation</vt:lpstr>
      <vt:lpstr>İkinci el araç satışında KDV </vt:lpstr>
      <vt:lpstr>İKİNCİ EL ARAÇ SATIŞLARINDA KDV UYGULAMASI</vt:lpstr>
      <vt:lpstr>PowerPoint Presentation</vt:lpstr>
      <vt:lpstr>ÖMRÜNÜ TAMAMLAMIŞ ARAÇLARIN DURUMU</vt:lpstr>
      <vt:lpstr>ÖMRÜNÜ TAMAMLAMIŞ ARAÇLARIN DURUMU</vt:lpstr>
      <vt:lpstr>Toplam Ağır Hasarlı Araçların %95,7’si onarılarak tekrar Trafiğe Çıkıyor</vt:lpstr>
      <vt:lpstr> Ağır Hasarlı Araçların %95,7’si onarılarak tekrar Trafiğe Çıkıyor</vt:lpstr>
      <vt:lpstr>PowerPoint Presentation</vt:lpstr>
      <vt:lpstr>OYDER YAYINLARI</vt:lpstr>
      <vt:lpstr>OYDER YAYINLARI</vt:lpstr>
      <vt:lpstr>PowerPoint Presentation</vt:lpstr>
      <vt:lpstr>PowerPoint Presentation</vt:lpstr>
      <vt:lpstr>PowerPoint Presentation</vt:lpstr>
      <vt:lpstr>PowerPoint Presentation</vt:lpstr>
      <vt:lpstr>PowerPoint Presentation</vt:lpstr>
      <vt:lpstr>OTOMOTİV PARAKENDECİLİĞİNDE BAŞARILI UYGULAMALAR PANELİ  KONUŞMACILARI</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Özgür Tezer</dc:creator>
  <cp:lastModifiedBy>RePack by Diakov</cp:lastModifiedBy>
  <cp:revision>52</cp:revision>
  <dcterms:created xsi:type="dcterms:W3CDTF">2016-05-11T17:23:05Z</dcterms:created>
  <dcterms:modified xsi:type="dcterms:W3CDTF">2016-05-12T12:24:47Z</dcterms:modified>
</cp:coreProperties>
</file>