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27.xml" ContentType="application/vnd.openxmlformats-officedocument.drawingml.char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charts/chart12.xml" ContentType="application/vnd.openxmlformats-officedocument.drawingml.chart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  <p:sldMasterId id="2147483715" r:id="rId3"/>
  </p:sldMasterIdLst>
  <p:notesMasterIdLst>
    <p:notesMasterId r:id="rId25"/>
  </p:notesMasterIdLst>
  <p:handoutMasterIdLst>
    <p:handoutMasterId r:id="rId26"/>
  </p:handoutMasterIdLst>
  <p:sldIdLst>
    <p:sldId id="306" r:id="rId4"/>
    <p:sldId id="307" r:id="rId5"/>
    <p:sldId id="309" r:id="rId6"/>
    <p:sldId id="310" r:id="rId7"/>
    <p:sldId id="446" r:id="rId8"/>
    <p:sldId id="447" r:id="rId9"/>
    <p:sldId id="448" r:id="rId10"/>
    <p:sldId id="318" r:id="rId11"/>
    <p:sldId id="365" r:id="rId12"/>
    <p:sldId id="434" r:id="rId13"/>
    <p:sldId id="451" r:id="rId14"/>
    <p:sldId id="424" r:id="rId15"/>
    <p:sldId id="425" r:id="rId16"/>
    <p:sldId id="452" r:id="rId17"/>
    <p:sldId id="440" r:id="rId18"/>
    <p:sldId id="441" r:id="rId19"/>
    <p:sldId id="431" r:id="rId20"/>
    <p:sldId id="433" r:id="rId21"/>
    <p:sldId id="445" r:id="rId22"/>
    <p:sldId id="442" r:id="rId23"/>
    <p:sldId id="438" r:id="rId24"/>
  </p:sldIdLst>
  <p:sldSz cx="9144000" cy="5143500" type="screen16x9"/>
  <p:notesSz cx="6662738" cy="9926638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49C"/>
    <a:srgbClr val="008E40"/>
    <a:srgbClr val="FFFDCD"/>
    <a:srgbClr val="006600"/>
    <a:srgbClr val="E6E6E6"/>
    <a:srgbClr val="C1EBFF"/>
    <a:srgbClr val="FCE4E4"/>
    <a:srgbClr val="FFFFFF"/>
    <a:srgbClr val="FAD1D1"/>
    <a:srgbClr val="4F4F4F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4" autoAdjust="0"/>
    <p:restoredTop sz="98724" autoAdjust="0"/>
  </p:normalViewPr>
  <p:slideViewPr>
    <p:cSldViewPr showGuides="1">
      <p:cViewPr>
        <p:scale>
          <a:sx n="104" d="100"/>
          <a:sy n="104" d="100"/>
        </p:scale>
        <p:origin x="-288" y="-36"/>
      </p:cViewPr>
      <p:guideLst>
        <p:guide orient="horz" pos="2981"/>
        <p:guide orient="horz" pos="3026"/>
        <p:guide orient="horz" pos="3117"/>
        <p:guide orient="horz" pos="622"/>
        <p:guide orient="horz" pos="2618"/>
        <p:guide orient="horz" pos="2527"/>
        <p:guide orient="horz" pos="2119"/>
        <p:guide orient="horz" pos="2028"/>
        <p:guide pos="2925"/>
        <p:guide pos="3742"/>
        <p:guide pos="3527"/>
        <p:guide pos="4331"/>
        <p:guide pos="4986"/>
        <p:guide pos="2018"/>
        <p:guide pos="1849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4224" y="-864"/>
      </p:cViewPr>
      <p:guideLst>
        <p:guide orient="horz" pos="5938"/>
        <p:guide orient="horz" pos="495"/>
        <p:guide pos="276"/>
        <p:guide pos="39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3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0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w-fs04\Proje_Yeni\Oyder\Auto_Energy\Loyalty_Satisfaction_MysteryShopping\Kantitatif\304400_Otomobil%20Al&#305;c&#305;lar&#305;%20Profil%20Takip%20Ara&#351;t&#305;rmas&#305;_2012\Data_Tablolar\Temmuz2014Data\Tablo\304400_OYDER_INDE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4"/>
  <c:chart>
    <c:autoTitleDeleted val="1"/>
    <c:plotArea>
      <c:layout>
        <c:manualLayout>
          <c:layoutTarget val="inner"/>
          <c:xMode val="edge"/>
          <c:yMode val="edge"/>
          <c:x val="0.51604136894229857"/>
          <c:y val="0.11255380834075338"/>
          <c:w val="0.4724061592775779"/>
          <c:h val="0.864548903495897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Age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r-TR"/>
                      <a:t>31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 smtClean="0"/>
                      <a:t>18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r-TR" smtClean="0"/>
                      <a:t>13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3"/>
              <c:layout>
                <c:manualLayout>
                  <c:x val="9.6685963332872854E-2"/>
                  <c:y val="-0.13483995605426569"/>
                </c:manualLayout>
              </c:layout>
              <c:tx>
                <c:rich>
                  <a:bodyPr/>
                  <a:lstStyle/>
                  <a:p>
                    <a:r>
                      <a:rPr lang="tr-TR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Percent val="1"/>
            </c:dLbl>
            <c:dLblPos val="ctr"/>
            <c:showPercent val="1"/>
            <c:showLeaderLines val="1"/>
          </c:dLbls>
          <c:cat>
            <c:strRef>
              <c:f>Tabelle1!$A$2:$A$6</c:f>
              <c:strCache>
                <c:ptCount val="5"/>
                <c:pt idx="0">
                  <c:v>Citroen</c:v>
                </c:pt>
                <c:pt idx="1">
                  <c:v>Mercedes</c:v>
                </c:pt>
                <c:pt idx="2">
                  <c:v>Tofaş / Fiat</c:v>
                </c:pt>
                <c:pt idx="3">
                  <c:v>Subaru</c:v>
                </c:pt>
                <c:pt idx="4">
                  <c:v>Diğer</c:v>
                </c:pt>
              </c:strCache>
            </c:strRef>
          </c:cat>
          <c:val>
            <c:numRef>
              <c:f>Tabelle1!$B$2:$B$6</c:f>
              <c:numCache>
                <c:formatCode>gene\ra\l</c:formatCode>
                <c:ptCount val="5"/>
                <c:pt idx="0">
                  <c:v>31.029065200314218</c:v>
                </c:pt>
                <c:pt idx="1">
                  <c:v>18.028279654359764</c:v>
                </c:pt>
                <c:pt idx="2">
                  <c:v>12.568735271013354</c:v>
                </c:pt>
                <c:pt idx="3">
                  <c:v>8.2089552238805901</c:v>
                </c:pt>
                <c:pt idx="4">
                  <c:v>30.164964650432069</c:v>
                </c:pt>
              </c:numCache>
            </c:numRef>
          </c:val>
        </c:ser>
        <c:dLbls/>
        <c:firstSliceAng val="0"/>
      </c:pieChart>
    </c:plotArea>
    <c:legend>
      <c:legendPos val="t"/>
      <c:layout>
        <c:manualLayout>
          <c:xMode val="edge"/>
          <c:yMode val="edge"/>
          <c:x val="0.12719583786327041"/>
          <c:y val="6.5302736458895075E-2"/>
          <c:w val="0.35002080908602268"/>
          <c:h val="0.92213291420745858"/>
        </c:manualLayout>
      </c:layout>
    </c:legend>
    <c:plotVisOnly val="1"/>
    <c:dispBlanksAs val="zero"/>
  </c:chart>
  <c:txPr>
    <a:bodyPr/>
    <a:lstStyle/>
    <a:p>
      <a:pPr>
        <a:defRPr sz="900"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2.0031421838177534</c:v>
                </c:pt>
                <c:pt idx="1">
                  <c:v>4.1633935585231736</c:v>
                </c:pt>
                <c:pt idx="2">
                  <c:v>4.9489395129615081</c:v>
                </c:pt>
                <c:pt idx="3">
                  <c:v>6.0879811468970919</c:v>
                </c:pt>
                <c:pt idx="4">
                  <c:v>8.4446190102120973</c:v>
                </c:pt>
                <c:pt idx="5">
                  <c:v>8.0125687352710138</c:v>
                </c:pt>
                <c:pt idx="6">
                  <c:v>8.0125687352710138</c:v>
                </c:pt>
                <c:pt idx="7">
                  <c:v>7.7769049489395119</c:v>
                </c:pt>
                <c:pt idx="8">
                  <c:v>8.9552238805970141</c:v>
                </c:pt>
                <c:pt idx="9">
                  <c:v>11.390416339355854</c:v>
                </c:pt>
                <c:pt idx="10">
                  <c:v>18.146111547525528</c:v>
                </c:pt>
                <c:pt idx="11">
                  <c:v>12.058130400628437</c:v>
                </c:pt>
              </c:numCache>
            </c:numRef>
          </c:val>
        </c:ser>
        <c:dLbls/>
        <c:axId val="144091776"/>
        <c:axId val="144101760"/>
      </c:barChart>
      <c:catAx>
        <c:axId val="144091776"/>
        <c:scaling>
          <c:orientation val="minMax"/>
        </c:scaling>
        <c:delete val="1"/>
        <c:axPos val="l"/>
        <c:tickLblPos val="none"/>
        <c:crossAx val="144101760"/>
        <c:crosses val="autoZero"/>
        <c:auto val="1"/>
        <c:lblAlgn val="ctr"/>
        <c:lblOffset val="100"/>
      </c:catAx>
      <c:valAx>
        <c:axId val="144101760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4091776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2.2388059701492531</c:v>
                </c:pt>
                <c:pt idx="1">
                  <c:v>3.927729772191674</c:v>
                </c:pt>
                <c:pt idx="2">
                  <c:v>5.3809897879025925</c:v>
                </c:pt>
                <c:pt idx="3">
                  <c:v>6.5593087195600939</c:v>
                </c:pt>
                <c:pt idx="4">
                  <c:v>7.3841319717203451</c:v>
                </c:pt>
                <c:pt idx="5">
                  <c:v>9.0337784760408475</c:v>
                </c:pt>
                <c:pt idx="6">
                  <c:v>9.5443833464257644</c:v>
                </c:pt>
                <c:pt idx="7">
                  <c:v>9.0337784760408475</c:v>
                </c:pt>
                <c:pt idx="8">
                  <c:v>9.9764336213668514</c:v>
                </c:pt>
                <c:pt idx="9">
                  <c:v>17.164179104477611</c:v>
                </c:pt>
                <c:pt idx="10">
                  <c:v>12.372348782403771</c:v>
                </c:pt>
                <c:pt idx="11">
                  <c:v>7.3841319717203451</c:v>
                </c:pt>
              </c:numCache>
            </c:numRef>
          </c:val>
        </c:ser>
        <c:dLbls/>
        <c:axId val="144113024"/>
        <c:axId val="144540800"/>
      </c:barChart>
      <c:catAx>
        <c:axId val="144113024"/>
        <c:scaling>
          <c:orientation val="minMax"/>
        </c:scaling>
        <c:delete val="1"/>
        <c:axPos val="l"/>
        <c:tickLblPos val="none"/>
        <c:crossAx val="144540800"/>
        <c:crosses val="autoZero"/>
        <c:auto val="1"/>
        <c:lblAlgn val="ctr"/>
        <c:lblOffset val="100"/>
      </c:catAx>
      <c:valAx>
        <c:axId val="144540800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4113024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2.1209740769835039</c:v>
                </c:pt>
                <c:pt idx="1">
                  <c:v>5.4595443833464268</c:v>
                </c:pt>
                <c:pt idx="2">
                  <c:v>6.7556952081696782</c:v>
                </c:pt>
                <c:pt idx="3">
                  <c:v>9.073055773762766</c:v>
                </c:pt>
                <c:pt idx="4">
                  <c:v>8.8373919874312623</c:v>
                </c:pt>
                <c:pt idx="5">
                  <c:v>9.7014925373134346</c:v>
                </c:pt>
                <c:pt idx="6">
                  <c:v>10.565593087195603</c:v>
                </c:pt>
                <c:pt idx="7">
                  <c:v>10.761979575805185</c:v>
                </c:pt>
                <c:pt idx="8">
                  <c:v>15.043205027494107</c:v>
                </c:pt>
                <c:pt idx="9">
                  <c:v>9.073055773762766</c:v>
                </c:pt>
                <c:pt idx="10">
                  <c:v>7.501963864886096</c:v>
                </c:pt>
                <c:pt idx="11">
                  <c:v>5.1060487038491766</c:v>
                </c:pt>
              </c:numCache>
            </c:numRef>
          </c:val>
        </c:ser>
        <c:dLbls/>
        <c:axId val="144982400"/>
        <c:axId val="144983936"/>
      </c:barChart>
      <c:catAx>
        <c:axId val="144982400"/>
        <c:scaling>
          <c:orientation val="minMax"/>
        </c:scaling>
        <c:delete val="1"/>
        <c:axPos val="l"/>
        <c:tickLblPos val="none"/>
        <c:crossAx val="144983936"/>
        <c:crosses val="autoZero"/>
        <c:auto val="1"/>
        <c:lblAlgn val="ctr"/>
        <c:lblOffset val="100"/>
      </c:catAx>
      <c:valAx>
        <c:axId val="144983936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4982400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2.1995286724273377</c:v>
                </c:pt>
                <c:pt idx="1">
                  <c:v>6.7949725058915948</c:v>
                </c:pt>
                <c:pt idx="2">
                  <c:v>6.5200314218381772</c:v>
                </c:pt>
                <c:pt idx="3">
                  <c:v>8.8373919874312623</c:v>
                </c:pt>
                <c:pt idx="4">
                  <c:v>8.7981146897093474</c:v>
                </c:pt>
                <c:pt idx="5">
                  <c:v>9.8586017282010996</c:v>
                </c:pt>
                <c:pt idx="6">
                  <c:v>10.172820109976433</c:v>
                </c:pt>
                <c:pt idx="7">
                  <c:v>14.571877454831105</c:v>
                </c:pt>
                <c:pt idx="8">
                  <c:v>9.3872741555380994</c:v>
                </c:pt>
                <c:pt idx="9">
                  <c:v>8.6017282010997622</c:v>
                </c:pt>
                <c:pt idx="10">
                  <c:v>6.9520816967792616</c:v>
                </c:pt>
                <c:pt idx="11">
                  <c:v>7.3055773762765108</c:v>
                </c:pt>
              </c:numCache>
            </c:numRef>
          </c:val>
        </c:ser>
        <c:dLbls/>
        <c:axId val="145007744"/>
        <c:axId val="145009280"/>
      </c:barChart>
      <c:catAx>
        <c:axId val="145007744"/>
        <c:scaling>
          <c:orientation val="minMax"/>
        </c:scaling>
        <c:delete val="1"/>
        <c:axPos val="l"/>
        <c:tickLblPos val="none"/>
        <c:crossAx val="145009280"/>
        <c:crosses val="autoZero"/>
        <c:auto val="1"/>
        <c:lblAlgn val="ctr"/>
        <c:lblOffset val="100"/>
      </c:catAx>
      <c:valAx>
        <c:axId val="145009280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5007744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3.3778476040848382</c:v>
                </c:pt>
                <c:pt idx="1">
                  <c:v>7.3448546739984275</c:v>
                </c:pt>
                <c:pt idx="2">
                  <c:v>9.190887666928516</c:v>
                </c:pt>
                <c:pt idx="3">
                  <c:v>7.8554595443833461</c:v>
                </c:pt>
                <c:pt idx="4">
                  <c:v>8.6017282010997622</c:v>
                </c:pt>
                <c:pt idx="5">
                  <c:v>9.308719560094266</c:v>
                </c:pt>
                <c:pt idx="6">
                  <c:v>15.043205027494107</c:v>
                </c:pt>
                <c:pt idx="7">
                  <c:v>8.9552238805970141</c:v>
                </c:pt>
                <c:pt idx="8">
                  <c:v>8.6017282010997622</c:v>
                </c:pt>
                <c:pt idx="9">
                  <c:v>7.2270227808326792</c:v>
                </c:pt>
                <c:pt idx="10">
                  <c:v>6.8735271013354282</c:v>
                </c:pt>
                <c:pt idx="11">
                  <c:v>7.6197957580518461</c:v>
                </c:pt>
              </c:numCache>
            </c:numRef>
          </c:val>
        </c:ser>
        <c:dLbls/>
        <c:axId val="145004416"/>
        <c:axId val="145005952"/>
      </c:barChart>
      <c:catAx>
        <c:axId val="145004416"/>
        <c:scaling>
          <c:orientation val="minMax"/>
        </c:scaling>
        <c:delete val="1"/>
        <c:axPos val="l"/>
        <c:tickLblPos val="none"/>
        <c:crossAx val="145005952"/>
        <c:crosses val="autoZero"/>
        <c:auto val="1"/>
        <c:lblAlgn val="ctr"/>
        <c:lblOffset val="100"/>
      </c:catAx>
      <c:valAx>
        <c:axId val="145005952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5004416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2.2388059701492531</c:v>
                </c:pt>
                <c:pt idx="1">
                  <c:v>4.8703849175176748</c:v>
                </c:pt>
                <c:pt idx="2">
                  <c:v>5.7344854673998418</c:v>
                </c:pt>
                <c:pt idx="3">
                  <c:v>7.3448546739984275</c:v>
                </c:pt>
                <c:pt idx="4">
                  <c:v>9.7014925373134346</c:v>
                </c:pt>
                <c:pt idx="5">
                  <c:v>13.707776904948942</c:v>
                </c:pt>
                <c:pt idx="6">
                  <c:v>8.4053417124901788</c:v>
                </c:pt>
                <c:pt idx="7">
                  <c:v>9.4265514532600161</c:v>
                </c:pt>
                <c:pt idx="8">
                  <c:v>9.1123330714846826</c:v>
                </c:pt>
                <c:pt idx="9">
                  <c:v>8.8766692851531808</c:v>
                </c:pt>
                <c:pt idx="10">
                  <c:v>8.1304006284367638</c:v>
                </c:pt>
                <c:pt idx="11">
                  <c:v>12.450903377847606</c:v>
                </c:pt>
              </c:numCache>
            </c:numRef>
          </c:val>
        </c:ser>
        <c:dLbls/>
        <c:axId val="145476224"/>
        <c:axId val="145482112"/>
      </c:barChart>
      <c:catAx>
        <c:axId val="145476224"/>
        <c:scaling>
          <c:orientation val="minMax"/>
        </c:scaling>
        <c:delete val="1"/>
        <c:axPos val="l"/>
        <c:tickLblPos val="none"/>
        <c:crossAx val="145482112"/>
        <c:crosses val="autoZero"/>
        <c:auto val="1"/>
        <c:lblAlgn val="ctr"/>
        <c:lblOffset val="100"/>
      </c:catAx>
      <c:valAx>
        <c:axId val="145482112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5476224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2.1995286724273377</c:v>
                </c:pt>
                <c:pt idx="1">
                  <c:v>6.0879811468970919</c:v>
                </c:pt>
                <c:pt idx="2">
                  <c:v>7.2270227808326792</c:v>
                </c:pt>
                <c:pt idx="3">
                  <c:v>10.36920659858602</c:v>
                </c:pt>
                <c:pt idx="4">
                  <c:v>12.804399057344854</c:v>
                </c:pt>
                <c:pt idx="5">
                  <c:v>8.0125687352710138</c:v>
                </c:pt>
                <c:pt idx="6">
                  <c:v>7.6197957580518461</c:v>
                </c:pt>
                <c:pt idx="7">
                  <c:v>8.6802827965435974</c:v>
                </c:pt>
                <c:pt idx="8">
                  <c:v>7.8947368421052611</c:v>
                </c:pt>
                <c:pt idx="9">
                  <c:v>9.073055773762766</c:v>
                </c:pt>
                <c:pt idx="10">
                  <c:v>9.7800471327572662</c:v>
                </c:pt>
                <c:pt idx="11">
                  <c:v>10.251374705420265</c:v>
                </c:pt>
              </c:numCache>
            </c:numRef>
          </c:val>
        </c:ser>
        <c:dLbls/>
        <c:axId val="146320768"/>
        <c:axId val="146322560"/>
      </c:barChart>
      <c:catAx>
        <c:axId val="146320768"/>
        <c:scaling>
          <c:orientation val="minMax"/>
        </c:scaling>
        <c:delete val="1"/>
        <c:axPos val="l"/>
        <c:tickLblPos val="none"/>
        <c:crossAx val="146322560"/>
        <c:crosses val="autoZero"/>
        <c:auto val="1"/>
        <c:lblAlgn val="ctr"/>
        <c:lblOffset val="100"/>
      </c:catAx>
      <c:valAx>
        <c:axId val="146322560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6320768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1.728201099764336</c:v>
                </c:pt>
                <c:pt idx="1">
                  <c:v>5.6559308719560066</c:v>
                </c:pt>
                <c:pt idx="2">
                  <c:v>7.6590730557737636</c:v>
                </c:pt>
                <c:pt idx="3">
                  <c:v>14.964650432050275</c:v>
                </c:pt>
                <c:pt idx="4">
                  <c:v>9.8978790259230163</c:v>
                </c:pt>
                <c:pt idx="5">
                  <c:v>8.7588373919874307</c:v>
                </c:pt>
                <c:pt idx="6">
                  <c:v>8.0518460329929322</c:v>
                </c:pt>
                <c:pt idx="7">
                  <c:v>9.3479968578161827</c:v>
                </c:pt>
                <c:pt idx="8">
                  <c:v>9.4265514532600161</c:v>
                </c:pt>
                <c:pt idx="9">
                  <c:v>8.2875098193244323</c:v>
                </c:pt>
                <c:pt idx="10">
                  <c:v>8.2482325216025139</c:v>
                </c:pt>
                <c:pt idx="11">
                  <c:v>7.9732914375490971</c:v>
                </c:pt>
              </c:numCache>
            </c:numRef>
          </c:val>
        </c:ser>
        <c:dLbls/>
        <c:axId val="147657088"/>
        <c:axId val="147658624"/>
      </c:barChart>
      <c:catAx>
        <c:axId val="147657088"/>
        <c:scaling>
          <c:orientation val="minMax"/>
        </c:scaling>
        <c:delete val="1"/>
        <c:axPos val="l"/>
        <c:tickLblPos val="none"/>
        <c:crossAx val="147658624"/>
        <c:crosses val="autoZero"/>
        <c:auto val="1"/>
        <c:lblAlgn val="ctr"/>
        <c:lblOffset val="100"/>
      </c:catAx>
      <c:valAx>
        <c:axId val="147658624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7657088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3.809897879025923</c:v>
                </c:pt>
                <c:pt idx="1">
                  <c:v>21.28829536527887</c:v>
                </c:pt>
                <c:pt idx="2">
                  <c:v>20.22780832678712</c:v>
                </c:pt>
                <c:pt idx="3">
                  <c:v>9.073055773762766</c:v>
                </c:pt>
                <c:pt idx="4">
                  <c:v>7.4234092694422626</c:v>
                </c:pt>
                <c:pt idx="5">
                  <c:v>5.8130400628436769</c:v>
                </c:pt>
                <c:pt idx="6">
                  <c:v>6.7164179104477615</c:v>
                </c:pt>
                <c:pt idx="7">
                  <c:v>5.1846032992930082</c:v>
                </c:pt>
                <c:pt idx="8">
                  <c:v>6.0879811468970919</c:v>
                </c:pt>
                <c:pt idx="9">
                  <c:v>5.4595443833464268</c:v>
                </c:pt>
                <c:pt idx="10">
                  <c:v>4.4776119402985071</c:v>
                </c:pt>
                <c:pt idx="11">
                  <c:v>4.4383346425765895</c:v>
                </c:pt>
              </c:numCache>
            </c:numRef>
          </c:val>
        </c:ser>
        <c:dLbls/>
        <c:axId val="147592320"/>
        <c:axId val="147593856"/>
      </c:barChart>
      <c:catAx>
        <c:axId val="147592320"/>
        <c:scaling>
          <c:orientation val="minMax"/>
        </c:scaling>
        <c:delete val="1"/>
        <c:axPos val="l"/>
        <c:tickLblPos val="none"/>
        <c:crossAx val="147593856"/>
        <c:crosses val="autoZero"/>
        <c:auto val="1"/>
        <c:lblAlgn val="ctr"/>
        <c:lblOffset val="100"/>
      </c:catAx>
      <c:valAx>
        <c:axId val="147593856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7592320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2.6708562450903384</c:v>
                </c:pt>
                <c:pt idx="1">
                  <c:v>4.3990573448546746</c:v>
                </c:pt>
                <c:pt idx="2">
                  <c:v>6.5200314218381772</c:v>
                </c:pt>
                <c:pt idx="3">
                  <c:v>6.4414768263943438</c:v>
                </c:pt>
                <c:pt idx="4">
                  <c:v>8.2482325216025139</c:v>
                </c:pt>
                <c:pt idx="5">
                  <c:v>8.5231736056559289</c:v>
                </c:pt>
                <c:pt idx="6">
                  <c:v>7.1877454831107626</c:v>
                </c:pt>
                <c:pt idx="7">
                  <c:v>8.0518460329929322</c:v>
                </c:pt>
                <c:pt idx="8">
                  <c:v>8.2875098193244323</c:v>
                </c:pt>
                <c:pt idx="9">
                  <c:v>8.6410054988216789</c:v>
                </c:pt>
                <c:pt idx="10">
                  <c:v>11.547525530243519</c:v>
                </c:pt>
                <c:pt idx="11">
                  <c:v>19.481539670070692</c:v>
                </c:pt>
              </c:numCache>
            </c:numRef>
          </c:val>
        </c:ser>
        <c:dLbls/>
        <c:axId val="147613568"/>
        <c:axId val="147615104"/>
      </c:barChart>
      <c:catAx>
        <c:axId val="147613568"/>
        <c:scaling>
          <c:orientation val="minMax"/>
        </c:scaling>
        <c:delete val="1"/>
        <c:axPos val="l"/>
        <c:tickLblPos val="none"/>
        <c:crossAx val="147615104"/>
        <c:crosses val="autoZero"/>
        <c:auto val="1"/>
        <c:lblAlgn val="ctr"/>
        <c:lblOffset val="100"/>
      </c:catAx>
      <c:valAx>
        <c:axId val="147615104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7613568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>
        <c:manualLayout>
          <c:layoutTarget val="inner"/>
          <c:xMode val="edge"/>
          <c:yMode val="edge"/>
          <c:x val="0.56365681590934369"/>
          <c:y val="0.11255380834075338"/>
          <c:w val="0.4724061592775779"/>
          <c:h val="0.864548903495897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Age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spPr>
              <a:solidFill>
                <a:schemeClr val="bg1">
                  <a:lumMod val="50000"/>
                </a:schemeClr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2"/>
            <c:spPr>
              <a:solidFill>
                <a:schemeClr val="accent2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3"/>
            <c:spPr>
              <a:solidFill>
                <a:schemeClr val="accent1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anchor="t" anchorCtr="1"/>
                  <a:lstStyle/>
                  <a:p>
                    <a:pPr>
                      <a:defRPr sz="1100" b="0">
                        <a:solidFill>
                          <a:schemeClr val="tx1"/>
                        </a:solidFill>
                      </a:defRPr>
                    </a:pPr>
                    <a:r>
                      <a:rPr lang="tr-TR" smtClean="0">
                        <a:solidFill>
                          <a:schemeClr val="tx1"/>
                        </a:solidFill>
                      </a:rPr>
                      <a:t>14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ctr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 smtClean="0"/>
                      <a:t>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r-TR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3"/>
              <c:layout/>
              <c:tx>
                <c:rich>
                  <a:bodyPr anchor="t" anchorCtr="1"/>
                  <a:lstStyle/>
                  <a:p>
                    <a:pPr>
                      <a:defRPr sz="1100" b="0">
                        <a:solidFill>
                          <a:schemeClr val="bg1"/>
                        </a:solidFill>
                      </a:defRPr>
                    </a:pPr>
                    <a:r>
                      <a:rPr lang="tr-TR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ctr"/>
              <c:showPercent val="1"/>
            </c:dLbl>
            <c:txPr>
              <a:bodyPr anchor="t" anchorCtr="1"/>
              <a:lstStyle/>
              <a:p>
                <a:pPr>
                  <a:defRPr sz="1100" b="0"/>
                </a:pPr>
                <a:endParaRPr lang="tr-TR"/>
              </a:p>
            </c:txPr>
            <c:dLblPos val="ctr"/>
            <c:showPercent val="1"/>
            <c:showLeaderLines val="1"/>
          </c:dLbls>
          <c:cat>
            <c:strRef>
              <c:f>Tabelle1!$A$2:$A$5</c:f>
              <c:strCache>
                <c:ptCount val="4"/>
                <c:pt idx="0">
                  <c:v>Bayraktar Otomotiv(İstinye)</c:v>
                </c:pt>
                <c:pt idx="1">
                  <c:v>Bayraktar Otomotiv(Ankara)</c:v>
                </c:pt>
                <c:pt idx="2">
                  <c:v>Bayraktar Otomotiv(Çekmeköy)</c:v>
                </c:pt>
                <c:pt idx="3">
                  <c:v>Koluman Motorlu(Göztepe)</c:v>
                </c:pt>
              </c:strCache>
            </c:strRef>
          </c:cat>
          <c:val>
            <c:numRef>
              <c:f>Tabelle1!$B$2:$B$5</c:f>
              <c:numCache>
                <c:formatCode>gene\ra\l</c:formatCode>
                <c:ptCount val="4"/>
                <c:pt idx="0">
                  <c:v>14.375490966221548</c:v>
                </c:pt>
                <c:pt idx="1">
                  <c:v>7.266300078554595</c:v>
                </c:pt>
                <c:pt idx="2">
                  <c:v>6.5985860172819999</c:v>
                </c:pt>
                <c:pt idx="3">
                  <c:v>6.3236449332285876</c:v>
                </c:pt>
              </c:numCache>
            </c:numRef>
          </c:val>
        </c:ser>
        <c:dLbls/>
        <c:firstSliceAng val="0"/>
      </c:pieChart>
    </c:plotArea>
    <c:legend>
      <c:legendPos val="l"/>
      <c:layout>
        <c:manualLayout>
          <c:xMode val="edge"/>
          <c:yMode val="edge"/>
          <c:x val="6.0469471646007814E-2"/>
          <c:y val="6.5639534036694674E-2"/>
          <c:w val="0.47936697509800635"/>
          <c:h val="0.92313902198439768"/>
        </c:manualLayout>
      </c:layout>
      <c:txPr>
        <a:bodyPr/>
        <a:lstStyle/>
        <a:p>
          <a:pPr>
            <a:defRPr sz="700"/>
          </a:pPr>
          <a:endParaRPr lang="tr-TR"/>
        </a:p>
      </c:txPr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2.6708562450903384</c:v>
                </c:pt>
                <c:pt idx="1">
                  <c:v>4.3990573448546746</c:v>
                </c:pt>
                <c:pt idx="2">
                  <c:v>6.5200314218381772</c:v>
                </c:pt>
                <c:pt idx="3">
                  <c:v>6.4414768263943438</c:v>
                </c:pt>
                <c:pt idx="4">
                  <c:v>8.2482325216025139</c:v>
                </c:pt>
                <c:pt idx="5">
                  <c:v>8.5231736056559289</c:v>
                </c:pt>
                <c:pt idx="6">
                  <c:v>7.1877454831107626</c:v>
                </c:pt>
                <c:pt idx="7">
                  <c:v>8.0518460329929322</c:v>
                </c:pt>
                <c:pt idx="8">
                  <c:v>8.2875098193244323</c:v>
                </c:pt>
                <c:pt idx="9">
                  <c:v>8.6410054988216789</c:v>
                </c:pt>
                <c:pt idx="10">
                  <c:v>11.547525530243519</c:v>
                </c:pt>
                <c:pt idx="11">
                  <c:v>19.481539670070692</c:v>
                </c:pt>
              </c:numCache>
            </c:numRef>
          </c:val>
        </c:ser>
        <c:dLbls/>
        <c:axId val="142948992"/>
        <c:axId val="142958976"/>
      </c:barChart>
      <c:catAx>
        <c:axId val="142948992"/>
        <c:scaling>
          <c:orientation val="minMax"/>
        </c:scaling>
        <c:delete val="1"/>
        <c:axPos val="l"/>
        <c:tickLblPos val="none"/>
        <c:crossAx val="142958976"/>
        <c:crosses val="autoZero"/>
        <c:auto val="1"/>
        <c:lblAlgn val="ctr"/>
        <c:lblOffset val="100"/>
      </c:catAx>
      <c:valAx>
        <c:axId val="142958976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2948992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7.1484681853888485</c:v>
                </c:pt>
                <c:pt idx="1">
                  <c:v>7.776904948939511</c:v>
                </c:pt>
                <c:pt idx="2">
                  <c:v>8.4838963079340193</c:v>
                </c:pt>
                <c:pt idx="3">
                  <c:v>11.036920659858602</c:v>
                </c:pt>
                <c:pt idx="4">
                  <c:v>13.118617439120188</c:v>
                </c:pt>
                <c:pt idx="5">
                  <c:v>15.907305577376276</c:v>
                </c:pt>
                <c:pt idx="6">
                  <c:v>14.13982717989002</c:v>
                </c:pt>
                <c:pt idx="7">
                  <c:v>22.388059701492537</c:v>
                </c:pt>
              </c:numCache>
            </c:numRef>
          </c:val>
        </c:ser>
        <c:dLbls/>
        <c:axId val="113297664"/>
        <c:axId val="113299456"/>
      </c:barChart>
      <c:catAx>
        <c:axId val="113297664"/>
        <c:scaling>
          <c:orientation val="minMax"/>
        </c:scaling>
        <c:delete val="1"/>
        <c:axPos val="l"/>
        <c:tickLblPos val="none"/>
        <c:crossAx val="113299456"/>
        <c:crosses val="autoZero"/>
        <c:auto val="1"/>
        <c:lblAlgn val="ctr"/>
        <c:lblOffset val="100"/>
      </c:catAx>
      <c:valAx>
        <c:axId val="113299456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13297664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8.2089552238805936</c:v>
                </c:pt>
                <c:pt idx="1">
                  <c:v>9.2694422623723529</c:v>
                </c:pt>
                <c:pt idx="2">
                  <c:v>9.505106048703853</c:v>
                </c:pt>
                <c:pt idx="3">
                  <c:v>10.722702278083274</c:v>
                </c:pt>
                <c:pt idx="4">
                  <c:v>12.058130400628437</c:v>
                </c:pt>
                <c:pt idx="5">
                  <c:v>14.964650432050275</c:v>
                </c:pt>
                <c:pt idx="6">
                  <c:v>23.448546739984273</c:v>
                </c:pt>
                <c:pt idx="7">
                  <c:v>11.822466614296946</c:v>
                </c:pt>
              </c:numCache>
            </c:numRef>
          </c:val>
        </c:ser>
        <c:dLbls/>
        <c:axId val="113310720"/>
        <c:axId val="113320704"/>
      </c:barChart>
      <c:catAx>
        <c:axId val="113310720"/>
        <c:scaling>
          <c:orientation val="minMax"/>
        </c:scaling>
        <c:delete val="1"/>
        <c:axPos val="l"/>
        <c:tickLblPos val="none"/>
        <c:crossAx val="113320704"/>
        <c:crosses val="autoZero"/>
        <c:auto val="1"/>
        <c:lblAlgn val="ctr"/>
        <c:lblOffset val="100"/>
      </c:catAx>
      <c:valAx>
        <c:axId val="113320704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13310720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9.8193244304791829</c:v>
                </c:pt>
                <c:pt idx="1">
                  <c:v>9.1123330714846826</c:v>
                </c:pt>
                <c:pt idx="2">
                  <c:v>10.487038491751768</c:v>
                </c:pt>
                <c:pt idx="3">
                  <c:v>11.547525530243519</c:v>
                </c:pt>
                <c:pt idx="4">
                  <c:v>11.508248232521602</c:v>
                </c:pt>
                <c:pt idx="5">
                  <c:v>19.442262372348775</c:v>
                </c:pt>
                <c:pt idx="6">
                  <c:v>13.589945011783193</c:v>
                </c:pt>
                <c:pt idx="7">
                  <c:v>14.493322859387277</c:v>
                </c:pt>
              </c:numCache>
            </c:numRef>
          </c:val>
        </c:ser>
        <c:dLbls/>
        <c:axId val="113373184"/>
        <c:axId val="113374720"/>
      </c:barChart>
      <c:catAx>
        <c:axId val="113373184"/>
        <c:scaling>
          <c:orientation val="minMax"/>
        </c:scaling>
        <c:delete val="1"/>
        <c:axPos val="l"/>
        <c:tickLblPos val="none"/>
        <c:crossAx val="113374720"/>
        <c:crosses val="autoZero"/>
        <c:auto val="1"/>
        <c:lblAlgn val="ctr"/>
        <c:lblOffset val="100"/>
      </c:catAx>
      <c:valAx>
        <c:axId val="113374720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13373184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10.761979575805185</c:v>
                </c:pt>
                <c:pt idx="1">
                  <c:v>10.40848389630794</c:v>
                </c:pt>
                <c:pt idx="2">
                  <c:v>10.565593087195605</c:v>
                </c:pt>
                <c:pt idx="3">
                  <c:v>12.254516889238024</c:v>
                </c:pt>
                <c:pt idx="4">
                  <c:v>18.028279654359771</c:v>
                </c:pt>
                <c:pt idx="5">
                  <c:v>10.015710919088772</c:v>
                </c:pt>
                <c:pt idx="6">
                  <c:v>12.686567164179101</c:v>
                </c:pt>
                <c:pt idx="7">
                  <c:v>15.278868813825609</c:v>
                </c:pt>
              </c:numCache>
            </c:numRef>
          </c:val>
        </c:ser>
        <c:dLbls/>
        <c:axId val="155222784"/>
        <c:axId val="155224320"/>
      </c:barChart>
      <c:catAx>
        <c:axId val="155222784"/>
        <c:scaling>
          <c:orientation val="minMax"/>
        </c:scaling>
        <c:delete val="1"/>
        <c:axPos val="l"/>
        <c:tickLblPos val="none"/>
        <c:crossAx val="155224320"/>
        <c:crosses val="autoZero"/>
        <c:auto val="1"/>
        <c:lblAlgn val="ctr"/>
        <c:lblOffset val="100"/>
      </c:catAx>
      <c:valAx>
        <c:axId val="155224320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55222784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8.8766692851531808</c:v>
                </c:pt>
                <c:pt idx="1">
                  <c:v>10.447761194029848</c:v>
                </c:pt>
                <c:pt idx="2">
                  <c:v>11.115475255302439</c:v>
                </c:pt>
                <c:pt idx="3">
                  <c:v>20.934799685781613</c:v>
                </c:pt>
                <c:pt idx="4">
                  <c:v>14.886095836606449</c:v>
                </c:pt>
                <c:pt idx="5">
                  <c:v>10.290652003142183</c:v>
                </c:pt>
                <c:pt idx="6">
                  <c:v>11.272584446190102</c:v>
                </c:pt>
                <c:pt idx="7">
                  <c:v>12.175962293794187</c:v>
                </c:pt>
              </c:numCache>
            </c:numRef>
          </c:val>
        </c:ser>
        <c:dLbls/>
        <c:axId val="155735552"/>
        <c:axId val="155737088"/>
      </c:barChart>
      <c:catAx>
        <c:axId val="155735552"/>
        <c:scaling>
          <c:orientation val="minMax"/>
        </c:scaling>
        <c:delete val="1"/>
        <c:axPos val="l"/>
        <c:tickLblPos val="none"/>
        <c:crossAx val="155737088"/>
        <c:crosses val="autoZero"/>
        <c:auto val="1"/>
        <c:lblAlgn val="ctr"/>
        <c:lblOffset val="100"/>
      </c:catAx>
      <c:valAx>
        <c:axId val="155737088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55735552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11.940298507462687</c:v>
                </c:pt>
                <c:pt idx="1">
                  <c:v>12.136684996072272</c:v>
                </c:pt>
                <c:pt idx="2">
                  <c:v>23.959151610369201</c:v>
                </c:pt>
                <c:pt idx="3">
                  <c:v>12.097407698350354</c:v>
                </c:pt>
                <c:pt idx="4">
                  <c:v>10.290652003142183</c:v>
                </c:pt>
                <c:pt idx="5">
                  <c:v>10.997643362136685</c:v>
                </c:pt>
                <c:pt idx="6">
                  <c:v>9.7800471327572662</c:v>
                </c:pt>
                <c:pt idx="7">
                  <c:v>8.7981146897093474</c:v>
                </c:pt>
              </c:numCache>
            </c:numRef>
          </c:val>
        </c:ser>
        <c:dLbls/>
        <c:axId val="155756800"/>
        <c:axId val="155762688"/>
      </c:barChart>
      <c:catAx>
        <c:axId val="155756800"/>
        <c:scaling>
          <c:orientation val="minMax"/>
        </c:scaling>
        <c:delete val="1"/>
        <c:axPos val="l"/>
        <c:tickLblPos val="none"/>
        <c:crossAx val="155762688"/>
        <c:crosses val="autoZero"/>
        <c:auto val="1"/>
        <c:lblAlgn val="ctr"/>
        <c:lblOffset val="100"/>
      </c:catAx>
      <c:valAx>
        <c:axId val="155762688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55756800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16.182246661429684</c:v>
                </c:pt>
                <c:pt idx="1">
                  <c:v>25.687352710133542</c:v>
                </c:pt>
                <c:pt idx="2">
                  <c:v>14.41476826394344</c:v>
                </c:pt>
                <c:pt idx="3">
                  <c:v>10.997643362136685</c:v>
                </c:pt>
                <c:pt idx="4">
                  <c:v>9.8586017282010996</c:v>
                </c:pt>
                <c:pt idx="5">
                  <c:v>8.9552238805970141</c:v>
                </c:pt>
                <c:pt idx="6">
                  <c:v>7.4626865671641776</c:v>
                </c:pt>
                <c:pt idx="7">
                  <c:v>6.4414768263943438</c:v>
                </c:pt>
              </c:numCache>
            </c:numRef>
          </c:val>
        </c:ser>
        <c:dLbls/>
        <c:axId val="155732992"/>
        <c:axId val="156209920"/>
      </c:barChart>
      <c:catAx>
        <c:axId val="155732992"/>
        <c:scaling>
          <c:orientation val="minMax"/>
        </c:scaling>
        <c:delete val="1"/>
        <c:axPos val="l"/>
        <c:tickLblPos val="none"/>
        <c:crossAx val="156209920"/>
        <c:crosses val="autoZero"/>
        <c:auto val="1"/>
        <c:lblAlgn val="ctr"/>
        <c:lblOffset val="100"/>
      </c:catAx>
      <c:valAx>
        <c:axId val="156209920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55732992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##.#00</c:formatCode>
                <c:ptCount val="8"/>
                <c:pt idx="0">
                  <c:v>27.062058130400633</c:v>
                </c:pt>
                <c:pt idx="1">
                  <c:v>15.161036920659859</c:v>
                </c:pt>
                <c:pt idx="2">
                  <c:v>11.468970934799685</c:v>
                </c:pt>
                <c:pt idx="3">
                  <c:v>10.40848389630794</c:v>
                </c:pt>
                <c:pt idx="4">
                  <c:v>10.251374705420265</c:v>
                </c:pt>
                <c:pt idx="5">
                  <c:v>9.4265514532600161</c:v>
                </c:pt>
                <c:pt idx="6">
                  <c:v>7.6197957580518461</c:v>
                </c:pt>
                <c:pt idx="7">
                  <c:v>8.6017282010997604</c:v>
                </c:pt>
              </c:numCache>
            </c:numRef>
          </c:val>
        </c:ser>
        <c:dLbls/>
        <c:axId val="156233728"/>
        <c:axId val="156235264"/>
      </c:barChart>
      <c:catAx>
        <c:axId val="156233728"/>
        <c:scaling>
          <c:orientation val="minMax"/>
        </c:scaling>
        <c:delete val="1"/>
        <c:axPos val="l"/>
        <c:tickLblPos val="none"/>
        <c:crossAx val="156235264"/>
        <c:crosses val="autoZero"/>
        <c:auto val="1"/>
        <c:lblAlgn val="ctr"/>
        <c:lblOffset val="100"/>
      </c:catAx>
      <c:valAx>
        <c:axId val="156235264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56233728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>
        <c:manualLayout>
          <c:layoutTarget val="inner"/>
          <c:xMode val="edge"/>
          <c:yMode val="edge"/>
          <c:x val="0.52849547085984161"/>
          <c:y val="0.11255380834075338"/>
          <c:w val="0.47240615927757801"/>
          <c:h val="0.8645489034958977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Age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1"/>
            <c:spPr>
              <a:solidFill>
                <a:srgbClr val="00B050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anchor="t" anchorCtr="1"/>
                  <a:lstStyle/>
                  <a:p>
                    <a:pPr>
                      <a:defRPr sz="1050" b="0">
                        <a:solidFill>
                          <a:schemeClr val="bg1"/>
                        </a:solidFill>
                      </a:defRPr>
                    </a:pPr>
                    <a:r>
                      <a:rPr lang="tr-TR" sz="1050" smtClean="0"/>
                      <a:t>6</a:t>
                    </a:r>
                    <a:r>
                      <a:rPr lang="tr-TR" smtClean="0"/>
                      <a:t>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pPr/>
              <c:dLblPos val="ctr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smtClean="0"/>
                      <a:t>2</a:t>
                    </a:r>
                    <a:r>
                      <a:rPr lang="tr-TR" smtClean="0"/>
                      <a:t>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2"/>
              <c:layout>
                <c:manualLayout>
                  <c:x val="7.7807227768343507E-2"/>
                  <c:y val="0.17682901224040659"/>
                </c:manualLayout>
              </c:layout>
              <c:tx>
                <c:rich>
                  <a:bodyPr/>
                  <a:lstStyle/>
                  <a:p>
                    <a:r>
                      <a:rPr lang="tr-TR" sz="1050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5.6921453171869682E-2"/>
                  <c:y val="0.12566748909264341"/>
                </c:manualLayout>
              </c:layout>
              <c:dLblPos val="bestFit"/>
              <c:showPercent val="1"/>
            </c:dLbl>
            <c:txPr>
              <a:bodyPr anchor="t" anchorCtr="1"/>
              <a:lstStyle/>
              <a:p>
                <a:pPr>
                  <a:defRPr sz="1050" b="0"/>
                </a:pPr>
                <a:endParaRPr lang="tr-TR"/>
              </a:p>
            </c:txPr>
            <c:dLblPos val="ctr"/>
            <c:showPercent val="1"/>
            <c:showLeaderLines val="1"/>
          </c:dLbls>
          <c:cat>
            <c:strRef>
              <c:f>Tabelle1!$A$2:$A$5</c:f>
              <c:strCache>
                <c:ptCount val="4"/>
                <c:pt idx="0">
                  <c:v>Marmara Bölgesi</c:v>
                </c:pt>
                <c:pt idx="1">
                  <c:v>İç Anadolu Bölgesi</c:v>
                </c:pt>
                <c:pt idx="2">
                  <c:v>Güneydoğu Anadolu Bölgesi</c:v>
                </c:pt>
                <c:pt idx="3">
                  <c:v>Akdeniz Bölgesi</c:v>
                </c:pt>
              </c:strCache>
            </c:strRef>
          </c:cat>
          <c:val>
            <c:numRef>
              <c:f>Tabelle1!$B$2:$B$5</c:f>
              <c:numCache>
                <c:formatCode>##.#00</c:formatCode>
                <c:ptCount val="4"/>
                <c:pt idx="0">
                  <c:v>63.157894736841975</c:v>
                </c:pt>
                <c:pt idx="1">
                  <c:v>24.116260801256921</c:v>
                </c:pt>
                <c:pt idx="2">
                  <c:v>5.3809897879025925</c:v>
                </c:pt>
                <c:pt idx="3">
                  <c:v>4.0455616653574236</c:v>
                </c:pt>
              </c:numCache>
            </c:numRef>
          </c:val>
        </c:ser>
        <c:dLbls/>
        <c:firstSliceAng val="0"/>
      </c:pieChart>
    </c:plotArea>
    <c:legend>
      <c:legendPos val="l"/>
      <c:layout>
        <c:manualLayout>
          <c:xMode val="edge"/>
          <c:yMode val="edge"/>
          <c:x val="6.0469471646007827E-2"/>
          <c:y val="6.5639534036694674E-2"/>
          <c:w val="0.54487556938118065"/>
          <c:h val="0.92313902198439768"/>
        </c:manualLayout>
      </c:layout>
      <c:txPr>
        <a:bodyPr/>
        <a:lstStyle/>
        <a:p>
          <a:pPr>
            <a:defRPr sz="700"/>
          </a:pPr>
          <a:endParaRPr lang="tr-TR"/>
        </a:p>
      </c:txPr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>
        <c:manualLayout>
          <c:layoutTarget val="inner"/>
          <c:xMode val="edge"/>
          <c:yMode val="edge"/>
          <c:x val="0.46143360363617575"/>
          <c:y val="9.9263482426933697E-2"/>
          <c:w val="0.47240615927757945"/>
          <c:h val="0.864548903495900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spPr>
              <a:solidFill>
                <a:schemeClr val="accent3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1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2"/>
            <c:spPr>
              <a:solidFill>
                <a:schemeClr val="accent1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3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Lbls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tr-TR"/>
              </a:p>
            </c:txPr>
            <c:dLblPos val="ctr"/>
            <c:showVal val="1"/>
            <c:showLeaderLines val="1"/>
          </c:dLbls>
          <c:cat>
            <c:strRef>
              <c:f>Tabelle1!$A$2:$A$3</c:f>
              <c:strCache>
                <c:ptCount val="2"/>
                <c:pt idx="0">
                  <c:v>Kullandım (n:1166)</c:v>
                </c:pt>
                <c:pt idx="1">
                  <c:v>Kullanmadım (n:1380)</c:v>
                </c:pt>
              </c:strCache>
            </c:strRef>
          </c:cat>
          <c:val>
            <c:numRef>
              <c:f>Tabelle1!$B$2:$B$3</c:f>
              <c:numCache>
                <c:formatCode>##.#00</c:formatCode>
                <c:ptCount val="2"/>
                <c:pt idx="0">
                  <c:v>45.797329143754915</c:v>
                </c:pt>
                <c:pt idx="1">
                  <c:v>54.202670856245092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4.2194927947936819E-2"/>
          <c:y val="3.1938064207147544E-2"/>
          <c:w val="0.48026775476473321"/>
          <c:h val="0.96806193579285249"/>
        </c:manualLayout>
      </c:layout>
      <c:txPr>
        <a:bodyPr/>
        <a:lstStyle/>
        <a:p>
          <a:pPr>
            <a:defRPr sz="900"/>
          </a:pPr>
          <a:endParaRPr lang="tr-TR"/>
        </a:p>
      </c:txPr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>
        <c:manualLayout>
          <c:layoutTarget val="inner"/>
          <c:xMode val="edge"/>
          <c:yMode val="edge"/>
          <c:x val="0.46143360363617575"/>
          <c:y val="9.9263482426933697E-2"/>
          <c:w val="0.47240615927757956"/>
          <c:h val="0.864548903495900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spPr>
              <a:solidFill>
                <a:schemeClr val="accent3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1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2"/>
            <c:spPr>
              <a:solidFill>
                <a:schemeClr val="accent1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3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Lbls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tr-TR"/>
              </a:p>
            </c:txPr>
            <c:dLblPos val="ctr"/>
            <c:showVal val="1"/>
            <c:showLeaderLines val="1"/>
          </c:dLbls>
          <c:cat>
            <c:strRef>
              <c:f>Tabelle1!$A$2:$A$3</c:f>
              <c:strCache>
                <c:ptCount val="2"/>
                <c:pt idx="0">
                  <c:v>Evet (n:1166)</c:v>
                </c:pt>
                <c:pt idx="1">
                  <c:v>Hayır (n:1380)</c:v>
                </c:pt>
              </c:strCache>
            </c:strRef>
          </c:cat>
          <c:val>
            <c:numRef>
              <c:f>Tabelle1!$B$2:$B$3</c:f>
              <c:numCache>
                <c:formatCode>##.#00</c:formatCode>
                <c:ptCount val="2"/>
                <c:pt idx="0">
                  <c:v>38.997821350762457</c:v>
                </c:pt>
                <c:pt idx="1">
                  <c:v>61.002178649237472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>
        <c:manualLayout>
          <c:layoutTarget val="inner"/>
          <c:xMode val="edge"/>
          <c:yMode val="edge"/>
          <c:x val="0.46143360363617575"/>
          <c:y val="9.9263482426933697E-2"/>
          <c:w val="0.47240615927757967"/>
          <c:h val="0.864548903495900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spPr>
              <a:solidFill>
                <a:schemeClr val="accent3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1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2"/>
            <c:spPr>
              <a:solidFill>
                <a:schemeClr val="accent1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3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Lbls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tr-TR"/>
              </a:p>
            </c:txPr>
            <c:dLblPos val="ctr"/>
            <c:showVal val="1"/>
            <c:showLeaderLines val="1"/>
          </c:dLbls>
          <c:cat>
            <c:strRef>
              <c:f>Tabelle1!$A$2:$A$3</c:f>
              <c:strCache>
                <c:ptCount val="2"/>
                <c:pt idx="0">
                  <c:v>Evet (n:1166)</c:v>
                </c:pt>
                <c:pt idx="1">
                  <c:v>Hayır (n:1380)</c:v>
                </c:pt>
              </c:strCache>
            </c:strRef>
          </c:cat>
          <c:val>
            <c:numRef>
              <c:f>Tabelle1!$B$2:$B$3</c:f>
              <c:numCache>
                <c:formatCode>##.#00</c:formatCode>
                <c:ptCount val="2"/>
                <c:pt idx="0">
                  <c:v>47.292764734068086</c:v>
                </c:pt>
                <c:pt idx="1">
                  <c:v>52.707235265931963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>
        <c:manualLayout>
          <c:layoutTarget val="inner"/>
          <c:xMode val="edge"/>
          <c:yMode val="edge"/>
          <c:x val="0.46143360363617575"/>
          <c:y val="9.9263482426933725E-2"/>
          <c:w val="0.4724061592775794"/>
          <c:h val="0.864548903495900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spPr>
              <a:solidFill>
                <a:schemeClr val="accent3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1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2"/>
            <c:spPr>
              <a:solidFill>
                <a:schemeClr val="accent1"/>
              </a:solidFill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Pt>
            <c:idx val="3"/>
            <c:spPr>
              <a:effectLst>
                <a:outerShdw blurRad="76200" dist="25400" dir="2700000" algn="tl" rotWithShape="0">
                  <a:prstClr val="black">
                    <a:alpha val="3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4457930891999678E-2"/>
                  <c:y val="0.12298769418762094"/>
                </c:manualLayout>
              </c:layout>
              <c:tx>
                <c:rich>
                  <a:bodyPr/>
                  <a:lstStyle/>
                  <a:p>
                    <a:r>
                      <a:rPr lang="en-US" sz="900" smtClean="0"/>
                      <a:t>3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3.6733639791333081E-2"/>
                  <c:y val="-0.19007189101723249"/>
                </c:manualLayout>
              </c:layout>
              <c:tx>
                <c:rich>
                  <a:bodyPr/>
                  <a:lstStyle/>
                  <a:p>
                    <a:r>
                      <a:rPr lang="en-US" sz="900" smtClean="0"/>
                      <a:t>4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0.11020091937399933"/>
                  <c:y val="0.2012517101187971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2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numFmt formatCode="#,##0" sourceLinked="0"/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tr-TR"/>
              </a:p>
            </c:txPr>
            <c:dLblPos val="outEnd"/>
            <c:showVal val="1"/>
            <c:showCatName val="1"/>
            <c:showLeaderLines val="1"/>
          </c:dLbls>
          <c:cat>
            <c:strRef>
              <c:f>Tabelle1!$A$2:$A$4</c:f>
              <c:strCache>
                <c:ptCount val="3"/>
                <c:pt idx="0">
                  <c:v>Evet, yaptım (n:795)</c:v>
                </c:pt>
                <c:pt idx="1">
                  <c:v>Hayır, yapmadım (n:1133)</c:v>
                </c:pt>
                <c:pt idx="2">
                  <c:v>Şu anda satın aldığım araç ilk aracım (n:618)</c:v>
                </c:pt>
              </c:strCache>
            </c:strRef>
          </c:cat>
          <c:val>
            <c:numRef>
              <c:f>Tabelle1!$B$2:$B$4</c:f>
              <c:numCache>
                <c:formatCode>##.#00</c:formatCode>
                <c:ptCount val="3"/>
                <c:pt idx="0">
                  <c:v>31.22545168892378</c:v>
                </c:pt>
                <c:pt idx="1">
                  <c:v>44.501178318931686</c:v>
                </c:pt>
                <c:pt idx="2">
                  <c:v>24.273369992144527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4.2194927947936792E-2"/>
          <c:y val="3.1938064207147544E-2"/>
          <c:w val="0.48026775476473321"/>
          <c:h val="0.96806193579285249"/>
        </c:manualLayout>
      </c:layout>
      <c:txPr>
        <a:bodyPr/>
        <a:lstStyle/>
        <a:p>
          <a:pPr>
            <a:defRPr sz="900"/>
          </a:pPr>
          <a:endParaRPr lang="tr-TR"/>
        </a:p>
      </c:txPr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Sheet6!$C$5</c:f>
              <c:strCache>
                <c:ptCount val="1"/>
                <c:pt idx="0">
                  <c:v>Tanıdığıma sattım (n:556)</c:v>
                </c:pt>
              </c:strCache>
            </c:strRef>
          </c:tx>
          <c:dLbls>
            <c:numFmt formatCode="#,##0" sourceLinked="0"/>
            <c:showVal val="1"/>
          </c:dLbls>
          <c:cat>
            <c:multiLvlStrRef>
              <c:f>Sheet6!$D$2:$H$4</c:f>
              <c:multiLvlStrCache>
                <c:ptCount val="5"/>
                <c:lvl>
                  <c:pt idx="0">
                    <c:v>(n=1133)</c:v>
                  </c:pt>
                  <c:pt idx="2">
                    <c:v>(n=166)</c:v>
                  </c:pt>
                  <c:pt idx="4">
                    <c:v>(n=967)</c:v>
                  </c:pt>
                </c:lvl>
                <c:lvl>
                  <c:pt idx="0">
                    <c:v>Toplam</c:v>
                  </c:pt>
                  <c:pt idx="2">
                    <c:v>Premium</c:v>
                  </c:pt>
                  <c:pt idx="4">
                    <c:v>Diğer</c:v>
                  </c:pt>
                </c:lvl>
              </c:multiLvlStrCache>
            </c:multiLvlStrRef>
          </c:cat>
          <c:val>
            <c:numRef>
              <c:f>Sheet6!$D$5:$H$5</c:f>
              <c:numCache>
                <c:formatCode>Genel</c:formatCode>
                <c:ptCount val="5"/>
                <c:pt idx="0" formatCode="##.#00">
                  <c:v>49.073256840247126</c:v>
                </c:pt>
                <c:pt idx="2" formatCode="##.#00">
                  <c:v>59.036144578313248</c:v>
                </c:pt>
                <c:pt idx="4" formatCode="##.#00">
                  <c:v>47.362978283350571</c:v>
                </c:pt>
              </c:numCache>
            </c:numRef>
          </c:val>
        </c:ser>
        <c:ser>
          <c:idx val="1"/>
          <c:order val="1"/>
          <c:tx>
            <c:strRef>
              <c:f>Sheet6!$C$6</c:f>
              <c:strCache>
                <c:ptCount val="1"/>
                <c:pt idx="0">
                  <c:v>Internet üzerinden sattım (n:205)</c:v>
                </c:pt>
              </c:strCache>
            </c:strRef>
          </c:tx>
          <c:dLbls>
            <c:numFmt formatCode="#,##0" sourceLinked="0"/>
            <c:showVal val="1"/>
          </c:dLbls>
          <c:cat>
            <c:multiLvlStrRef>
              <c:f>Sheet6!$D$2:$H$4</c:f>
              <c:multiLvlStrCache>
                <c:ptCount val="5"/>
                <c:lvl>
                  <c:pt idx="0">
                    <c:v>(n=1133)</c:v>
                  </c:pt>
                  <c:pt idx="2">
                    <c:v>(n=166)</c:v>
                  </c:pt>
                  <c:pt idx="4">
                    <c:v>(n=967)</c:v>
                  </c:pt>
                </c:lvl>
                <c:lvl>
                  <c:pt idx="0">
                    <c:v>Toplam</c:v>
                  </c:pt>
                  <c:pt idx="2">
                    <c:v>Premium</c:v>
                  </c:pt>
                  <c:pt idx="4">
                    <c:v>Diğer</c:v>
                  </c:pt>
                </c:lvl>
              </c:multiLvlStrCache>
            </c:multiLvlStrRef>
          </c:cat>
          <c:val>
            <c:numRef>
              <c:f>Sheet6!$D$6:$H$6</c:f>
              <c:numCache>
                <c:formatCode>Genel</c:formatCode>
                <c:ptCount val="5"/>
                <c:pt idx="0" formatCode="##.#00">
                  <c:v>32.833186231244468</c:v>
                </c:pt>
                <c:pt idx="2" formatCode="##.#00">
                  <c:v>26.506024096385538</c:v>
                </c:pt>
                <c:pt idx="4" formatCode="##.#00">
                  <c:v>33.919338159255425</c:v>
                </c:pt>
              </c:numCache>
            </c:numRef>
          </c:val>
        </c:ser>
        <c:ser>
          <c:idx val="2"/>
          <c:order val="2"/>
          <c:tx>
            <c:strRef>
              <c:f>Sheet6!$C$7</c:f>
              <c:strCache>
                <c:ptCount val="1"/>
                <c:pt idx="0">
                  <c:v>Galeriye sattım (n:372)</c:v>
                </c:pt>
              </c:strCache>
            </c:strRef>
          </c:tx>
          <c:dLbls>
            <c:numFmt formatCode="#,##0" sourceLinked="0"/>
            <c:showVal val="1"/>
          </c:dLbls>
          <c:cat>
            <c:multiLvlStrRef>
              <c:f>Sheet6!$D$2:$H$4</c:f>
              <c:multiLvlStrCache>
                <c:ptCount val="5"/>
                <c:lvl>
                  <c:pt idx="0">
                    <c:v>(n=1133)</c:v>
                  </c:pt>
                  <c:pt idx="2">
                    <c:v>(n=166)</c:v>
                  </c:pt>
                  <c:pt idx="4">
                    <c:v>(n=967)</c:v>
                  </c:pt>
                </c:lvl>
                <c:lvl>
                  <c:pt idx="0">
                    <c:v>Toplam</c:v>
                  </c:pt>
                  <c:pt idx="2">
                    <c:v>Premium</c:v>
                  </c:pt>
                  <c:pt idx="4">
                    <c:v>Diğer</c:v>
                  </c:pt>
                </c:lvl>
              </c:multiLvlStrCache>
            </c:multiLvlStrRef>
          </c:cat>
          <c:val>
            <c:numRef>
              <c:f>Sheet6!$D$7:$H$7</c:f>
              <c:numCache>
                <c:formatCode>Genel</c:formatCode>
                <c:ptCount val="5"/>
                <c:pt idx="0" formatCode="##.#00">
                  <c:v>18.093556928508384</c:v>
                </c:pt>
                <c:pt idx="2" formatCode="##.#00">
                  <c:v>14.457831325301207</c:v>
                </c:pt>
                <c:pt idx="4" formatCode="##.#00">
                  <c:v>18.717683557394</c:v>
                </c:pt>
              </c:numCache>
            </c:numRef>
          </c:val>
        </c:ser>
        <c:dLbls/>
        <c:shape val="box"/>
        <c:axId val="46401792"/>
        <c:axId val="46411776"/>
        <c:axId val="0"/>
      </c:bar3DChart>
      <c:catAx>
        <c:axId val="46401792"/>
        <c:scaling>
          <c:orientation val="minMax"/>
        </c:scaling>
        <c:axPos val="l"/>
        <c:tickLblPos val="nextTo"/>
        <c:crossAx val="46411776"/>
        <c:crosses val="autoZero"/>
        <c:auto val="1"/>
        <c:lblAlgn val="ctr"/>
        <c:lblOffset val="100"/>
      </c:catAx>
      <c:valAx>
        <c:axId val="46411776"/>
        <c:scaling>
          <c:orientation val="minMax"/>
        </c:scaling>
        <c:delete val="1"/>
        <c:axPos val="b"/>
        <c:numFmt formatCode="##.#00" sourceLinked="1"/>
        <c:tickLblPos val="none"/>
        <c:crossAx val="4640179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  <c:pt idx="8">
                  <c:v>Category 2</c:v>
                </c:pt>
                <c:pt idx="9">
                  <c:v>Category 3</c:v>
                </c:pt>
                <c:pt idx="10">
                  <c:v>Category 4</c:v>
                </c:pt>
                <c:pt idx="11">
                  <c:v>Category 4</c:v>
                </c:pt>
              </c:strCache>
            </c:strRef>
          </c:cat>
          <c:val>
            <c:numRef>
              <c:f>Sheet1!$B$2:$B$13</c:f>
              <c:numCache>
                <c:formatCode>##.#00</c:formatCode>
                <c:ptCount val="12"/>
                <c:pt idx="0">
                  <c:v>2.6708562450903384</c:v>
                </c:pt>
                <c:pt idx="1">
                  <c:v>4.3990573448546746</c:v>
                </c:pt>
                <c:pt idx="2">
                  <c:v>6.5200314218381772</c:v>
                </c:pt>
                <c:pt idx="3">
                  <c:v>6.4414768263943438</c:v>
                </c:pt>
                <c:pt idx="4">
                  <c:v>8.2482325216025139</c:v>
                </c:pt>
                <c:pt idx="5">
                  <c:v>8.5231736056559289</c:v>
                </c:pt>
                <c:pt idx="6">
                  <c:v>7.1877454831107626</c:v>
                </c:pt>
                <c:pt idx="7">
                  <c:v>8.0518460329929322</c:v>
                </c:pt>
                <c:pt idx="8">
                  <c:v>8.2875098193244323</c:v>
                </c:pt>
                <c:pt idx="9">
                  <c:v>8.6410054988216789</c:v>
                </c:pt>
                <c:pt idx="10">
                  <c:v>11.547525530243519</c:v>
                </c:pt>
                <c:pt idx="11">
                  <c:v>19.481539670070692</c:v>
                </c:pt>
              </c:numCache>
            </c:numRef>
          </c:val>
        </c:ser>
        <c:dLbls/>
        <c:axId val="144028416"/>
        <c:axId val="144029952"/>
      </c:barChart>
      <c:catAx>
        <c:axId val="144028416"/>
        <c:scaling>
          <c:orientation val="minMax"/>
        </c:scaling>
        <c:delete val="1"/>
        <c:axPos val="l"/>
        <c:tickLblPos val="none"/>
        <c:crossAx val="144029952"/>
        <c:crosses val="autoZero"/>
        <c:auto val="1"/>
        <c:lblAlgn val="ctr"/>
        <c:lblOffset val="100"/>
      </c:catAx>
      <c:valAx>
        <c:axId val="144029952"/>
        <c:scaling>
          <c:orientation val="minMax"/>
          <c:max val="100"/>
          <c:min val="0"/>
        </c:scaling>
        <c:delete val="1"/>
        <c:axPos val="b"/>
        <c:numFmt formatCode="##.#00" sourceLinked="1"/>
        <c:tickLblPos val="none"/>
        <c:crossAx val="144028416"/>
        <c:crosses val="autoZero"/>
        <c:crossBetween val="between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589947" y="9427939"/>
            <a:ext cx="635224" cy="288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5804856" y="194746"/>
            <a:ext cx="423702" cy="4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7233" y="9427939"/>
            <a:ext cx="4870392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79413" y="785813"/>
            <a:ext cx="5903912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37233" y="4315229"/>
            <a:ext cx="5788273" cy="48246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589948" y="9427939"/>
            <a:ext cx="635559" cy="288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233" y="9427939"/>
            <a:ext cx="4870392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2075" indent="-92075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79388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65113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70000" indent="-900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9413" y="788988"/>
            <a:ext cx="5903912" cy="3321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1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05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788988"/>
            <a:ext cx="5903912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E9A1-BB6A-40C6-A74F-ED878F9B574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73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BFAAA-59DC-4E0B-8C84-E0618BF5DC46}" type="slidenum">
              <a:rPr lang="en-US">
                <a:latin typeface="Arial" pitchFamily="34" charset="0"/>
              </a:rPr>
              <a:pPr/>
              <a:t>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" y="744538"/>
            <a:ext cx="6619875" cy="3724275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6" y="4715153"/>
            <a:ext cx="4886008" cy="4466987"/>
          </a:xfrm>
        </p:spPr>
        <p:txBody>
          <a:bodyPr/>
          <a:lstStyle/>
          <a:p>
            <a:endParaRPr lang="en-US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9413" y="788988"/>
            <a:ext cx="5903912" cy="3321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19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14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9413" y="788988"/>
            <a:ext cx="5903912" cy="3321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20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14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9039-96B4-42B3-8E90-F46AA277E98A}" type="slidenum">
              <a:rPr lang="de-DE" smtClean="0">
                <a:cs typeface="Arial" charset="0"/>
              </a:rPr>
              <a:pPr/>
              <a:t>21</a:t>
            </a:fld>
            <a:endParaRPr lang="de-DE" smtClean="0">
              <a:cs typeface="Arial" charset="0"/>
            </a:endParaRPr>
          </a:p>
        </p:txBody>
      </p:sp>
      <p:sp>
        <p:nvSpPr>
          <p:cNvPr id="1040386" name="Rectangle 7"/>
          <p:cNvSpPr txBox="1">
            <a:spLocks noGrp="1" noChangeArrowheads="1"/>
          </p:cNvSpPr>
          <p:nvPr/>
        </p:nvSpPr>
        <p:spPr bwMode="auto">
          <a:xfrm>
            <a:off x="3773271" y="9428165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4" tIns="50382" rIns="100764" bIns="50382" anchor="b"/>
          <a:lstStyle/>
          <a:p>
            <a:pPr algn="r" defTabSz="1006475"/>
            <a:fld id="{3A07389A-1E73-4A2E-97A1-1C14E32D8B54}" type="slidenum">
              <a:rPr lang="en-US" sz="1300">
                <a:latin typeface="Arial" charset="0"/>
              </a:rPr>
              <a:pPr algn="r" defTabSz="1006475"/>
              <a:t>21</a:t>
            </a:fld>
            <a:endParaRPr lang="en-US" sz="1300">
              <a:latin typeface="Arial" charset="0"/>
            </a:endParaRPr>
          </a:p>
        </p:txBody>
      </p:sp>
      <p:sp>
        <p:nvSpPr>
          <p:cNvPr id="104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2950"/>
            <a:ext cx="6618288" cy="3724275"/>
          </a:xfrm>
          <a:ln/>
        </p:spPr>
      </p:sp>
      <p:sp>
        <p:nvSpPr>
          <p:cNvPr id="1040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19" y="4714876"/>
            <a:ext cx="5327701" cy="4468813"/>
          </a:xfrm>
          <a:noFill/>
          <a:ln/>
        </p:spPr>
        <p:txBody>
          <a:bodyPr lIns="92629" tIns="46315" rIns="92629" bIns="463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623A7-872C-4261-BC7A-0C8A75F2947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893E-5381-4953-8828-266BEBFC6D5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893E-5381-4953-8828-266BEBFC6D5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77095" y="9433755"/>
            <a:ext cx="288564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6" y="4715155"/>
            <a:ext cx="4886008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77095" y="9433755"/>
            <a:ext cx="288564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6" y="4715155"/>
            <a:ext cx="4886008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623A7-872C-4261-BC7A-0C8A75F2947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893E-5381-4953-8828-266BEBFC6D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788988"/>
            <a:ext cx="5903912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E9A1-BB6A-40C6-A74F-ED878F9B574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73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51" y="1779590"/>
            <a:ext cx="8496301" cy="1008193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1"/>
            <a:ext cx="8496302" cy="11518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3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2" y="985528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2" y="987426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323851" y="987426"/>
            <a:ext cx="8496300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1779591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3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1779591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795882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1779591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90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1779591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3795882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xmlns="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2931752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3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2931752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90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987533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93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987531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987533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90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987531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xmlns="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6"/>
            <a:ext cx="8497180" cy="1944688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6032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313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0425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7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3850" y="4839892"/>
            <a:ext cx="8496300" cy="108347"/>
          </a:xfrm>
        </p:spPr>
        <p:txBody>
          <a:bodyPr tIns="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xmlns="" val="299189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xmlns="" val="245485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 bwMode="gray">
          <a:xfrm>
            <a:off x="323850" y="987425"/>
            <a:ext cx="8496300" cy="396081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430" y="1779591"/>
            <a:ext cx="8209140" cy="1008193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6871" y="2859791"/>
            <a:ext cx="8209684" cy="11521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48239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642136"/>
            <a:ext cx="8209140" cy="16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 lvl="0" algn="r"/>
              <a:t>‹#›</a:t>
            </a:fld>
            <a:endParaRPr lang="en-US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1" name="Rechteck 13"/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© GfK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201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3</a:t>
            </a:r>
            <a:r>
              <a:rPr lang="tr-TR" sz="800" baseline="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|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Doğuş</a:t>
            </a:r>
            <a:r>
              <a:rPr lang="tr-TR" sz="800" baseline="0" noProof="0" dirty="0" smtClean="0">
                <a:solidFill>
                  <a:schemeClr val="bg2"/>
                </a:solidFill>
                <a:latin typeface="Arial" pitchFamily="34" charset="0"/>
              </a:rPr>
              <a:t> Otomotiv Taraftar Müşteri Beklentileri Araştırması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|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Kasım</a:t>
            </a:r>
            <a:r>
              <a:rPr lang="tr-TR" sz="800" baseline="0" noProof="0" dirty="0" smtClean="0">
                <a:solidFill>
                  <a:schemeClr val="bg2"/>
                </a:solidFill>
                <a:latin typeface="Arial" pitchFamily="34" charset="0"/>
              </a:rPr>
              <a:t> 2013</a:t>
            </a:r>
            <a:endParaRPr lang="en-US" sz="800" noProof="0" dirty="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530" y="1653778"/>
            <a:ext cx="8496943" cy="1188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529" y="2895790"/>
            <a:ext cx="8496944" cy="1079711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40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842962"/>
            <a:ext cx="8496944" cy="4105052"/>
          </a:xfr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1815666"/>
            <a:ext cx="8208912" cy="1026114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5" y="2895786"/>
            <a:ext cx="8208913" cy="1134126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grpSp>
        <p:nvGrpSpPr>
          <p:cNvPr id="4" name="Gruppieren 9"/>
          <p:cNvGrpSpPr/>
          <p:nvPr userDrawn="1"/>
        </p:nvGrpSpPr>
        <p:grpSpPr bwMode="gray">
          <a:xfrm>
            <a:off x="-324550" y="681490"/>
            <a:ext cx="216030" cy="4266593"/>
            <a:chOff x="-540710" y="908650"/>
            <a:chExt cx="432060" cy="5688790"/>
          </a:xfrm>
        </p:grpSpPr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5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28"/>
          <p:cNvGrpSpPr/>
          <p:nvPr userDrawn="1"/>
        </p:nvGrpSpPr>
        <p:grpSpPr bwMode="gray">
          <a:xfrm>
            <a:off x="323410" y="5218120"/>
            <a:ext cx="8496740" cy="162023"/>
            <a:chOff x="323850" y="-531550"/>
            <a:chExt cx="8496740" cy="432060"/>
          </a:xfrm>
        </p:grpSpPr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41"/>
          <p:cNvGrpSpPr/>
          <p:nvPr userDrawn="1"/>
        </p:nvGrpSpPr>
        <p:grpSpPr bwMode="gray">
          <a:xfrm>
            <a:off x="9252650" y="681490"/>
            <a:ext cx="216030" cy="4266593"/>
            <a:chOff x="-540710" y="908650"/>
            <a:chExt cx="432060" cy="568879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hteck 55"/>
          <p:cNvSpPr/>
          <p:nvPr userDrawn="1"/>
        </p:nvSpPr>
        <p:spPr bwMode="gray">
          <a:xfrm>
            <a:off x="0" y="4948240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0" y="4677984"/>
            <a:ext cx="8209140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528" y="789552"/>
            <a:ext cx="8496944" cy="3996444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>
                <a:latin typeface="Arial" pitchFamily="34" charset="0"/>
              </a:defRPr>
            </a:lvl1pPr>
            <a:lvl2pPr marL="360000" indent="0">
              <a:spcBef>
                <a:spcPts val="3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2024" y="4948014"/>
            <a:ext cx="1298448" cy="1097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>
                <a:solidFill>
                  <a:srgbClr val="928580"/>
                </a:solidFill>
              </a:rPr>
              <a:pPr algn="r"/>
              <a:t>‹#›</a:t>
            </a:fld>
            <a:endParaRPr lang="en-US" dirty="0">
              <a:solidFill>
                <a:srgbClr val="928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653779"/>
            <a:ext cx="9144000" cy="183594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4" name="Gruppieren 4"/>
          <p:cNvGrpSpPr/>
          <p:nvPr userDrawn="1"/>
        </p:nvGrpSpPr>
        <p:grpSpPr bwMode="gray">
          <a:xfrm>
            <a:off x="-324680" y="681490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24"/>
          <p:cNvGrpSpPr/>
          <p:nvPr userDrawn="1"/>
        </p:nvGrpSpPr>
        <p:grpSpPr bwMode="gray">
          <a:xfrm>
            <a:off x="323410" y="5218120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37"/>
          <p:cNvGrpSpPr/>
          <p:nvPr userDrawn="1"/>
        </p:nvGrpSpPr>
        <p:grpSpPr bwMode="gray">
          <a:xfrm>
            <a:off x="9252650" y="681490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59964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6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2" name="Gruppieren 4"/>
          <p:cNvGrpSpPr/>
          <p:nvPr userDrawn="1"/>
        </p:nvGrpSpPr>
        <p:grpSpPr bwMode="gray">
          <a:xfrm>
            <a:off x="-324680" y="681490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24"/>
          <p:cNvGrpSpPr/>
          <p:nvPr userDrawn="1"/>
        </p:nvGrpSpPr>
        <p:grpSpPr bwMode="gray">
          <a:xfrm>
            <a:off x="323410" y="5218120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37"/>
          <p:cNvGrpSpPr/>
          <p:nvPr userDrawn="1"/>
        </p:nvGrpSpPr>
        <p:grpSpPr bwMode="gray">
          <a:xfrm>
            <a:off x="9252650" y="681490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4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4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4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789552"/>
            <a:ext cx="417703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4016" y="789552"/>
            <a:ext cx="417703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4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9" y="789552"/>
            <a:ext cx="273558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789503"/>
            <a:ext cx="273558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3" y="789453"/>
            <a:ext cx="273558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6845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4" name="Gruppieren 5"/>
          <p:cNvGrpSpPr/>
          <p:nvPr/>
        </p:nvGrpSpPr>
        <p:grpSpPr bwMode="gray">
          <a:xfrm>
            <a:off x="-324680" y="681490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6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7"/>
          <p:cNvGrpSpPr/>
          <p:nvPr/>
        </p:nvGrpSpPr>
        <p:grpSpPr bwMode="gray">
          <a:xfrm>
            <a:off x="323410" y="5218120"/>
            <a:ext cx="8496740" cy="162023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8"/>
          <p:cNvGrpSpPr/>
          <p:nvPr/>
        </p:nvGrpSpPr>
        <p:grpSpPr bwMode="gray">
          <a:xfrm>
            <a:off x="9252650" y="681490"/>
            <a:ext cx="216030" cy="4266593"/>
            <a:chOff x="-540710" y="908650"/>
            <a:chExt cx="432060" cy="5688790"/>
          </a:xfrm>
        </p:grpSpPr>
        <p:cxnSp>
          <p:nvCxnSpPr>
            <p:cNvPr id="22" name="Gerade Verbindung 21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23528" y="843511"/>
            <a:ext cx="8496944" cy="199851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358775" indent="0">
              <a:spcAft>
                <a:spcPts val="4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3" name="Gruppieren 3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4" name="Gruppieren 5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59" name="Gerade Verbindung 58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6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7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2" name="Gerade Verbindung 21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4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uppieren 5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4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4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4000" y="2463403"/>
            <a:ext cx="1296144" cy="15125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4009" y="2463403"/>
            <a:ext cx="1296144" cy="15125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3" y="3489892"/>
            <a:ext cx="2736303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165856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463404"/>
            <a:ext cx="2736304" cy="70245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651909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813930"/>
            <a:ext cx="2736226" cy="16126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4168" y="3489895"/>
            <a:ext cx="2736304" cy="16201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168" y="3165856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168" y="2463404"/>
            <a:ext cx="2736304" cy="70245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168" y="3651909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168" y="3813927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23850" y="1653778"/>
            <a:ext cx="1295400" cy="1512038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645025" y="1653778"/>
            <a:ext cx="1295400" cy="1512038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763611" y="2679766"/>
            <a:ext cx="2736953" cy="16201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 smtClean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763688" y="2355726"/>
            <a:ext cx="273687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763688" y="1653781"/>
            <a:ext cx="2736304" cy="70194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763689" y="2841780"/>
            <a:ext cx="2736875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763767" y="3003798"/>
            <a:ext cx="2736226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168" y="2679763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4168" y="2355726"/>
            <a:ext cx="2736304" cy="1625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4168" y="1653781"/>
            <a:ext cx="2736304" cy="70194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084168" y="2841780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84168" y="3003798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323528" y="3274222"/>
            <a:ext cx="1295400" cy="151177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4644703" y="3274222"/>
            <a:ext cx="1295400" cy="151177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763688" y="4300303"/>
            <a:ext cx="273687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763688" y="3975907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763688" y="3274219"/>
            <a:ext cx="2736304" cy="70168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763688" y="4461931"/>
            <a:ext cx="273687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63688" y="4623558"/>
            <a:ext cx="273687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168" y="4300311"/>
            <a:ext cx="273630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084168" y="3975907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168" y="3274219"/>
            <a:ext cx="2736304" cy="70168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84168" y="4461938"/>
            <a:ext cx="273630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84168" y="4623565"/>
            <a:ext cx="273630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28" y="842964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grpSp>
        <p:nvGrpSpPr>
          <p:cNvPr id="2" name="Gruppieren 4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4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5966"/>
            <a:ext cx="8496944" cy="16201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6251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xmlns="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xmlns="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529" y="1653778"/>
            <a:ext cx="8496943" cy="1188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529" y="2895787"/>
            <a:ext cx="8496944" cy="1079711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37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842962"/>
            <a:ext cx="8496944" cy="4105052"/>
          </a:xfr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1815666"/>
            <a:ext cx="8208912" cy="1026114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895786"/>
            <a:ext cx="8208913" cy="1134126"/>
          </a:xfr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grpSp>
        <p:nvGrpSpPr>
          <p:cNvPr id="4" name="Gruppieren 9"/>
          <p:cNvGrpSpPr/>
          <p:nvPr userDrawn="1"/>
        </p:nvGrpSpPr>
        <p:grpSpPr bwMode="gray">
          <a:xfrm>
            <a:off x="-324550" y="681487"/>
            <a:ext cx="216030" cy="4266593"/>
            <a:chOff x="-540710" y="908650"/>
            <a:chExt cx="432060" cy="5688790"/>
          </a:xfrm>
        </p:grpSpPr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5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28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41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hteck 55"/>
          <p:cNvSpPr/>
          <p:nvPr userDrawn="1"/>
        </p:nvSpPr>
        <p:spPr bwMode="gray">
          <a:xfrm>
            <a:off x="0" y="4948237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0" y="4677984"/>
            <a:ext cx="8209140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779642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96" name="Gruppieren 95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97" name="Gerade Verbindung 9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 userDrawn="1"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110" name="Gerade Verbindung 10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 userDrawn="1"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123" name="Gerade Verbindung 122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814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528" y="789552"/>
            <a:ext cx="8496944" cy="3996444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>
                <a:latin typeface="Arial" pitchFamily="34" charset="0"/>
              </a:defRPr>
            </a:lvl1pPr>
            <a:lvl2pPr marL="360000" indent="0">
              <a:spcBef>
                <a:spcPts val="3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2024" y="4948014"/>
            <a:ext cx="1298448" cy="1097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>
                <a:solidFill>
                  <a:srgbClr val="928580"/>
                </a:solidFill>
              </a:rPr>
              <a:pPr algn="r"/>
              <a:t>‹#›</a:t>
            </a:fld>
            <a:endParaRPr lang="en-US" dirty="0">
              <a:solidFill>
                <a:srgbClr val="928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653779"/>
            <a:ext cx="9144000" cy="183594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4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59964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6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2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789552"/>
            <a:ext cx="417703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4011" y="789552"/>
            <a:ext cx="417703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9" y="789552"/>
            <a:ext cx="273558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789503"/>
            <a:ext cx="273558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1" y="789453"/>
            <a:ext cx="273558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6845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4" name="Gruppieren 5"/>
          <p:cNvGrpSpPr/>
          <p:nvPr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6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7"/>
          <p:cNvGrpSpPr/>
          <p:nvPr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8"/>
          <p:cNvGrpSpPr/>
          <p:nvPr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22" name="Gerade Verbindung 21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23528" y="843511"/>
            <a:ext cx="8496944" cy="199851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3" name="Gruppieren 3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4" name="Gruppieren 5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59" name="Gerade Verbindung 58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6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7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2" name="Gerade Verbindung 21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uppieren 5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4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995672"/>
            <a:ext cx="9144000" cy="1152160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7795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4000" y="2463403"/>
            <a:ext cx="1296144" cy="15125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4009" y="2463403"/>
            <a:ext cx="1296144" cy="15125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0" y="3489892"/>
            <a:ext cx="2736303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165856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463404"/>
            <a:ext cx="2736304" cy="70245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651909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813927"/>
            <a:ext cx="2736226" cy="16126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4168" y="3489892"/>
            <a:ext cx="2736304" cy="16201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168" y="3165856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168" y="2463404"/>
            <a:ext cx="2736304" cy="70245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168" y="3651909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168" y="3813927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23850" y="1653778"/>
            <a:ext cx="1295400" cy="1512038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645025" y="1653778"/>
            <a:ext cx="1295400" cy="1512038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763610" y="2679763"/>
            <a:ext cx="2736953" cy="16201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 smtClean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763688" y="2355726"/>
            <a:ext cx="273687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763688" y="1653779"/>
            <a:ext cx="2736304" cy="70194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763688" y="2841780"/>
            <a:ext cx="2736875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763767" y="3003798"/>
            <a:ext cx="2736226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168" y="2679763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4168" y="2355726"/>
            <a:ext cx="2736304" cy="1625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4168" y="1653779"/>
            <a:ext cx="2736304" cy="70194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084168" y="2841780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84168" y="3003798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323528" y="3274219"/>
            <a:ext cx="1295400" cy="151177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4644703" y="3274219"/>
            <a:ext cx="1295400" cy="151177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763688" y="4300300"/>
            <a:ext cx="273687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763688" y="3975907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763688" y="3274219"/>
            <a:ext cx="2736304" cy="70168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763688" y="4461928"/>
            <a:ext cx="273687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63688" y="4623555"/>
            <a:ext cx="273687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168" y="4300308"/>
            <a:ext cx="273630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084168" y="3975907"/>
            <a:ext cx="2736304" cy="16201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168" y="3274219"/>
            <a:ext cx="2736304" cy="70168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84168" y="4461935"/>
            <a:ext cx="273630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84168" y="4623562"/>
            <a:ext cx="2736304" cy="161651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28" y="842963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grpSp>
        <p:nvGrpSpPr>
          <p:cNvPr id="2" name="Gruppieren 4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4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5966"/>
            <a:ext cx="8496944" cy="16201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53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1" y="915523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4016" y="915523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1" y="915523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3203816" y="915523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6084216" y="915523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2" y="195419"/>
            <a:ext cx="6408449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gray">
          <a:xfrm>
            <a:off x="323850" y="915523"/>
            <a:ext cx="8496300" cy="381681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>
            <p:custDataLst>
              <p:tags r:id="rId22"/>
            </p:custDataLst>
          </p:nvPr>
        </p:nvSpPr>
        <p:spPr bwMode="gray">
          <a:xfrm>
            <a:off x="1270000" y="127002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 bwMode="gray">
          <a:xfrm>
            <a:off x="-324680" y="771500"/>
            <a:ext cx="216030" cy="4176580"/>
            <a:chOff x="9252650" y="771500"/>
            <a:chExt cx="216030" cy="417658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 lvl="0" algn="r"/>
              <a:t>‹#›</a:t>
            </a:fld>
            <a:endParaRPr lang="en-US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3" name="Rechteck 13"/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© GfK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201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4</a:t>
            </a:r>
            <a:r>
              <a:rPr lang="tr-TR" sz="800" baseline="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|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OYDER Otomobil Alıcıları Takibi Araştırması | Temmuz 2014</a:t>
            </a:r>
            <a:endParaRPr lang="en-US" sz="800" noProof="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8481736" y="162725"/>
            <a:ext cx="482754" cy="4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"/>
          <p:cNvCxnSpPr/>
          <p:nvPr/>
        </p:nvCxnSpPr>
        <p:spPr bwMode="gray">
          <a:xfrm>
            <a:off x="8413850" y="162588"/>
            <a:ext cx="0" cy="42323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C:\Documents and Settings\tugbabozkan\Desktop\OYDER LOGO.bmp"/>
          <p:cNvPicPr>
            <a:picLocks noChangeAspect="1" noChangeArrowheads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37" r="14561"/>
          <a:stretch>
            <a:fillRect/>
          </a:stretch>
        </p:blipFill>
        <p:spPr bwMode="auto">
          <a:xfrm>
            <a:off x="7916618" y="147754"/>
            <a:ext cx="440258" cy="441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5" r:id="rId4"/>
    <p:sldLayoutId id="2147483677" r:id="rId5"/>
    <p:sldLayoutId id="2147483654" r:id="rId6"/>
    <p:sldLayoutId id="2147483650" r:id="rId7"/>
    <p:sldLayoutId id="2147483652" r:id="rId8"/>
    <p:sldLayoutId id="2147483678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735" r:id="rId16"/>
    <p:sldLayoutId id="2147483738" r:id="rId17"/>
    <p:sldLayoutId id="2147483739" r:id="rId18"/>
    <p:sldLayoutId id="214748374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4" y="195487"/>
            <a:ext cx="6335713" cy="485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23528" y="789552"/>
            <a:ext cx="8496944" cy="399644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4" name="VCT_Marker_ID_4" hidden="1"/>
          <p:cNvSpPr/>
          <p:nvPr>
            <p:custDataLst>
              <p:tags r:id="rId2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grpSp>
        <p:nvGrpSpPr>
          <p:cNvPr id="5" name="Gruppieren 11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37"/>
          <p:cNvGrpSpPr/>
          <p:nvPr/>
        </p:nvGrpSpPr>
        <p:grpSpPr bwMode="gray">
          <a:xfrm>
            <a:off x="323410" y="5218120"/>
            <a:ext cx="8496740" cy="162023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57"/>
          <p:cNvGrpSpPr/>
          <p:nvPr/>
        </p:nvGrpSpPr>
        <p:grpSpPr bwMode="gray">
          <a:xfrm>
            <a:off x="9252650" y="681424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55"/>
          <p:cNvGrpSpPr/>
          <p:nvPr/>
        </p:nvGrpSpPr>
        <p:grpSpPr bwMode="gray">
          <a:xfrm>
            <a:off x="-324550" y="681490"/>
            <a:ext cx="216030" cy="4266593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/>
          <p:cNvSpPr/>
          <p:nvPr/>
        </p:nvSpPr>
        <p:spPr bwMode="gray">
          <a:xfrm>
            <a:off x="7523970" y="4948080"/>
            <a:ext cx="129662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C2ABCC37-C314-4D17-9583-6D754EDEC568}" type="slidenum">
              <a:rPr lang="en-US" sz="800" smtClean="0">
                <a:solidFill>
                  <a:srgbClr val="928580"/>
                </a:solidFill>
              </a:rPr>
              <a:pPr algn="r"/>
              <a:t>‹#›</a:t>
            </a:fld>
            <a:endParaRPr lang="en-US" sz="800" smtClean="0">
              <a:solidFill>
                <a:srgbClr val="928580"/>
              </a:solidFill>
            </a:endParaRPr>
          </a:p>
        </p:txBody>
      </p:sp>
      <p:sp>
        <p:nvSpPr>
          <p:cNvPr id="78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 lvl="0" algn="r"/>
              <a:t>‹#›</a:t>
            </a:fld>
            <a:endParaRPr lang="en-US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8481736" y="162725"/>
            <a:ext cx="482754" cy="4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8"/>
          <p:cNvCxnSpPr/>
          <p:nvPr/>
        </p:nvCxnSpPr>
        <p:spPr bwMode="gray">
          <a:xfrm>
            <a:off x="8413850" y="162588"/>
            <a:ext cx="0" cy="42323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13"/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© GfK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201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4</a:t>
            </a:r>
            <a:r>
              <a:rPr lang="tr-TR" sz="800" baseline="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|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OYDER Otomobil Alıcıları Takibi Araştırması | Temmuz 2014</a:t>
            </a:r>
            <a:endParaRPr lang="en-US" sz="800" noProof="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79" name="Picture 2" descr="C:\Documents and Settings\tugbabozkan\Desktop\OYDER LOGO.bmp"/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37" r="14561"/>
          <a:stretch>
            <a:fillRect/>
          </a:stretch>
        </p:blipFill>
        <p:spPr bwMode="auto">
          <a:xfrm>
            <a:off x="7916618" y="147754"/>
            <a:ext cx="440258" cy="441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4" r:id="rId17"/>
    <p:sldLayoutId id="2147483710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86"/>
            <a:ext cx="6335713" cy="485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 bwMode="gray">
          <a:xfrm>
            <a:off x="323528" y="789552"/>
            <a:ext cx="8496944" cy="399644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4" name="VCT_Marker_ID_4" hidden="1"/>
          <p:cNvSpPr/>
          <p:nvPr>
            <p:custDataLst>
              <p:tags r:id="rId19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grpSp>
        <p:nvGrpSpPr>
          <p:cNvPr id="5" name="Gruppieren 11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37"/>
          <p:cNvGrpSpPr/>
          <p:nvPr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57"/>
          <p:cNvGrpSpPr/>
          <p:nvPr/>
        </p:nvGrpSpPr>
        <p:grpSpPr bwMode="gray">
          <a:xfrm>
            <a:off x="9252650" y="681421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55"/>
          <p:cNvGrpSpPr/>
          <p:nvPr/>
        </p:nvGrpSpPr>
        <p:grpSpPr bwMode="gray">
          <a:xfrm>
            <a:off x="-324550" y="681487"/>
            <a:ext cx="216030" cy="4266593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/>
          <p:cNvSpPr/>
          <p:nvPr/>
        </p:nvSpPr>
        <p:spPr bwMode="gray">
          <a:xfrm>
            <a:off x="7523970" y="4948080"/>
            <a:ext cx="129662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C2ABCC37-C314-4D17-9583-6D754EDEC568}" type="slidenum">
              <a:rPr lang="en-US" sz="800" smtClean="0">
                <a:solidFill>
                  <a:srgbClr val="928580"/>
                </a:solidFill>
              </a:rPr>
              <a:pPr algn="r"/>
              <a:t>‹#›</a:t>
            </a:fld>
            <a:endParaRPr lang="en-US" sz="800" smtClean="0">
              <a:solidFill>
                <a:srgbClr val="928580"/>
              </a:solidFill>
            </a:endParaRP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8481736" y="162725"/>
            <a:ext cx="482754" cy="4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8"/>
          <p:cNvCxnSpPr/>
          <p:nvPr/>
        </p:nvCxnSpPr>
        <p:spPr bwMode="gray">
          <a:xfrm>
            <a:off x="8413850" y="162588"/>
            <a:ext cx="0" cy="42323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13"/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© GfK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201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4</a:t>
            </a:r>
            <a:r>
              <a:rPr lang="tr-TR" sz="800" baseline="0" noProof="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| </a:t>
            </a:r>
            <a:r>
              <a:rPr lang="tr-TR" sz="800" noProof="0" dirty="0" smtClean="0">
                <a:solidFill>
                  <a:schemeClr val="bg2"/>
                </a:solidFill>
                <a:latin typeface="Arial" pitchFamily="34" charset="0"/>
              </a:rPr>
              <a:t>OYDER Otomobil Alıcıları Takibi Araştırması | Temmuz 2014</a:t>
            </a:r>
            <a:endParaRPr lang="en-US" sz="800" noProof="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78" name="Picture 2" descr="C:\Documents and Settings\tugbabozkan\Desktop\OYDER LOGO.bmp"/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37" r="14561"/>
          <a:stretch>
            <a:fillRect/>
          </a:stretch>
        </p:blipFill>
        <p:spPr bwMode="auto">
          <a:xfrm>
            <a:off x="7916618" y="147754"/>
            <a:ext cx="440258" cy="441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_al__ma_Sayfas_4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5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6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package" Target="../embeddings/Microsoft_Office_Excel__al__ma_Sayfas_7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oleObject" Target="../embeddings/oleObject1.bin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image" Target="../media/image4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18" Type="http://schemas.openxmlformats.org/officeDocument/2006/relationships/chart" Target="../charts/chart20.xml"/><Relationship Id="rId3" Type="http://schemas.openxmlformats.org/officeDocument/2006/relationships/tags" Target="../tags/tag38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tags" Target="../tags/tag37.xml"/><Relationship Id="rId16" Type="http://schemas.openxmlformats.org/officeDocument/2006/relationships/chart" Target="../charts/char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11" Type="http://schemas.openxmlformats.org/officeDocument/2006/relationships/chart" Target="../charts/chart13.xml"/><Relationship Id="rId5" Type="http://schemas.openxmlformats.org/officeDocument/2006/relationships/notesSlide" Target="../notesSlides/notesSlide12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4" Type="http://schemas.openxmlformats.org/officeDocument/2006/relationships/slideLayout" Target="../slideLayouts/slideLayout19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13" Type="http://schemas.openxmlformats.org/officeDocument/2006/relationships/chart" Target="../charts/chart28.xml"/><Relationship Id="rId3" Type="http://schemas.openxmlformats.org/officeDocument/2006/relationships/slideLayout" Target="../slideLayouts/slideLayout19.xml"/><Relationship Id="rId7" Type="http://schemas.openxmlformats.org/officeDocument/2006/relationships/chart" Target="../charts/chart22.xml"/><Relationship Id="rId12" Type="http://schemas.openxmlformats.org/officeDocument/2006/relationships/chart" Target="../charts/chart27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1.xml"/><Relationship Id="rId11" Type="http://schemas.openxmlformats.org/officeDocument/2006/relationships/chart" Target="../charts/chart26.xml"/><Relationship Id="rId5" Type="http://schemas.openxmlformats.org/officeDocument/2006/relationships/oleObject" Target="../embeddings/oleObject3.bin"/><Relationship Id="rId10" Type="http://schemas.openxmlformats.org/officeDocument/2006/relationships/chart" Target="../charts/chart25.xml"/><Relationship Id="rId4" Type="http://schemas.openxmlformats.org/officeDocument/2006/relationships/notesSlide" Target="../notesSlides/notesSlide13.xml"/><Relationship Id="rId9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1.jpeg"/><Relationship Id="rId18" Type="http://schemas.openxmlformats.org/officeDocument/2006/relationships/chart" Target="../charts/chart3.xml"/><Relationship Id="rId3" Type="http://schemas.openxmlformats.org/officeDocument/2006/relationships/tags" Target="../tags/tag10.xml"/><Relationship Id="rId21" Type="http://schemas.openxmlformats.org/officeDocument/2006/relationships/image" Target="../media/image17.png"/><Relationship Id="rId7" Type="http://schemas.openxmlformats.org/officeDocument/2006/relationships/tags" Target="../tags/tag14.xml"/><Relationship Id="rId12" Type="http://schemas.openxmlformats.org/officeDocument/2006/relationships/image" Target="../media/image10.png"/><Relationship Id="rId17" Type="http://schemas.openxmlformats.org/officeDocument/2006/relationships/chart" Target="../charts/chart2.xml"/><Relationship Id="rId2" Type="http://schemas.openxmlformats.org/officeDocument/2006/relationships/tags" Target="../tags/tag9.xml"/><Relationship Id="rId16" Type="http://schemas.openxmlformats.org/officeDocument/2006/relationships/image" Target="../media/image14.jpeg"/><Relationship Id="rId20" Type="http://schemas.openxmlformats.org/officeDocument/2006/relationships/image" Target="../media/image1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image" Target="../media/image13.jpeg"/><Relationship Id="rId10" Type="http://schemas.openxmlformats.org/officeDocument/2006/relationships/chart" Target="../charts/chart1.xml"/><Relationship Id="rId19" Type="http://schemas.openxmlformats.org/officeDocument/2006/relationships/image" Target="../media/image15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4.jpeg"/><Relationship Id="rId17" Type="http://schemas.openxmlformats.org/officeDocument/2006/relationships/image" Target="../media/image20.jpeg"/><Relationship Id="rId2" Type="http://schemas.openxmlformats.org/officeDocument/2006/relationships/tags" Target="../tags/tag16.xml"/><Relationship Id="rId16" Type="http://schemas.openxmlformats.org/officeDocument/2006/relationships/image" Target="../media/image19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3.jpeg"/><Relationship Id="rId5" Type="http://schemas.openxmlformats.org/officeDocument/2006/relationships/tags" Target="../tags/tag19.xml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tags" Target="../tags/tag18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0" y="555526"/>
            <a:ext cx="9156700" cy="1041146"/>
          </a:xfrm>
          <a:ln cmpd="thinThick">
            <a:noFill/>
            <a:prstDash val="solid"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OYDER Otomobil Alıcıları Takibi</a:t>
            </a:r>
          </a:p>
        </p:txBody>
      </p:sp>
      <p:pic>
        <p:nvPicPr>
          <p:cNvPr id="9" name="Picture 8" descr="C:\Documents and Settings\ozge.tarakci\My Documents\My Pictures\covered_ca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927" b="3447"/>
          <a:stretch/>
        </p:blipFill>
        <p:spPr bwMode="auto">
          <a:xfrm>
            <a:off x="1797324" y="1995686"/>
            <a:ext cx="5294956" cy="3096344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-36512" y="692814"/>
            <a:ext cx="9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36512" y="646206"/>
            <a:ext cx="9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36512" y="1459502"/>
            <a:ext cx="9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36512" y="1412894"/>
            <a:ext cx="9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840" y="1491630"/>
            <a:ext cx="266429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Araştırma Raporu</a:t>
            </a:r>
          </a:p>
          <a:p>
            <a:pPr algn="ctr">
              <a:spcBef>
                <a:spcPts val="300"/>
              </a:spcBef>
            </a:pP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Temmuz, 2014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7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55"/>
          <p:cNvGrpSpPr/>
          <p:nvPr/>
        </p:nvGrpSpPr>
        <p:grpSpPr>
          <a:xfrm>
            <a:off x="-9937" y="-3"/>
            <a:ext cx="9077759" cy="5331227"/>
            <a:chOff x="-13247" y="-3"/>
            <a:chExt cx="11769577" cy="7108302"/>
          </a:xfrm>
        </p:grpSpPr>
        <p:sp>
          <p:nvSpPr>
            <p:cNvPr id="3" name="Rechteck 2"/>
            <p:cNvSpPr/>
            <p:nvPr/>
          </p:nvSpPr>
          <p:spPr bwMode="auto">
            <a:xfrm>
              <a:off x="4157547" y="0"/>
              <a:ext cx="5766532" cy="685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-363" y="3407174"/>
              <a:ext cx="4157546" cy="3450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" y="-3"/>
              <a:ext cx="4157546" cy="23737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70" name="Gerade Verbindung 69"/>
            <p:cNvCxnSpPr/>
            <p:nvPr/>
          </p:nvCxnSpPr>
          <p:spPr bwMode="gray">
            <a:xfrm flipH="1">
              <a:off x="-5110" y="2373729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 bwMode="gray">
            <a:xfrm flipH="1">
              <a:off x="-8539" y="3402587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54"/>
            <p:cNvGrpSpPr/>
            <p:nvPr/>
          </p:nvGrpSpPr>
          <p:grpSpPr>
            <a:xfrm>
              <a:off x="516796" y="298376"/>
              <a:ext cx="11239534" cy="6809923"/>
              <a:chOff x="516796" y="298376"/>
              <a:chExt cx="11239534" cy="6809923"/>
            </a:xfrm>
          </p:grpSpPr>
          <p:sp>
            <p:nvSpPr>
              <p:cNvPr id="7" name="Textfeld 6"/>
              <p:cNvSpPr txBox="1"/>
              <p:nvPr/>
            </p:nvSpPr>
            <p:spPr bwMode="gray">
              <a:xfrm>
                <a:off x="1229320" y="298376"/>
                <a:ext cx="2838297" cy="1097928"/>
              </a:xfrm>
              <a:prstGeom prst="rect">
                <a:avLst/>
              </a:prstGeom>
              <a:noFill/>
            </p:spPr>
            <p:txBody>
              <a:bodyPr wrap="square" lIns="180000" tIns="0" rIns="18000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225"/>
                  </a:spcAft>
                </a:pPr>
                <a:r>
                  <a:rPr lang="tr-TR" sz="24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/>
                      </a:outerShdw>
                    </a:effectLst>
                  </a:rPr>
                  <a:t>Yeni bir araç alma gerekçeleri</a:t>
                </a:r>
                <a:endParaRPr lang="en-US" sz="2400" noProof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/>
                    </a:outerShdw>
                  </a:effectLst>
                </a:endParaRPr>
              </a:p>
            </p:txBody>
          </p:sp>
          <p:sp>
            <p:nvSpPr>
              <p:cNvPr id="58" name="Freeform 76"/>
              <p:cNvSpPr>
                <a:spLocks noEditPoints="1"/>
              </p:cNvSpPr>
              <p:nvPr/>
            </p:nvSpPr>
            <p:spPr bwMode="auto">
              <a:xfrm>
                <a:off x="516796" y="364285"/>
                <a:ext cx="701709" cy="700138"/>
              </a:xfrm>
              <a:custGeom>
                <a:avLst/>
                <a:gdLst>
                  <a:gd name="T0" fmla="*/ 155 w 189"/>
                  <a:gd name="T1" fmla="*/ 22 h 189"/>
                  <a:gd name="T2" fmla="*/ 94 w 189"/>
                  <a:gd name="T3" fmla="*/ 0 h 189"/>
                  <a:gd name="T4" fmla="*/ 32 w 189"/>
                  <a:gd name="T5" fmla="*/ 22 h 189"/>
                  <a:gd name="T6" fmla="*/ 0 w 189"/>
                  <a:gd name="T7" fmla="*/ 95 h 189"/>
                  <a:gd name="T8" fmla="*/ 32 w 189"/>
                  <a:gd name="T9" fmla="*/ 167 h 189"/>
                  <a:gd name="T10" fmla="*/ 94 w 189"/>
                  <a:gd name="T11" fmla="*/ 189 h 189"/>
                  <a:gd name="T12" fmla="*/ 155 w 189"/>
                  <a:gd name="T13" fmla="*/ 22 h 189"/>
                  <a:gd name="T14" fmla="*/ 142 w 189"/>
                  <a:gd name="T15" fmla="*/ 89 h 189"/>
                  <a:gd name="T16" fmla="*/ 150 w 189"/>
                  <a:gd name="T17" fmla="*/ 28 h 189"/>
                  <a:gd name="T18" fmla="*/ 94 w 189"/>
                  <a:gd name="T19" fmla="*/ 179 h 189"/>
                  <a:gd name="T20" fmla="*/ 94 w 189"/>
                  <a:gd name="T21" fmla="*/ 146 h 189"/>
                  <a:gd name="T22" fmla="*/ 94 w 189"/>
                  <a:gd name="T23" fmla="*/ 179 h 189"/>
                  <a:gd name="T24" fmla="*/ 145 w 189"/>
                  <a:gd name="T25" fmla="*/ 166 h 189"/>
                  <a:gd name="T26" fmla="*/ 130 w 189"/>
                  <a:gd name="T27" fmla="*/ 156 h 189"/>
                  <a:gd name="T28" fmla="*/ 43 w 189"/>
                  <a:gd name="T29" fmla="*/ 166 h 189"/>
                  <a:gd name="T30" fmla="*/ 77 w 189"/>
                  <a:gd name="T31" fmla="*/ 181 h 189"/>
                  <a:gd name="T32" fmla="*/ 59 w 189"/>
                  <a:gd name="T33" fmla="*/ 147 h 189"/>
                  <a:gd name="T34" fmla="*/ 139 w 189"/>
                  <a:gd name="T35" fmla="*/ 96 h 189"/>
                  <a:gd name="T36" fmla="*/ 94 w 189"/>
                  <a:gd name="T37" fmla="*/ 140 h 189"/>
                  <a:gd name="T38" fmla="*/ 58 w 189"/>
                  <a:gd name="T39" fmla="*/ 42 h 189"/>
                  <a:gd name="T40" fmla="*/ 130 w 189"/>
                  <a:gd name="T41" fmla="*/ 41 h 189"/>
                  <a:gd name="T42" fmla="*/ 50 w 189"/>
                  <a:gd name="T43" fmla="*/ 89 h 189"/>
                  <a:gd name="T44" fmla="*/ 94 w 189"/>
                  <a:gd name="T45" fmla="*/ 7 h 189"/>
                  <a:gd name="T46" fmla="*/ 127 w 189"/>
                  <a:gd name="T47" fmla="*/ 35 h 189"/>
                  <a:gd name="T48" fmla="*/ 61 w 189"/>
                  <a:gd name="T49" fmla="*/ 35 h 189"/>
                  <a:gd name="T50" fmla="*/ 145 w 189"/>
                  <a:gd name="T51" fmla="*/ 23 h 189"/>
                  <a:gd name="T52" fmla="*/ 116 w 189"/>
                  <a:gd name="T53" fmla="*/ 10 h 189"/>
                  <a:gd name="T54" fmla="*/ 57 w 189"/>
                  <a:gd name="T55" fmla="*/ 33 h 189"/>
                  <a:gd name="T56" fmla="*/ 73 w 189"/>
                  <a:gd name="T57" fmla="*/ 10 h 189"/>
                  <a:gd name="T58" fmla="*/ 38 w 189"/>
                  <a:gd name="T59" fmla="*/ 28 h 189"/>
                  <a:gd name="T60" fmla="*/ 46 w 189"/>
                  <a:gd name="T61" fmla="*/ 89 h 189"/>
                  <a:gd name="T62" fmla="*/ 38 w 189"/>
                  <a:gd name="T63" fmla="*/ 28 h 189"/>
                  <a:gd name="T64" fmla="*/ 46 w 189"/>
                  <a:gd name="T65" fmla="*/ 96 h 189"/>
                  <a:gd name="T66" fmla="*/ 38 w 189"/>
                  <a:gd name="T67" fmla="*/ 161 h 189"/>
                  <a:gd name="T68" fmla="*/ 150 w 189"/>
                  <a:gd name="T69" fmla="*/ 162 h 189"/>
                  <a:gd name="T70" fmla="*/ 143 w 189"/>
                  <a:gd name="T71" fmla="*/ 96 h 189"/>
                  <a:gd name="T72" fmla="*/ 150 w 189"/>
                  <a:gd name="T73" fmla="*/ 16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55" y="22"/>
                    </a:move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9" y="9"/>
                      <a:pt x="117" y="0"/>
                      <a:pt x="94" y="0"/>
                    </a:cubicBezTo>
                    <a:cubicBezTo>
                      <a:pt x="71" y="0"/>
                      <a:pt x="50" y="9"/>
                      <a:pt x="33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12" y="40"/>
                      <a:pt x="0" y="66"/>
                      <a:pt x="0" y="95"/>
                    </a:cubicBezTo>
                    <a:cubicBezTo>
                      <a:pt x="0" y="124"/>
                      <a:pt x="12" y="149"/>
                      <a:pt x="33" y="167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49" y="181"/>
                      <a:pt x="71" y="189"/>
                      <a:pt x="94" y="189"/>
                    </a:cubicBezTo>
                    <a:cubicBezTo>
                      <a:pt x="146" y="189"/>
                      <a:pt x="189" y="147"/>
                      <a:pt x="189" y="95"/>
                    </a:cubicBezTo>
                    <a:cubicBezTo>
                      <a:pt x="189" y="66"/>
                      <a:pt x="176" y="40"/>
                      <a:pt x="155" y="22"/>
                    </a:cubicBezTo>
                    <a:close/>
                    <a:moveTo>
                      <a:pt x="181" y="89"/>
                    </a:move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70"/>
                      <a:pt x="139" y="53"/>
                      <a:pt x="134" y="39"/>
                    </a:cubicBezTo>
                    <a:cubicBezTo>
                      <a:pt x="140" y="36"/>
                      <a:pt x="145" y="32"/>
                      <a:pt x="150" y="28"/>
                    </a:cubicBezTo>
                    <a:cubicBezTo>
                      <a:pt x="168" y="42"/>
                      <a:pt x="180" y="64"/>
                      <a:pt x="181" y="89"/>
                    </a:cubicBezTo>
                    <a:close/>
                    <a:moveTo>
                      <a:pt x="94" y="179"/>
                    </a:moveTo>
                    <a:cubicBezTo>
                      <a:pt x="82" y="179"/>
                      <a:pt x="70" y="169"/>
                      <a:pt x="62" y="153"/>
                    </a:cubicBezTo>
                    <a:cubicBezTo>
                      <a:pt x="72" y="149"/>
                      <a:pt x="83" y="146"/>
                      <a:pt x="94" y="146"/>
                    </a:cubicBezTo>
                    <a:cubicBezTo>
                      <a:pt x="105" y="146"/>
                      <a:pt x="116" y="149"/>
                      <a:pt x="126" y="154"/>
                    </a:cubicBezTo>
                    <a:cubicBezTo>
                      <a:pt x="118" y="169"/>
                      <a:pt x="107" y="179"/>
                      <a:pt x="94" y="179"/>
                    </a:cubicBezTo>
                    <a:close/>
                    <a:moveTo>
                      <a:pt x="130" y="156"/>
                    </a:moveTo>
                    <a:cubicBezTo>
                      <a:pt x="135" y="159"/>
                      <a:pt x="140" y="162"/>
                      <a:pt x="145" y="166"/>
                    </a:cubicBezTo>
                    <a:cubicBezTo>
                      <a:pt x="135" y="173"/>
                      <a:pt x="123" y="178"/>
                      <a:pt x="111" y="181"/>
                    </a:cubicBezTo>
                    <a:cubicBezTo>
                      <a:pt x="118" y="175"/>
                      <a:pt x="125" y="167"/>
                      <a:pt x="130" y="156"/>
                    </a:cubicBezTo>
                    <a:close/>
                    <a:moveTo>
                      <a:pt x="77" y="181"/>
                    </a:moveTo>
                    <a:cubicBezTo>
                      <a:pt x="65" y="178"/>
                      <a:pt x="53" y="173"/>
                      <a:pt x="43" y="166"/>
                    </a:cubicBezTo>
                    <a:cubicBezTo>
                      <a:pt x="48" y="162"/>
                      <a:pt x="53" y="158"/>
                      <a:pt x="58" y="155"/>
                    </a:cubicBezTo>
                    <a:cubicBezTo>
                      <a:pt x="63" y="167"/>
                      <a:pt x="70" y="175"/>
                      <a:pt x="77" y="181"/>
                    </a:cubicBezTo>
                    <a:close/>
                    <a:moveTo>
                      <a:pt x="94" y="140"/>
                    </a:moveTo>
                    <a:cubicBezTo>
                      <a:pt x="82" y="140"/>
                      <a:pt x="70" y="142"/>
                      <a:pt x="59" y="147"/>
                    </a:cubicBezTo>
                    <a:cubicBezTo>
                      <a:pt x="54" y="133"/>
                      <a:pt x="50" y="115"/>
                      <a:pt x="50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115"/>
                      <a:pt x="135" y="133"/>
                      <a:pt x="129" y="147"/>
                    </a:cubicBezTo>
                    <a:cubicBezTo>
                      <a:pt x="118" y="142"/>
                      <a:pt x="106" y="140"/>
                      <a:pt x="94" y="140"/>
                    </a:cubicBezTo>
                    <a:close/>
                    <a:moveTo>
                      <a:pt x="50" y="89"/>
                    </a:moveTo>
                    <a:cubicBezTo>
                      <a:pt x="50" y="71"/>
                      <a:pt x="53" y="55"/>
                      <a:pt x="58" y="42"/>
                    </a:cubicBezTo>
                    <a:cubicBezTo>
                      <a:pt x="69" y="47"/>
                      <a:pt x="81" y="50"/>
                      <a:pt x="94" y="50"/>
                    </a:cubicBezTo>
                    <a:cubicBezTo>
                      <a:pt x="107" y="50"/>
                      <a:pt x="119" y="47"/>
                      <a:pt x="130" y="41"/>
                    </a:cubicBezTo>
                    <a:cubicBezTo>
                      <a:pt x="135" y="55"/>
                      <a:pt x="138" y="71"/>
                      <a:pt x="139" y="89"/>
                    </a:cubicBezTo>
                    <a:lnTo>
                      <a:pt x="50" y="89"/>
                    </a:lnTo>
                    <a:close/>
                    <a:moveTo>
                      <a:pt x="91" y="7"/>
                    </a:moveTo>
                    <a:cubicBezTo>
                      <a:pt x="92" y="7"/>
                      <a:pt x="93" y="7"/>
                      <a:pt x="94" y="7"/>
                    </a:cubicBezTo>
                    <a:cubicBezTo>
                      <a:pt x="95" y="7"/>
                      <a:pt x="96" y="7"/>
                      <a:pt x="97" y="7"/>
                    </a:cubicBezTo>
                    <a:cubicBezTo>
                      <a:pt x="109" y="9"/>
                      <a:pt x="120" y="19"/>
                      <a:pt x="127" y="35"/>
                    </a:cubicBezTo>
                    <a:cubicBezTo>
                      <a:pt x="117" y="40"/>
                      <a:pt x="106" y="43"/>
                      <a:pt x="94" y="43"/>
                    </a:cubicBezTo>
                    <a:cubicBezTo>
                      <a:pt x="82" y="43"/>
                      <a:pt x="71" y="40"/>
                      <a:pt x="61" y="35"/>
                    </a:cubicBezTo>
                    <a:cubicBezTo>
                      <a:pt x="69" y="19"/>
                      <a:pt x="79" y="9"/>
                      <a:pt x="91" y="7"/>
                    </a:cubicBezTo>
                    <a:close/>
                    <a:moveTo>
                      <a:pt x="145" y="23"/>
                    </a:moveTo>
                    <a:cubicBezTo>
                      <a:pt x="140" y="27"/>
                      <a:pt x="136" y="30"/>
                      <a:pt x="131" y="33"/>
                    </a:cubicBezTo>
                    <a:cubicBezTo>
                      <a:pt x="127" y="24"/>
                      <a:pt x="122" y="16"/>
                      <a:pt x="116" y="10"/>
                    </a:cubicBezTo>
                    <a:cubicBezTo>
                      <a:pt x="126" y="13"/>
                      <a:pt x="136" y="17"/>
                      <a:pt x="145" y="23"/>
                    </a:cubicBezTo>
                    <a:close/>
                    <a:moveTo>
                      <a:pt x="57" y="33"/>
                    </a:moveTo>
                    <a:cubicBezTo>
                      <a:pt x="52" y="31"/>
                      <a:pt x="48" y="27"/>
                      <a:pt x="43" y="24"/>
                    </a:cubicBezTo>
                    <a:cubicBezTo>
                      <a:pt x="52" y="18"/>
                      <a:pt x="62" y="13"/>
                      <a:pt x="73" y="10"/>
                    </a:cubicBezTo>
                    <a:cubicBezTo>
                      <a:pt x="67" y="16"/>
                      <a:pt x="61" y="24"/>
                      <a:pt x="57" y="33"/>
                    </a:cubicBezTo>
                    <a:close/>
                    <a:moveTo>
                      <a:pt x="38" y="28"/>
                    </a:moveTo>
                    <a:cubicBezTo>
                      <a:pt x="43" y="33"/>
                      <a:pt x="49" y="36"/>
                      <a:pt x="55" y="40"/>
                    </a:cubicBezTo>
                    <a:cubicBezTo>
                      <a:pt x="50" y="54"/>
                      <a:pt x="46" y="70"/>
                      <a:pt x="4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64"/>
                      <a:pt x="20" y="43"/>
                      <a:pt x="38" y="28"/>
                    </a:cubicBezTo>
                    <a:close/>
                    <a:moveTo>
                      <a:pt x="7" y="96"/>
                    </a:moveTo>
                    <a:cubicBezTo>
                      <a:pt x="46" y="96"/>
                      <a:pt x="46" y="96"/>
                      <a:pt x="46" y="96"/>
                    </a:cubicBezTo>
                    <a:cubicBezTo>
                      <a:pt x="46" y="116"/>
                      <a:pt x="50" y="134"/>
                      <a:pt x="56" y="149"/>
                    </a:cubicBezTo>
                    <a:cubicBezTo>
                      <a:pt x="49" y="152"/>
                      <a:pt x="43" y="157"/>
                      <a:pt x="38" y="161"/>
                    </a:cubicBezTo>
                    <a:cubicBezTo>
                      <a:pt x="19" y="146"/>
                      <a:pt x="7" y="122"/>
                      <a:pt x="7" y="96"/>
                    </a:cubicBezTo>
                    <a:close/>
                    <a:moveTo>
                      <a:pt x="150" y="162"/>
                    </a:moveTo>
                    <a:cubicBezTo>
                      <a:pt x="145" y="157"/>
                      <a:pt x="139" y="153"/>
                      <a:pt x="133" y="149"/>
                    </a:cubicBezTo>
                    <a:cubicBezTo>
                      <a:pt x="139" y="134"/>
                      <a:pt x="142" y="116"/>
                      <a:pt x="143" y="96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81" y="122"/>
                      <a:pt x="169" y="146"/>
                      <a:pt x="150" y="1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25400" dir="5400000" algn="ctr" rotWithShape="0">
                  <a:schemeClr val="accent1"/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4"/>
              <p:cNvSpPr>
                <a:spLocks/>
              </p:cNvSpPr>
              <p:nvPr/>
            </p:nvSpPr>
            <p:spPr bwMode="gray">
              <a:xfrm>
                <a:off x="2453726" y="7044856"/>
                <a:ext cx="65069" cy="63443"/>
              </a:xfrm>
              <a:custGeom>
                <a:avLst/>
                <a:gdLst>
                  <a:gd name="T0" fmla="*/ 23 w 34"/>
                  <a:gd name="T1" fmla="*/ 33 h 33"/>
                  <a:gd name="T2" fmla="*/ 8 w 34"/>
                  <a:gd name="T3" fmla="*/ 14 h 33"/>
                  <a:gd name="T4" fmla="*/ 23 w 3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3">
                    <a:moveTo>
                      <a:pt x="23" y="33"/>
                    </a:moveTo>
                    <a:cubicBezTo>
                      <a:pt x="34" y="20"/>
                      <a:pt x="16" y="0"/>
                      <a:pt x="8" y="14"/>
                    </a:cubicBezTo>
                    <a:cubicBezTo>
                      <a:pt x="0" y="28"/>
                      <a:pt x="23" y="33"/>
                      <a:pt x="2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2" name="Textfeld 151"/>
              <p:cNvSpPr txBox="1"/>
              <p:nvPr/>
            </p:nvSpPr>
            <p:spPr bwMode="gray">
              <a:xfrm>
                <a:off x="10014010" y="3044958"/>
                <a:ext cx="1742320" cy="471795"/>
              </a:xfrm>
              <a:prstGeom prst="rect">
                <a:avLst/>
              </a:prstGeom>
              <a:noFill/>
            </p:spPr>
            <p:txBody>
              <a:bodyPr wrap="square" lIns="72000" tIns="36000" rIns="108000" bIns="72000" rtlCol="0" anchor="t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r>
                  <a:rPr lang="tr-TR" sz="800" dirty="0" smtClean="0">
                    <a:solidFill>
                      <a:schemeClr val="bg1"/>
                    </a:solidFill>
                  </a:rPr>
                  <a:t>Premium grubu için “Gelirdeki artış” diğer grubuna göre anlamlı derecede farklılık göstermektedir.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Rechteck 43"/>
            <p:cNvSpPr/>
            <p:nvPr/>
          </p:nvSpPr>
          <p:spPr bwMode="auto">
            <a:xfrm>
              <a:off x="-8539" y="2373730"/>
              <a:ext cx="4157546" cy="1028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hteck 68"/>
            <p:cNvSpPr/>
            <p:nvPr/>
          </p:nvSpPr>
          <p:spPr bwMode="gray">
            <a:xfrm>
              <a:off x="-13247" y="2443234"/>
              <a:ext cx="4157546" cy="858735"/>
            </a:xfrm>
            <a:prstGeom prst="rect">
              <a:avLst/>
            </a:prstGeom>
          </p:spPr>
          <p:txBody>
            <a:bodyPr wrap="square" lIns="180000" tIns="0" rIns="360000" bIns="0" anchor="ctr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tr-TR" sz="3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OYDER </a:t>
              </a:r>
              <a:r>
                <a:rPr lang="tr-TR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2014</a:t>
              </a:r>
              <a:endParaRPr lang="en-U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3249438" y="267494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>
                <a:solidFill>
                  <a:schemeClr val="bg1"/>
                </a:solidFill>
              </a:rPr>
              <a:t>%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8" name="Rechteck 17"/>
          <p:cNvSpPr/>
          <p:nvPr/>
        </p:nvSpPr>
        <p:spPr bwMode="gray">
          <a:xfrm>
            <a:off x="3275856" y="70794"/>
            <a:ext cx="4489912" cy="936104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pPr lvl="0">
              <a:spcAft>
                <a:spcPts val="300"/>
              </a:spcAft>
            </a:pPr>
            <a:r>
              <a:rPr lang="tr-TR" sz="1400" dirty="0" smtClean="0">
                <a:solidFill>
                  <a:srgbClr val="7D7D7D"/>
                </a:solidFill>
              </a:rPr>
              <a:t>«Mevcut işine olan güven», yeni bir araç almaya karar vermede ana motivasyon. Bununla beraber, Premium markalara sahip kişilerin gelirlerindeki artış da araç almaya karar vermede önemli.</a:t>
            </a:r>
            <a:endParaRPr lang="en-US" sz="1400" dirty="0" smtClean="0">
              <a:solidFill>
                <a:srgbClr val="7D7D7D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46344" y="4765210"/>
            <a:ext cx="6886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S1. Neden yeni bir araç almaya karar verdiniz? Lütfen </a:t>
            </a:r>
          </a:p>
          <a:p>
            <a:r>
              <a:rPr lang="tr-TR" sz="1000" dirty="0" smtClean="0"/>
              <a:t>tüm nedenler için sıralama yapınız.</a:t>
            </a:r>
            <a:endParaRPr lang="en-US" sz="1000" dirty="0"/>
          </a:p>
        </p:txBody>
      </p:sp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750" t="37667" r="51750" b="31555"/>
          <a:stretch>
            <a:fillRect/>
          </a:stretch>
        </p:blipFill>
        <p:spPr bwMode="auto">
          <a:xfrm>
            <a:off x="24011" y="265533"/>
            <a:ext cx="1080889" cy="8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3681786"/>
              </p:ext>
            </p:extLst>
          </p:nvPr>
        </p:nvGraphicFramePr>
        <p:xfrm>
          <a:off x="3203848" y="1655688"/>
          <a:ext cx="5891089" cy="2284214"/>
        </p:xfrm>
        <a:graphic>
          <a:graphicData uri="http://schemas.openxmlformats.org/presentationml/2006/ole">
            <p:oleObj spid="_x0000_s424995" name="Worksheet" r:id="rId4" imgW="5067300" imgH="1971675" progId="Excel.Sheet.12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092280" y="3530702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256" y="1878149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8256" y="1878149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01264" y="3727062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8204" y="2166124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/>
              <a:t>%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6310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55"/>
          <p:cNvGrpSpPr/>
          <p:nvPr/>
        </p:nvGrpSpPr>
        <p:grpSpPr>
          <a:xfrm>
            <a:off x="-9937" y="-3"/>
            <a:ext cx="7664562" cy="5331227"/>
            <a:chOff x="-13247" y="-3"/>
            <a:chExt cx="9937326" cy="7108302"/>
          </a:xfrm>
        </p:grpSpPr>
        <p:sp>
          <p:nvSpPr>
            <p:cNvPr id="3" name="Rechteck 2"/>
            <p:cNvSpPr/>
            <p:nvPr/>
          </p:nvSpPr>
          <p:spPr bwMode="auto">
            <a:xfrm>
              <a:off x="4157547" y="0"/>
              <a:ext cx="5766532" cy="685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-363" y="3407174"/>
              <a:ext cx="4157546" cy="3450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" y="-3"/>
              <a:ext cx="4157546" cy="23737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70" name="Gerade Verbindung 69"/>
            <p:cNvCxnSpPr/>
            <p:nvPr/>
          </p:nvCxnSpPr>
          <p:spPr bwMode="gray">
            <a:xfrm flipH="1">
              <a:off x="-5110" y="2373729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 bwMode="gray">
            <a:xfrm flipH="1">
              <a:off x="-8539" y="3402587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54"/>
            <p:cNvGrpSpPr/>
            <p:nvPr/>
          </p:nvGrpSpPr>
          <p:grpSpPr>
            <a:xfrm>
              <a:off x="516796" y="101601"/>
              <a:ext cx="3731048" cy="7006698"/>
              <a:chOff x="516796" y="101601"/>
              <a:chExt cx="3731048" cy="7006698"/>
            </a:xfrm>
          </p:grpSpPr>
          <p:sp>
            <p:nvSpPr>
              <p:cNvPr id="7" name="Textfeld 6"/>
              <p:cNvSpPr txBox="1"/>
              <p:nvPr/>
            </p:nvSpPr>
            <p:spPr bwMode="gray">
              <a:xfrm>
                <a:off x="1098737" y="101601"/>
                <a:ext cx="3149107" cy="2311400"/>
              </a:xfrm>
              <a:prstGeom prst="rect">
                <a:avLst/>
              </a:prstGeom>
              <a:noFill/>
            </p:spPr>
            <p:txBody>
              <a:bodyPr wrap="square" lIns="180000" tIns="0" rIns="18000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225"/>
                  </a:spcAft>
                </a:pPr>
                <a:r>
                  <a:rPr lang="tr-TR" sz="24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/>
                      </a:outerShdw>
                    </a:effectLst>
                  </a:rPr>
                  <a:t>Satın aldığınız araç hangi mecrada dikkatinizi çekti?</a:t>
                </a:r>
                <a:endParaRPr lang="en-US" sz="2400" noProof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/>
                    </a:outerShdw>
                  </a:effectLst>
                </a:endParaRPr>
              </a:p>
            </p:txBody>
          </p:sp>
          <p:sp>
            <p:nvSpPr>
              <p:cNvPr id="58" name="Freeform 76"/>
              <p:cNvSpPr>
                <a:spLocks noEditPoints="1"/>
              </p:cNvSpPr>
              <p:nvPr/>
            </p:nvSpPr>
            <p:spPr bwMode="auto">
              <a:xfrm>
                <a:off x="516796" y="364285"/>
                <a:ext cx="701709" cy="700138"/>
              </a:xfrm>
              <a:custGeom>
                <a:avLst/>
                <a:gdLst>
                  <a:gd name="T0" fmla="*/ 155 w 189"/>
                  <a:gd name="T1" fmla="*/ 22 h 189"/>
                  <a:gd name="T2" fmla="*/ 94 w 189"/>
                  <a:gd name="T3" fmla="*/ 0 h 189"/>
                  <a:gd name="T4" fmla="*/ 32 w 189"/>
                  <a:gd name="T5" fmla="*/ 22 h 189"/>
                  <a:gd name="T6" fmla="*/ 0 w 189"/>
                  <a:gd name="T7" fmla="*/ 95 h 189"/>
                  <a:gd name="T8" fmla="*/ 32 w 189"/>
                  <a:gd name="T9" fmla="*/ 167 h 189"/>
                  <a:gd name="T10" fmla="*/ 94 w 189"/>
                  <a:gd name="T11" fmla="*/ 189 h 189"/>
                  <a:gd name="T12" fmla="*/ 155 w 189"/>
                  <a:gd name="T13" fmla="*/ 22 h 189"/>
                  <a:gd name="T14" fmla="*/ 142 w 189"/>
                  <a:gd name="T15" fmla="*/ 89 h 189"/>
                  <a:gd name="T16" fmla="*/ 150 w 189"/>
                  <a:gd name="T17" fmla="*/ 28 h 189"/>
                  <a:gd name="T18" fmla="*/ 94 w 189"/>
                  <a:gd name="T19" fmla="*/ 179 h 189"/>
                  <a:gd name="T20" fmla="*/ 94 w 189"/>
                  <a:gd name="T21" fmla="*/ 146 h 189"/>
                  <a:gd name="T22" fmla="*/ 94 w 189"/>
                  <a:gd name="T23" fmla="*/ 179 h 189"/>
                  <a:gd name="T24" fmla="*/ 145 w 189"/>
                  <a:gd name="T25" fmla="*/ 166 h 189"/>
                  <a:gd name="T26" fmla="*/ 130 w 189"/>
                  <a:gd name="T27" fmla="*/ 156 h 189"/>
                  <a:gd name="T28" fmla="*/ 43 w 189"/>
                  <a:gd name="T29" fmla="*/ 166 h 189"/>
                  <a:gd name="T30" fmla="*/ 77 w 189"/>
                  <a:gd name="T31" fmla="*/ 181 h 189"/>
                  <a:gd name="T32" fmla="*/ 59 w 189"/>
                  <a:gd name="T33" fmla="*/ 147 h 189"/>
                  <a:gd name="T34" fmla="*/ 139 w 189"/>
                  <a:gd name="T35" fmla="*/ 96 h 189"/>
                  <a:gd name="T36" fmla="*/ 94 w 189"/>
                  <a:gd name="T37" fmla="*/ 140 h 189"/>
                  <a:gd name="T38" fmla="*/ 58 w 189"/>
                  <a:gd name="T39" fmla="*/ 42 h 189"/>
                  <a:gd name="T40" fmla="*/ 130 w 189"/>
                  <a:gd name="T41" fmla="*/ 41 h 189"/>
                  <a:gd name="T42" fmla="*/ 50 w 189"/>
                  <a:gd name="T43" fmla="*/ 89 h 189"/>
                  <a:gd name="T44" fmla="*/ 94 w 189"/>
                  <a:gd name="T45" fmla="*/ 7 h 189"/>
                  <a:gd name="T46" fmla="*/ 127 w 189"/>
                  <a:gd name="T47" fmla="*/ 35 h 189"/>
                  <a:gd name="T48" fmla="*/ 61 w 189"/>
                  <a:gd name="T49" fmla="*/ 35 h 189"/>
                  <a:gd name="T50" fmla="*/ 145 w 189"/>
                  <a:gd name="T51" fmla="*/ 23 h 189"/>
                  <a:gd name="T52" fmla="*/ 116 w 189"/>
                  <a:gd name="T53" fmla="*/ 10 h 189"/>
                  <a:gd name="T54" fmla="*/ 57 w 189"/>
                  <a:gd name="T55" fmla="*/ 33 h 189"/>
                  <a:gd name="T56" fmla="*/ 73 w 189"/>
                  <a:gd name="T57" fmla="*/ 10 h 189"/>
                  <a:gd name="T58" fmla="*/ 38 w 189"/>
                  <a:gd name="T59" fmla="*/ 28 h 189"/>
                  <a:gd name="T60" fmla="*/ 46 w 189"/>
                  <a:gd name="T61" fmla="*/ 89 h 189"/>
                  <a:gd name="T62" fmla="*/ 38 w 189"/>
                  <a:gd name="T63" fmla="*/ 28 h 189"/>
                  <a:gd name="T64" fmla="*/ 46 w 189"/>
                  <a:gd name="T65" fmla="*/ 96 h 189"/>
                  <a:gd name="T66" fmla="*/ 38 w 189"/>
                  <a:gd name="T67" fmla="*/ 161 h 189"/>
                  <a:gd name="T68" fmla="*/ 150 w 189"/>
                  <a:gd name="T69" fmla="*/ 162 h 189"/>
                  <a:gd name="T70" fmla="*/ 143 w 189"/>
                  <a:gd name="T71" fmla="*/ 96 h 189"/>
                  <a:gd name="T72" fmla="*/ 150 w 189"/>
                  <a:gd name="T73" fmla="*/ 16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55" y="22"/>
                    </a:move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9" y="9"/>
                      <a:pt x="117" y="0"/>
                      <a:pt x="94" y="0"/>
                    </a:cubicBezTo>
                    <a:cubicBezTo>
                      <a:pt x="71" y="0"/>
                      <a:pt x="50" y="9"/>
                      <a:pt x="33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12" y="40"/>
                      <a:pt x="0" y="66"/>
                      <a:pt x="0" y="95"/>
                    </a:cubicBezTo>
                    <a:cubicBezTo>
                      <a:pt x="0" y="124"/>
                      <a:pt x="12" y="149"/>
                      <a:pt x="33" y="167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49" y="181"/>
                      <a:pt x="71" y="189"/>
                      <a:pt x="94" y="189"/>
                    </a:cubicBezTo>
                    <a:cubicBezTo>
                      <a:pt x="146" y="189"/>
                      <a:pt x="189" y="147"/>
                      <a:pt x="189" y="95"/>
                    </a:cubicBezTo>
                    <a:cubicBezTo>
                      <a:pt x="189" y="66"/>
                      <a:pt x="176" y="40"/>
                      <a:pt x="155" y="22"/>
                    </a:cubicBezTo>
                    <a:close/>
                    <a:moveTo>
                      <a:pt x="181" y="89"/>
                    </a:move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70"/>
                      <a:pt x="139" y="53"/>
                      <a:pt x="134" y="39"/>
                    </a:cubicBezTo>
                    <a:cubicBezTo>
                      <a:pt x="140" y="36"/>
                      <a:pt x="145" y="32"/>
                      <a:pt x="150" y="28"/>
                    </a:cubicBezTo>
                    <a:cubicBezTo>
                      <a:pt x="168" y="42"/>
                      <a:pt x="180" y="64"/>
                      <a:pt x="181" y="89"/>
                    </a:cubicBezTo>
                    <a:close/>
                    <a:moveTo>
                      <a:pt x="94" y="179"/>
                    </a:moveTo>
                    <a:cubicBezTo>
                      <a:pt x="82" y="179"/>
                      <a:pt x="70" y="169"/>
                      <a:pt x="62" y="153"/>
                    </a:cubicBezTo>
                    <a:cubicBezTo>
                      <a:pt x="72" y="149"/>
                      <a:pt x="83" y="146"/>
                      <a:pt x="94" y="146"/>
                    </a:cubicBezTo>
                    <a:cubicBezTo>
                      <a:pt x="105" y="146"/>
                      <a:pt x="116" y="149"/>
                      <a:pt x="126" y="154"/>
                    </a:cubicBezTo>
                    <a:cubicBezTo>
                      <a:pt x="118" y="169"/>
                      <a:pt x="107" y="179"/>
                      <a:pt x="94" y="179"/>
                    </a:cubicBezTo>
                    <a:close/>
                    <a:moveTo>
                      <a:pt x="130" y="156"/>
                    </a:moveTo>
                    <a:cubicBezTo>
                      <a:pt x="135" y="159"/>
                      <a:pt x="140" y="162"/>
                      <a:pt x="145" y="166"/>
                    </a:cubicBezTo>
                    <a:cubicBezTo>
                      <a:pt x="135" y="173"/>
                      <a:pt x="123" y="178"/>
                      <a:pt x="111" y="181"/>
                    </a:cubicBezTo>
                    <a:cubicBezTo>
                      <a:pt x="118" y="175"/>
                      <a:pt x="125" y="167"/>
                      <a:pt x="130" y="156"/>
                    </a:cubicBezTo>
                    <a:close/>
                    <a:moveTo>
                      <a:pt x="77" y="181"/>
                    </a:moveTo>
                    <a:cubicBezTo>
                      <a:pt x="65" y="178"/>
                      <a:pt x="53" y="173"/>
                      <a:pt x="43" y="166"/>
                    </a:cubicBezTo>
                    <a:cubicBezTo>
                      <a:pt x="48" y="162"/>
                      <a:pt x="53" y="158"/>
                      <a:pt x="58" y="155"/>
                    </a:cubicBezTo>
                    <a:cubicBezTo>
                      <a:pt x="63" y="167"/>
                      <a:pt x="70" y="175"/>
                      <a:pt x="77" y="181"/>
                    </a:cubicBezTo>
                    <a:close/>
                    <a:moveTo>
                      <a:pt x="94" y="140"/>
                    </a:moveTo>
                    <a:cubicBezTo>
                      <a:pt x="82" y="140"/>
                      <a:pt x="70" y="142"/>
                      <a:pt x="59" y="147"/>
                    </a:cubicBezTo>
                    <a:cubicBezTo>
                      <a:pt x="54" y="133"/>
                      <a:pt x="50" y="115"/>
                      <a:pt x="50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115"/>
                      <a:pt x="135" y="133"/>
                      <a:pt x="129" y="147"/>
                    </a:cubicBezTo>
                    <a:cubicBezTo>
                      <a:pt x="118" y="142"/>
                      <a:pt x="106" y="140"/>
                      <a:pt x="94" y="140"/>
                    </a:cubicBezTo>
                    <a:close/>
                    <a:moveTo>
                      <a:pt x="50" y="89"/>
                    </a:moveTo>
                    <a:cubicBezTo>
                      <a:pt x="50" y="71"/>
                      <a:pt x="53" y="55"/>
                      <a:pt x="58" y="42"/>
                    </a:cubicBezTo>
                    <a:cubicBezTo>
                      <a:pt x="69" y="47"/>
                      <a:pt x="81" y="50"/>
                      <a:pt x="94" y="50"/>
                    </a:cubicBezTo>
                    <a:cubicBezTo>
                      <a:pt x="107" y="50"/>
                      <a:pt x="119" y="47"/>
                      <a:pt x="130" y="41"/>
                    </a:cubicBezTo>
                    <a:cubicBezTo>
                      <a:pt x="135" y="55"/>
                      <a:pt x="138" y="71"/>
                      <a:pt x="139" y="89"/>
                    </a:cubicBezTo>
                    <a:lnTo>
                      <a:pt x="50" y="89"/>
                    </a:lnTo>
                    <a:close/>
                    <a:moveTo>
                      <a:pt x="91" y="7"/>
                    </a:moveTo>
                    <a:cubicBezTo>
                      <a:pt x="92" y="7"/>
                      <a:pt x="93" y="7"/>
                      <a:pt x="94" y="7"/>
                    </a:cubicBezTo>
                    <a:cubicBezTo>
                      <a:pt x="95" y="7"/>
                      <a:pt x="96" y="7"/>
                      <a:pt x="97" y="7"/>
                    </a:cubicBezTo>
                    <a:cubicBezTo>
                      <a:pt x="109" y="9"/>
                      <a:pt x="120" y="19"/>
                      <a:pt x="127" y="35"/>
                    </a:cubicBezTo>
                    <a:cubicBezTo>
                      <a:pt x="117" y="40"/>
                      <a:pt x="106" y="43"/>
                      <a:pt x="94" y="43"/>
                    </a:cubicBezTo>
                    <a:cubicBezTo>
                      <a:pt x="82" y="43"/>
                      <a:pt x="71" y="40"/>
                      <a:pt x="61" y="35"/>
                    </a:cubicBezTo>
                    <a:cubicBezTo>
                      <a:pt x="69" y="19"/>
                      <a:pt x="79" y="9"/>
                      <a:pt x="91" y="7"/>
                    </a:cubicBezTo>
                    <a:close/>
                    <a:moveTo>
                      <a:pt x="145" y="23"/>
                    </a:moveTo>
                    <a:cubicBezTo>
                      <a:pt x="140" y="27"/>
                      <a:pt x="136" y="30"/>
                      <a:pt x="131" y="33"/>
                    </a:cubicBezTo>
                    <a:cubicBezTo>
                      <a:pt x="127" y="24"/>
                      <a:pt x="122" y="16"/>
                      <a:pt x="116" y="10"/>
                    </a:cubicBezTo>
                    <a:cubicBezTo>
                      <a:pt x="126" y="13"/>
                      <a:pt x="136" y="17"/>
                      <a:pt x="145" y="23"/>
                    </a:cubicBezTo>
                    <a:close/>
                    <a:moveTo>
                      <a:pt x="57" y="33"/>
                    </a:moveTo>
                    <a:cubicBezTo>
                      <a:pt x="52" y="31"/>
                      <a:pt x="48" y="27"/>
                      <a:pt x="43" y="24"/>
                    </a:cubicBezTo>
                    <a:cubicBezTo>
                      <a:pt x="52" y="18"/>
                      <a:pt x="62" y="13"/>
                      <a:pt x="73" y="10"/>
                    </a:cubicBezTo>
                    <a:cubicBezTo>
                      <a:pt x="67" y="16"/>
                      <a:pt x="61" y="24"/>
                      <a:pt x="57" y="33"/>
                    </a:cubicBezTo>
                    <a:close/>
                    <a:moveTo>
                      <a:pt x="38" y="28"/>
                    </a:moveTo>
                    <a:cubicBezTo>
                      <a:pt x="43" y="33"/>
                      <a:pt x="49" y="36"/>
                      <a:pt x="55" y="40"/>
                    </a:cubicBezTo>
                    <a:cubicBezTo>
                      <a:pt x="50" y="54"/>
                      <a:pt x="46" y="70"/>
                      <a:pt x="4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64"/>
                      <a:pt x="20" y="43"/>
                      <a:pt x="38" y="28"/>
                    </a:cubicBezTo>
                    <a:close/>
                    <a:moveTo>
                      <a:pt x="7" y="96"/>
                    </a:moveTo>
                    <a:cubicBezTo>
                      <a:pt x="46" y="96"/>
                      <a:pt x="46" y="96"/>
                      <a:pt x="46" y="96"/>
                    </a:cubicBezTo>
                    <a:cubicBezTo>
                      <a:pt x="46" y="116"/>
                      <a:pt x="50" y="134"/>
                      <a:pt x="56" y="149"/>
                    </a:cubicBezTo>
                    <a:cubicBezTo>
                      <a:pt x="49" y="152"/>
                      <a:pt x="43" y="157"/>
                      <a:pt x="38" y="161"/>
                    </a:cubicBezTo>
                    <a:cubicBezTo>
                      <a:pt x="19" y="146"/>
                      <a:pt x="7" y="122"/>
                      <a:pt x="7" y="96"/>
                    </a:cubicBezTo>
                    <a:close/>
                    <a:moveTo>
                      <a:pt x="150" y="162"/>
                    </a:moveTo>
                    <a:cubicBezTo>
                      <a:pt x="145" y="157"/>
                      <a:pt x="139" y="153"/>
                      <a:pt x="133" y="149"/>
                    </a:cubicBezTo>
                    <a:cubicBezTo>
                      <a:pt x="139" y="134"/>
                      <a:pt x="142" y="116"/>
                      <a:pt x="143" y="96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81" y="122"/>
                      <a:pt x="169" y="146"/>
                      <a:pt x="150" y="1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25400" dir="5400000" algn="ctr" rotWithShape="0">
                  <a:schemeClr val="accent1"/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4"/>
              <p:cNvSpPr>
                <a:spLocks/>
              </p:cNvSpPr>
              <p:nvPr/>
            </p:nvSpPr>
            <p:spPr bwMode="gray">
              <a:xfrm>
                <a:off x="2453726" y="7044856"/>
                <a:ext cx="65069" cy="63443"/>
              </a:xfrm>
              <a:custGeom>
                <a:avLst/>
                <a:gdLst>
                  <a:gd name="T0" fmla="*/ 23 w 34"/>
                  <a:gd name="T1" fmla="*/ 33 h 33"/>
                  <a:gd name="T2" fmla="*/ 8 w 34"/>
                  <a:gd name="T3" fmla="*/ 14 h 33"/>
                  <a:gd name="T4" fmla="*/ 23 w 3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3">
                    <a:moveTo>
                      <a:pt x="23" y="33"/>
                    </a:moveTo>
                    <a:cubicBezTo>
                      <a:pt x="34" y="20"/>
                      <a:pt x="16" y="0"/>
                      <a:pt x="8" y="14"/>
                    </a:cubicBezTo>
                    <a:cubicBezTo>
                      <a:pt x="0" y="28"/>
                      <a:pt x="23" y="33"/>
                      <a:pt x="2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4" name="Rechteck 43"/>
            <p:cNvSpPr/>
            <p:nvPr/>
          </p:nvSpPr>
          <p:spPr bwMode="auto">
            <a:xfrm>
              <a:off x="-8539" y="2373730"/>
              <a:ext cx="4157546" cy="1028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hteck 68"/>
            <p:cNvSpPr/>
            <p:nvPr/>
          </p:nvSpPr>
          <p:spPr bwMode="gray">
            <a:xfrm>
              <a:off x="-13247" y="2443234"/>
              <a:ext cx="4157546" cy="858735"/>
            </a:xfrm>
            <a:prstGeom prst="rect">
              <a:avLst/>
            </a:prstGeom>
          </p:spPr>
          <p:txBody>
            <a:bodyPr wrap="square" lIns="180000" tIns="0" rIns="360000" bIns="0" anchor="ctr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tr-TR" sz="3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OYDER </a:t>
              </a:r>
              <a:r>
                <a:rPr lang="tr-TR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2014</a:t>
              </a:r>
              <a:endParaRPr lang="en-U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3419872" y="1471092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>
                <a:solidFill>
                  <a:schemeClr val="bg1"/>
                </a:solidFill>
              </a:rPr>
              <a:t>%</a:t>
            </a:r>
            <a:endParaRPr lang="en-US" sz="1050" dirty="0">
              <a:solidFill>
                <a:schemeClr val="bg1"/>
              </a:solidFill>
            </a:endParaRP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1078726"/>
              </p:ext>
            </p:extLst>
          </p:nvPr>
        </p:nvGraphicFramePr>
        <p:xfrm>
          <a:off x="3427413" y="1203325"/>
          <a:ext cx="4600575" cy="3530600"/>
        </p:xfrm>
        <a:graphic>
          <a:graphicData uri="http://schemas.openxmlformats.org/presentationml/2006/ole">
            <p:oleObj spid="_x0000_s522255" name="Worksheet" r:id="rId3" imgW="5067330" imgH="3771782" progId="Excel.Sheet.12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486720" y="2447398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8184" y="1380034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0312" y="1380034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73764" y="2210482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6413" y="2778249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7056" y="2941929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57224" y="3108486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496" y="4937398"/>
            <a:ext cx="68865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S2. Satın aldığınız araç hangi mecrada dikkatinizi çekti?</a:t>
            </a:r>
            <a:endParaRPr lang="en-US" sz="900" dirty="0"/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875" t="26556" r="44750" b="53444"/>
          <a:stretch>
            <a:fillRect/>
          </a:stretch>
        </p:blipFill>
        <p:spPr bwMode="auto">
          <a:xfrm>
            <a:off x="0" y="267494"/>
            <a:ext cx="9961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312" t="30840" r="47313" b="24111"/>
          <a:stretch>
            <a:fillRect/>
          </a:stretch>
        </p:blipFill>
        <p:spPr bwMode="auto">
          <a:xfrm>
            <a:off x="3478783" y="1085258"/>
            <a:ext cx="940514" cy="63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3223512" y="1537716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/>
              <a:t>%</a:t>
            </a:r>
            <a:endParaRPr lang="en-US" sz="1050" dirty="0"/>
          </a:p>
        </p:txBody>
      </p:sp>
      <p:sp>
        <p:nvSpPr>
          <p:cNvPr id="28" name="Rechteck 17"/>
          <p:cNvSpPr/>
          <p:nvPr/>
        </p:nvSpPr>
        <p:spPr bwMode="gray">
          <a:xfrm>
            <a:off x="3275856" y="70794"/>
            <a:ext cx="4685940" cy="936104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tr-TR" sz="1400" dirty="0" smtClean="0">
                <a:solidFill>
                  <a:srgbClr val="7D7D7D"/>
                </a:solidFill>
              </a:rPr>
              <a:t>Her 4 otomobil alıcısından 1’i aldığı aracın ilk olarak trafikte dikkatini çektiğini söylüyor. Diğer marka kullanıcılarında «arkadaşının kullanması» önemli bir etkiye sahip.</a:t>
            </a:r>
            <a:endParaRPr lang="tr-TR" sz="1400" dirty="0">
              <a:solidFill>
                <a:srgbClr val="7D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58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55"/>
          <p:cNvGrpSpPr/>
          <p:nvPr/>
        </p:nvGrpSpPr>
        <p:grpSpPr>
          <a:xfrm>
            <a:off x="-9937" y="-3"/>
            <a:ext cx="7664562" cy="5331227"/>
            <a:chOff x="-13247" y="-3"/>
            <a:chExt cx="9937326" cy="7108302"/>
          </a:xfrm>
        </p:grpSpPr>
        <p:sp>
          <p:nvSpPr>
            <p:cNvPr id="3" name="Rechteck 2"/>
            <p:cNvSpPr/>
            <p:nvPr/>
          </p:nvSpPr>
          <p:spPr bwMode="auto">
            <a:xfrm>
              <a:off x="4157547" y="0"/>
              <a:ext cx="5766532" cy="685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-363" y="3407174"/>
              <a:ext cx="4157546" cy="3450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" y="-3"/>
              <a:ext cx="4157546" cy="23737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70" name="Gerade Verbindung 69"/>
            <p:cNvCxnSpPr/>
            <p:nvPr/>
          </p:nvCxnSpPr>
          <p:spPr bwMode="gray">
            <a:xfrm flipH="1">
              <a:off x="-5110" y="2373729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 bwMode="gray">
            <a:xfrm flipH="1">
              <a:off x="-8539" y="3402587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54"/>
            <p:cNvGrpSpPr/>
            <p:nvPr/>
          </p:nvGrpSpPr>
          <p:grpSpPr>
            <a:xfrm>
              <a:off x="1222231" y="421152"/>
              <a:ext cx="3149108" cy="6687147"/>
              <a:chOff x="1222231" y="421152"/>
              <a:chExt cx="3149108" cy="6687147"/>
            </a:xfrm>
          </p:grpSpPr>
          <p:sp>
            <p:nvSpPr>
              <p:cNvPr id="7" name="Textfeld 6"/>
              <p:cNvSpPr txBox="1"/>
              <p:nvPr/>
            </p:nvSpPr>
            <p:spPr bwMode="gray">
              <a:xfrm>
                <a:off x="1222231" y="421152"/>
                <a:ext cx="3149108" cy="1663700"/>
              </a:xfrm>
              <a:prstGeom prst="rect">
                <a:avLst/>
              </a:prstGeom>
              <a:noFill/>
            </p:spPr>
            <p:txBody>
              <a:bodyPr wrap="square" lIns="180000" tIns="0" rIns="18000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225"/>
                  </a:spcAft>
                </a:pPr>
                <a:r>
                  <a:rPr lang="tr-TR" sz="24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/>
                      </a:outerShdw>
                    </a:effectLst>
                  </a:rPr>
                  <a:t>Faydalanılan bilgi kaynakları</a:t>
                </a:r>
                <a:endParaRPr lang="en-US" sz="2400" noProof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/>
                    </a:outerShdw>
                  </a:effectLst>
                </a:endParaRPr>
              </a:p>
            </p:txBody>
          </p:sp>
          <p:sp>
            <p:nvSpPr>
              <p:cNvPr id="12" name="Freeform 224"/>
              <p:cNvSpPr>
                <a:spLocks/>
              </p:cNvSpPr>
              <p:nvPr/>
            </p:nvSpPr>
            <p:spPr bwMode="gray">
              <a:xfrm>
                <a:off x="2453726" y="7044856"/>
                <a:ext cx="65069" cy="63443"/>
              </a:xfrm>
              <a:custGeom>
                <a:avLst/>
                <a:gdLst>
                  <a:gd name="T0" fmla="*/ 23 w 34"/>
                  <a:gd name="T1" fmla="*/ 33 h 33"/>
                  <a:gd name="T2" fmla="*/ 8 w 34"/>
                  <a:gd name="T3" fmla="*/ 14 h 33"/>
                  <a:gd name="T4" fmla="*/ 23 w 3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3">
                    <a:moveTo>
                      <a:pt x="23" y="33"/>
                    </a:moveTo>
                    <a:cubicBezTo>
                      <a:pt x="34" y="20"/>
                      <a:pt x="16" y="0"/>
                      <a:pt x="8" y="14"/>
                    </a:cubicBezTo>
                    <a:cubicBezTo>
                      <a:pt x="0" y="28"/>
                      <a:pt x="23" y="33"/>
                      <a:pt x="2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4" name="Rechteck 43"/>
            <p:cNvSpPr/>
            <p:nvPr/>
          </p:nvSpPr>
          <p:spPr bwMode="auto">
            <a:xfrm>
              <a:off x="-8539" y="2373730"/>
              <a:ext cx="4157546" cy="1028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hteck 68"/>
            <p:cNvSpPr/>
            <p:nvPr/>
          </p:nvSpPr>
          <p:spPr bwMode="gray">
            <a:xfrm>
              <a:off x="-13247" y="2443234"/>
              <a:ext cx="4157546" cy="858735"/>
            </a:xfrm>
            <a:prstGeom prst="rect">
              <a:avLst/>
            </a:prstGeom>
          </p:spPr>
          <p:txBody>
            <a:bodyPr wrap="square" lIns="180000" tIns="0" rIns="360000" bIns="0" anchor="ctr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tr-TR" sz="3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OYDER </a:t>
              </a:r>
              <a:r>
                <a:rPr lang="tr-TR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2014</a:t>
              </a:r>
              <a:endParaRPr lang="en-U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3412108" y="1806084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/>
              <a:t>%</a:t>
            </a:r>
            <a:endParaRPr lang="en-US" sz="1050" dirty="0"/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1872030"/>
              </p:ext>
            </p:extLst>
          </p:nvPr>
        </p:nvGraphicFramePr>
        <p:xfrm>
          <a:off x="3276600" y="1304925"/>
          <a:ext cx="4679950" cy="3133725"/>
        </p:xfrm>
        <a:graphic>
          <a:graphicData uri="http://schemas.openxmlformats.org/presentationml/2006/ole">
            <p:oleObj spid="_x0000_s316453" name="Worksheet" r:id="rId3" imgW="5857987" imgH="2686109" progId="Excel.Sheet.12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611337" y="2291839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3258" y="1644402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80895" y="1644402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51199" y="2498973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31178" y="4794706"/>
            <a:ext cx="322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S3. Satın aldığınız araç için hangi bilgi kaynaklarından  </a:t>
            </a:r>
          </a:p>
          <a:p>
            <a:r>
              <a:rPr lang="tr-TR" sz="900" dirty="0" smtClean="0"/>
              <a:t>faydalandınız?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6592922" y="3672190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719" y="2887588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719" y="3094087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15386" y="3444602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719" y="3842742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30244" y="4020666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00" t="41778" r="58562" b="35444"/>
          <a:stretch>
            <a:fillRect/>
          </a:stretch>
        </p:blipFill>
        <p:spPr bwMode="auto">
          <a:xfrm>
            <a:off x="0" y="329555"/>
            <a:ext cx="1019006" cy="87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hteck 17"/>
          <p:cNvSpPr/>
          <p:nvPr/>
        </p:nvSpPr>
        <p:spPr bwMode="gray">
          <a:xfrm>
            <a:off x="3275856" y="70794"/>
            <a:ext cx="4685940" cy="936104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pPr lvl="0">
              <a:spcAft>
                <a:spcPts val="300"/>
              </a:spcAft>
            </a:pPr>
            <a:r>
              <a:rPr lang="tr-TR" sz="1400" dirty="0" smtClean="0">
                <a:solidFill>
                  <a:srgbClr val="7D7D7D"/>
                </a:solidFill>
              </a:rPr>
              <a:t>En yoğun faydalanılan bilgi kaynağı «Yetkili </a:t>
            </a:r>
            <a:r>
              <a:rPr lang="tr-TR" sz="1400" dirty="0">
                <a:solidFill>
                  <a:srgbClr val="7D7D7D"/>
                </a:solidFill>
              </a:rPr>
              <a:t>satıcı </a:t>
            </a:r>
            <a:r>
              <a:rPr lang="tr-TR" sz="1400" dirty="0" err="1" smtClean="0">
                <a:solidFill>
                  <a:srgbClr val="7D7D7D"/>
                </a:solidFill>
              </a:rPr>
              <a:t>showroomları</a:t>
            </a:r>
            <a:r>
              <a:rPr lang="tr-TR" sz="1400" dirty="0" smtClean="0">
                <a:solidFill>
                  <a:srgbClr val="7D7D7D"/>
                </a:solidFill>
              </a:rPr>
              <a:t>» </a:t>
            </a:r>
            <a:r>
              <a:rPr lang="tr-TR" sz="1400" dirty="0" err="1" smtClean="0">
                <a:solidFill>
                  <a:srgbClr val="7D7D7D"/>
                </a:solidFill>
              </a:rPr>
              <a:t>dır</a:t>
            </a:r>
            <a:r>
              <a:rPr lang="tr-TR" sz="1400" dirty="0" smtClean="0">
                <a:solidFill>
                  <a:srgbClr val="7D7D7D"/>
                </a:solidFill>
              </a:rPr>
              <a:t>. Özellikle Premium marka kullanıcıları daha yoğun kullanmaktadır.</a:t>
            </a:r>
            <a:endParaRPr lang="en-US" sz="1400" dirty="0">
              <a:solidFill>
                <a:srgbClr val="7D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0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7593259" y="70794"/>
            <a:ext cx="1443237" cy="6788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tr-TR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55"/>
          <p:cNvGrpSpPr/>
          <p:nvPr/>
        </p:nvGrpSpPr>
        <p:grpSpPr>
          <a:xfrm>
            <a:off x="0" y="0"/>
            <a:ext cx="7664562" cy="5331227"/>
            <a:chOff x="-13247" y="-3"/>
            <a:chExt cx="9937326" cy="7108302"/>
          </a:xfrm>
        </p:grpSpPr>
        <p:sp>
          <p:nvSpPr>
            <p:cNvPr id="3" name="Rechteck 2"/>
            <p:cNvSpPr/>
            <p:nvPr/>
          </p:nvSpPr>
          <p:spPr bwMode="auto">
            <a:xfrm>
              <a:off x="4157547" y="0"/>
              <a:ext cx="5766532" cy="685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-363" y="3407174"/>
              <a:ext cx="4157546" cy="3450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" y="-3"/>
              <a:ext cx="4157546" cy="23737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70" name="Gerade Verbindung 69"/>
            <p:cNvCxnSpPr/>
            <p:nvPr/>
          </p:nvCxnSpPr>
          <p:spPr bwMode="gray">
            <a:xfrm flipH="1">
              <a:off x="-5110" y="2373729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 bwMode="gray">
            <a:xfrm flipH="1">
              <a:off x="-8539" y="3402587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54"/>
            <p:cNvGrpSpPr/>
            <p:nvPr/>
          </p:nvGrpSpPr>
          <p:grpSpPr>
            <a:xfrm>
              <a:off x="516796" y="364285"/>
              <a:ext cx="3823443" cy="6744014"/>
              <a:chOff x="516796" y="364285"/>
              <a:chExt cx="3823443" cy="6744014"/>
            </a:xfrm>
          </p:grpSpPr>
          <p:sp>
            <p:nvSpPr>
              <p:cNvPr id="7" name="Textfeld 6"/>
              <p:cNvSpPr txBox="1"/>
              <p:nvPr/>
            </p:nvSpPr>
            <p:spPr bwMode="gray">
              <a:xfrm>
                <a:off x="1191131" y="421152"/>
                <a:ext cx="3149108" cy="1663700"/>
              </a:xfrm>
              <a:prstGeom prst="rect">
                <a:avLst/>
              </a:prstGeom>
              <a:noFill/>
            </p:spPr>
            <p:txBody>
              <a:bodyPr wrap="square" lIns="180000" tIns="0" rIns="18000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225"/>
                  </a:spcAft>
                </a:pPr>
                <a:r>
                  <a:rPr lang="tr-TR" sz="20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/>
                      </a:outerShdw>
                    </a:effectLst>
                  </a:rPr>
                  <a:t>Taşıt kredisi kullanma durumu &amp; Kredi kullanma şekli</a:t>
                </a:r>
                <a:endParaRPr lang="en-US" sz="2000" noProof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/>
                    </a:outerShdw>
                  </a:effectLst>
                </a:endParaRPr>
              </a:p>
            </p:txBody>
          </p:sp>
          <p:sp>
            <p:nvSpPr>
              <p:cNvPr id="58" name="Freeform 76"/>
              <p:cNvSpPr>
                <a:spLocks noEditPoints="1"/>
              </p:cNvSpPr>
              <p:nvPr/>
            </p:nvSpPr>
            <p:spPr bwMode="auto">
              <a:xfrm>
                <a:off x="516796" y="364285"/>
                <a:ext cx="701709" cy="700138"/>
              </a:xfrm>
              <a:custGeom>
                <a:avLst/>
                <a:gdLst>
                  <a:gd name="T0" fmla="*/ 155 w 189"/>
                  <a:gd name="T1" fmla="*/ 22 h 189"/>
                  <a:gd name="T2" fmla="*/ 94 w 189"/>
                  <a:gd name="T3" fmla="*/ 0 h 189"/>
                  <a:gd name="T4" fmla="*/ 32 w 189"/>
                  <a:gd name="T5" fmla="*/ 22 h 189"/>
                  <a:gd name="T6" fmla="*/ 0 w 189"/>
                  <a:gd name="T7" fmla="*/ 95 h 189"/>
                  <a:gd name="T8" fmla="*/ 32 w 189"/>
                  <a:gd name="T9" fmla="*/ 167 h 189"/>
                  <a:gd name="T10" fmla="*/ 94 w 189"/>
                  <a:gd name="T11" fmla="*/ 189 h 189"/>
                  <a:gd name="T12" fmla="*/ 155 w 189"/>
                  <a:gd name="T13" fmla="*/ 22 h 189"/>
                  <a:gd name="T14" fmla="*/ 142 w 189"/>
                  <a:gd name="T15" fmla="*/ 89 h 189"/>
                  <a:gd name="T16" fmla="*/ 150 w 189"/>
                  <a:gd name="T17" fmla="*/ 28 h 189"/>
                  <a:gd name="T18" fmla="*/ 94 w 189"/>
                  <a:gd name="T19" fmla="*/ 179 h 189"/>
                  <a:gd name="T20" fmla="*/ 94 w 189"/>
                  <a:gd name="T21" fmla="*/ 146 h 189"/>
                  <a:gd name="T22" fmla="*/ 94 w 189"/>
                  <a:gd name="T23" fmla="*/ 179 h 189"/>
                  <a:gd name="T24" fmla="*/ 145 w 189"/>
                  <a:gd name="T25" fmla="*/ 166 h 189"/>
                  <a:gd name="T26" fmla="*/ 130 w 189"/>
                  <a:gd name="T27" fmla="*/ 156 h 189"/>
                  <a:gd name="T28" fmla="*/ 43 w 189"/>
                  <a:gd name="T29" fmla="*/ 166 h 189"/>
                  <a:gd name="T30" fmla="*/ 77 w 189"/>
                  <a:gd name="T31" fmla="*/ 181 h 189"/>
                  <a:gd name="T32" fmla="*/ 59 w 189"/>
                  <a:gd name="T33" fmla="*/ 147 h 189"/>
                  <a:gd name="T34" fmla="*/ 139 w 189"/>
                  <a:gd name="T35" fmla="*/ 96 h 189"/>
                  <a:gd name="T36" fmla="*/ 94 w 189"/>
                  <a:gd name="T37" fmla="*/ 140 h 189"/>
                  <a:gd name="T38" fmla="*/ 58 w 189"/>
                  <a:gd name="T39" fmla="*/ 42 h 189"/>
                  <a:gd name="T40" fmla="*/ 130 w 189"/>
                  <a:gd name="T41" fmla="*/ 41 h 189"/>
                  <a:gd name="T42" fmla="*/ 50 w 189"/>
                  <a:gd name="T43" fmla="*/ 89 h 189"/>
                  <a:gd name="T44" fmla="*/ 94 w 189"/>
                  <a:gd name="T45" fmla="*/ 7 h 189"/>
                  <a:gd name="T46" fmla="*/ 127 w 189"/>
                  <a:gd name="T47" fmla="*/ 35 h 189"/>
                  <a:gd name="T48" fmla="*/ 61 w 189"/>
                  <a:gd name="T49" fmla="*/ 35 h 189"/>
                  <a:gd name="T50" fmla="*/ 145 w 189"/>
                  <a:gd name="T51" fmla="*/ 23 h 189"/>
                  <a:gd name="T52" fmla="*/ 116 w 189"/>
                  <a:gd name="T53" fmla="*/ 10 h 189"/>
                  <a:gd name="T54" fmla="*/ 57 w 189"/>
                  <a:gd name="T55" fmla="*/ 33 h 189"/>
                  <a:gd name="T56" fmla="*/ 73 w 189"/>
                  <a:gd name="T57" fmla="*/ 10 h 189"/>
                  <a:gd name="T58" fmla="*/ 38 w 189"/>
                  <a:gd name="T59" fmla="*/ 28 h 189"/>
                  <a:gd name="T60" fmla="*/ 46 w 189"/>
                  <a:gd name="T61" fmla="*/ 89 h 189"/>
                  <a:gd name="T62" fmla="*/ 38 w 189"/>
                  <a:gd name="T63" fmla="*/ 28 h 189"/>
                  <a:gd name="T64" fmla="*/ 46 w 189"/>
                  <a:gd name="T65" fmla="*/ 96 h 189"/>
                  <a:gd name="T66" fmla="*/ 38 w 189"/>
                  <a:gd name="T67" fmla="*/ 161 h 189"/>
                  <a:gd name="T68" fmla="*/ 150 w 189"/>
                  <a:gd name="T69" fmla="*/ 162 h 189"/>
                  <a:gd name="T70" fmla="*/ 143 w 189"/>
                  <a:gd name="T71" fmla="*/ 96 h 189"/>
                  <a:gd name="T72" fmla="*/ 150 w 189"/>
                  <a:gd name="T73" fmla="*/ 16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55" y="22"/>
                    </a:move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9" y="9"/>
                      <a:pt x="117" y="0"/>
                      <a:pt x="94" y="0"/>
                    </a:cubicBezTo>
                    <a:cubicBezTo>
                      <a:pt x="71" y="0"/>
                      <a:pt x="50" y="9"/>
                      <a:pt x="33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12" y="40"/>
                      <a:pt x="0" y="66"/>
                      <a:pt x="0" y="95"/>
                    </a:cubicBezTo>
                    <a:cubicBezTo>
                      <a:pt x="0" y="124"/>
                      <a:pt x="12" y="149"/>
                      <a:pt x="33" y="167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49" y="181"/>
                      <a:pt x="71" y="189"/>
                      <a:pt x="94" y="189"/>
                    </a:cubicBezTo>
                    <a:cubicBezTo>
                      <a:pt x="146" y="189"/>
                      <a:pt x="189" y="147"/>
                      <a:pt x="189" y="95"/>
                    </a:cubicBezTo>
                    <a:cubicBezTo>
                      <a:pt x="189" y="66"/>
                      <a:pt x="176" y="40"/>
                      <a:pt x="155" y="22"/>
                    </a:cubicBezTo>
                    <a:close/>
                    <a:moveTo>
                      <a:pt x="181" y="89"/>
                    </a:move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70"/>
                      <a:pt x="139" y="53"/>
                      <a:pt x="134" y="39"/>
                    </a:cubicBezTo>
                    <a:cubicBezTo>
                      <a:pt x="140" y="36"/>
                      <a:pt x="145" y="32"/>
                      <a:pt x="150" y="28"/>
                    </a:cubicBezTo>
                    <a:cubicBezTo>
                      <a:pt x="168" y="42"/>
                      <a:pt x="180" y="64"/>
                      <a:pt x="181" y="89"/>
                    </a:cubicBezTo>
                    <a:close/>
                    <a:moveTo>
                      <a:pt x="94" y="179"/>
                    </a:moveTo>
                    <a:cubicBezTo>
                      <a:pt x="82" y="179"/>
                      <a:pt x="70" y="169"/>
                      <a:pt x="62" y="153"/>
                    </a:cubicBezTo>
                    <a:cubicBezTo>
                      <a:pt x="72" y="149"/>
                      <a:pt x="83" y="146"/>
                      <a:pt x="94" y="146"/>
                    </a:cubicBezTo>
                    <a:cubicBezTo>
                      <a:pt x="105" y="146"/>
                      <a:pt x="116" y="149"/>
                      <a:pt x="126" y="154"/>
                    </a:cubicBezTo>
                    <a:cubicBezTo>
                      <a:pt x="118" y="169"/>
                      <a:pt x="107" y="179"/>
                      <a:pt x="94" y="179"/>
                    </a:cubicBezTo>
                    <a:close/>
                    <a:moveTo>
                      <a:pt x="130" y="156"/>
                    </a:moveTo>
                    <a:cubicBezTo>
                      <a:pt x="135" y="159"/>
                      <a:pt x="140" y="162"/>
                      <a:pt x="145" y="166"/>
                    </a:cubicBezTo>
                    <a:cubicBezTo>
                      <a:pt x="135" y="173"/>
                      <a:pt x="123" y="178"/>
                      <a:pt x="111" y="181"/>
                    </a:cubicBezTo>
                    <a:cubicBezTo>
                      <a:pt x="118" y="175"/>
                      <a:pt x="125" y="167"/>
                      <a:pt x="130" y="156"/>
                    </a:cubicBezTo>
                    <a:close/>
                    <a:moveTo>
                      <a:pt x="77" y="181"/>
                    </a:moveTo>
                    <a:cubicBezTo>
                      <a:pt x="65" y="178"/>
                      <a:pt x="53" y="173"/>
                      <a:pt x="43" y="166"/>
                    </a:cubicBezTo>
                    <a:cubicBezTo>
                      <a:pt x="48" y="162"/>
                      <a:pt x="53" y="158"/>
                      <a:pt x="58" y="155"/>
                    </a:cubicBezTo>
                    <a:cubicBezTo>
                      <a:pt x="63" y="167"/>
                      <a:pt x="70" y="175"/>
                      <a:pt x="77" y="181"/>
                    </a:cubicBezTo>
                    <a:close/>
                    <a:moveTo>
                      <a:pt x="94" y="140"/>
                    </a:moveTo>
                    <a:cubicBezTo>
                      <a:pt x="82" y="140"/>
                      <a:pt x="70" y="142"/>
                      <a:pt x="59" y="147"/>
                    </a:cubicBezTo>
                    <a:cubicBezTo>
                      <a:pt x="54" y="133"/>
                      <a:pt x="50" y="115"/>
                      <a:pt x="50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115"/>
                      <a:pt x="135" y="133"/>
                      <a:pt x="129" y="147"/>
                    </a:cubicBezTo>
                    <a:cubicBezTo>
                      <a:pt x="118" y="142"/>
                      <a:pt x="106" y="140"/>
                      <a:pt x="94" y="140"/>
                    </a:cubicBezTo>
                    <a:close/>
                    <a:moveTo>
                      <a:pt x="50" y="89"/>
                    </a:moveTo>
                    <a:cubicBezTo>
                      <a:pt x="50" y="71"/>
                      <a:pt x="53" y="55"/>
                      <a:pt x="58" y="42"/>
                    </a:cubicBezTo>
                    <a:cubicBezTo>
                      <a:pt x="69" y="47"/>
                      <a:pt x="81" y="50"/>
                      <a:pt x="94" y="50"/>
                    </a:cubicBezTo>
                    <a:cubicBezTo>
                      <a:pt x="107" y="50"/>
                      <a:pt x="119" y="47"/>
                      <a:pt x="130" y="41"/>
                    </a:cubicBezTo>
                    <a:cubicBezTo>
                      <a:pt x="135" y="55"/>
                      <a:pt x="138" y="71"/>
                      <a:pt x="139" y="89"/>
                    </a:cubicBezTo>
                    <a:lnTo>
                      <a:pt x="50" y="89"/>
                    </a:lnTo>
                    <a:close/>
                    <a:moveTo>
                      <a:pt x="91" y="7"/>
                    </a:moveTo>
                    <a:cubicBezTo>
                      <a:pt x="92" y="7"/>
                      <a:pt x="93" y="7"/>
                      <a:pt x="94" y="7"/>
                    </a:cubicBezTo>
                    <a:cubicBezTo>
                      <a:pt x="95" y="7"/>
                      <a:pt x="96" y="7"/>
                      <a:pt x="97" y="7"/>
                    </a:cubicBezTo>
                    <a:cubicBezTo>
                      <a:pt x="109" y="9"/>
                      <a:pt x="120" y="19"/>
                      <a:pt x="127" y="35"/>
                    </a:cubicBezTo>
                    <a:cubicBezTo>
                      <a:pt x="117" y="40"/>
                      <a:pt x="106" y="43"/>
                      <a:pt x="94" y="43"/>
                    </a:cubicBezTo>
                    <a:cubicBezTo>
                      <a:pt x="82" y="43"/>
                      <a:pt x="71" y="40"/>
                      <a:pt x="61" y="35"/>
                    </a:cubicBezTo>
                    <a:cubicBezTo>
                      <a:pt x="69" y="19"/>
                      <a:pt x="79" y="9"/>
                      <a:pt x="91" y="7"/>
                    </a:cubicBezTo>
                    <a:close/>
                    <a:moveTo>
                      <a:pt x="145" y="23"/>
                    </a:moveTo>
                    <a:cubicBezTo>
                      <a:pt x="140" y="27"/>
                      <a:pt x="136" y="30"/>
                      <a:pt x="131" y="33"/>
                    </a:cubicBezTo>
                    <a:cubicBezTo>
                      <a:pt x="127" y="24"/>
                      <a:pt x="122" y="16"/>
                      <a:pt x="116" y="10"/>
                    </a:cubicBezTo>
                    <a:cubicBezTo>
                      <a:pt x="126" y="13"/>
                      <a:pt x="136" y="17"/>
                      <a:pt x="145" y="23"/>
                    </a:cubicBezTo>
                    <a:close/>
                    <a:moveTo>
                      <a:pt x="57" y="33"/>
                    </a:moveTo>
                    <a:cubicBezTo>
                      <a:pt x="52" y="31"/>
                      <a:pt x="48" y="27"/>
                      <a:pt x="43" y="24"/>
                    </a:cubicBezTo>
                    <a:cubicBezTo>
                      <a:pt x="52" y="18"/>
                      <a:pt x="62" y="13"/>
                      <a:pt x="73" y="10"/>
                    </a:cubicBezTo>
                    <a:cubicBezTo>
                      <a:pt x="67" y="16"/>
                      <a:pt x="61" y="24"/>
                      <a:pt x="57" y="33"/>
                    </a:cubicBezTo>
                    <a:close/>
                    <a:moveTo>
                      <a:pt x="38" y="28"/>
                    </a:moveTo>
                    <a:cubicBezTo>
                      <a:pt x="43" y="33"/>
                      <a:pt x="49" y="36"/>
                      <a:pt x="55" y="40"/>
                    </a:cubicBezTo>
                    <a:cubicBezTo>
                      <a:pt x="50" y="54"/>
                      <a:pt x="46" y="70"/>
                      <a:pt x="4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64"/>
                      <a:pt x="20" y="43"/>
                      <a:pt x="38" y="28"/>
                    </a:cubicBezTo>
                    <a:close/>
                    <a:moveTo>
                      <a:pt x="7" y="96"/>
                    </a:moveTo>
                    <a:cubicBezTo>
                      <a:pt x="46" y="96"/>
                      <a:pt x="46" y="96"/>
                      <a:pt x="46" y="96"/>
                    </a:cubicBezTo>
                    <a:cubicBezTo>
                      <a:pt x="46" y="116"/>
                      <a:pt x="50" y="134"/>
                      <a:pt x="56" y="149"/>
                    </a:cubicBezTo>
                    <a:cubicBezTo>
                      <a:pt x="49" y="152"/>
                      <a:pt x="43" y="157"/>
                      <a:pt x="38" y="161"/>
                    </a:cubicBezTo>
                    <a:cubicBezTo>
                      <a:pt x="19" y="146"/>
                      <a:pt x="7" y="122"/>
                      <a:pt x="7" y="96"/>
                    </a:cubicBezTo>
                    <a:close/>
                    <a:moveTo>
                      <a:pt x="150" y="162"/>
                    </a:moveTo>
                    <a:cubicBezTo>
                      <a:pt x="145" y="157"/>
                      <a:pt x="139" y="153"/>
                      <a:pt x="133" y="149"/>
                    </a:cubicBezTo>
                    <a:cubicBezTo>
                      <a:pt x="139" y="134"/>
                      <a:pt x="142" y="116"/>
                      <a:pt x="143" y="96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81" y="122"/>
                      <a:pt x="169" y="146"/>
                      <a:pt x="150" y="1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25400" dir="5400000" algn="ctr" rotWithShape="0">
                  <a:schemeClr val="accent1"/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4"/>
              <p:cNvSpPr>
                <a:spLocks/>
              </p:cNvSpPr>
              <p:nvPr/>
            </p:nvSpPr>
            <p:spPr bwMode="gray">
              <a:xfrm>
                <a:off x="2453726" y="7044856"/>
                <a:ext cx="65069" cy="63443"/>
              </a:xfrm>
              <a:custGeom>
                <a:avLst/>
                <a:gdLst>
                  <a:gd name="T0" fmla="*/ 23 w 34"/>
                  <a:gd name="T1" fmla="*/ 33 h 33"/>
                  <a:gd name="T2" fmla="*/ 8 w 34"/>
                  <a:gd name="T3" fmla="*/ 14 h 33"/>
                  <a:gd name="T4" fmla="*/ 23 w 3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3">
                    <a:moveTo>
                      <a:pt x="23" y="33"/>
                    </a:moveTo>
                    <a:cubicBezTo>
                      <a:pt x="34" y="20"/>
                      <a:pt x="16" y="0"/>
                      <a:pt x="8" y="14"/>
                    </a:cubicBezTo>
                    <a:cubicBezTo>
                      <a:pt x="0" y="28"/>
                      <a:pt x="23" y="33"/>
                      <a:pt x="2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4" name="Rechteck 43"/>
            <p:cNvSpPr/>
            <p:nvPr/>
          </p:nvSpPr>
          <p:spPr bwMode="auto">
            <a:xfrm>
              <a:off x="-8539" y="2373730"/>
              <a:ext cx="4157546" cy="1028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hteck 68"/>
            <p:cNvSpPr/>
            <p:nvPr/>
          </p:nvSpPr>
          <p:spPr bwMode="gray">
            <a:xfrm>
              <a:off x="-13247" y="2443234"/>
              <a:ext cx="4157546" cy="858735"/>
            </a:xfrm>
            <a:prstGeom prst="rect">
              <a:avLst/>
            </a:prstGeom>
          </p:spPr>
          <p:txBody>
            <a:bodyPr wrap="square" lIns="180000" tIns="0" rIns="360000" bIns="0" anchor="ctr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tr-TR" sz="3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OYDER </a:t>
              </a:r>
              <a:r>
                <a:rPr lang="tr-TR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2014</a:t>
              </a:r>
              <a:endParaRPr lang="en-U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50" name="Freeform 7"/>
          <p:cNvSpPr>
            <a:spLocks noEditPoints="1"/>
          </p:cNvSpPr>
          <p:nvPr/>
        </p:nvSpPr>
        <p:spPr bwMode="gray">
          <a:xfrm rot="15098695" flipH="1" flipV="1">
            <a:off x="2734515" y="1970880"/>
            <a:ext cx="1304004" cy="407478"/>
          </a:xfrm>
          <a:custGeom>
            <a:avLst/>
            <a:gdLst>
              <a:gd name="T0" fmla="*/ 456 w 565"/>
              <a:gd name="T1" fmla="*/ 168 h 275"/>
              <a:gd name="T2" fmla="*/ 174 w 565"/>
              <a:gd name="T3" fmla="*/ 199 h 275"/>
              <a:gd name="T4" fmla="*/ 1 w 565"/>
              <a:gd name="T5" fmla="*/ 25 h 275"/>
              <a:gd name="T6" fmla="*/ 26 w 565"/>
              <a:gd name="T7" fmla="*/ 19 h 275"/>
              <a:gd name="T8" fmla="*/ 92 w 565"/>
              <a:gd name="T9" fmla="*/ 130 h 275"/>
              <a:gd name="T10" fmla="*/ 204 w 565"/>
              <a:gd name="T11" fmla="*/ 175 h 275"/>
              <a:gd name="T12" fmla="*/ 458 w 565"/>
              <a:gd name="T13" fmla="*/ 143 h 275"/>
              <a:gd name="T14" fmla="*/ 456 w 565"/>
              <a:gd name="T15" fmla="*/ 168 h 275"/>
              <a:gd name="T16" fmla="*/ 551 w 565"/>
              <a:gd name="T17" fmla="*/ 129 h 275"/>
              <a:gd name="T18" fmla="*/ 412 w 565"/>
              <a:gd name="T19" fmla="*/ 94 h 275"/>
              <a:gd name="T20" fmla="*/ 398 w 565"/>
              <a:gd name="T21" fmla="*/ 119 h 275"/>
              <a:gd name="T22" fmla="*/ 495 w 565"/>
              <a:gd name="T23" fmla="*/ 145 h 275"/>
              <a:gd name="T24" fmla="*/ 467 w 565"/>
              <a:gd name="T25" fmla="*/ 169 h 275"/>
              <a:gd name="T26" fmla="*/ 415 w 565"/>
              <a:gd name="T27" fmla="*/ 256 h 275"/>
              <a:gd name="T28" fmla="*/ 439 w 565"/>
              <a:gd name="T29" fmla="*/ 256 h 275"/>
              <a:gd name="T30" fmla="*/ 540 w 565"/>
              <a:gd name="T31" fmla="*/ 155 h 275"/>
              <a:gd name="T32" fmla="*/ 551 w 565"/>
              <a:gd name="T33" fmla="*/ 12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5" h="275">
                <a:moveTo>
                  <a:pt x="456" y="168"/>
                </a:moveTo>
                <a:cubicBezTo>
                  <a:pt x="367" y="197"/>
                  <a:pt x="267" y="217"/>
                  <a:pt x="174" y="199"/>
                </a:cubicBezTo>
                <a:cubicBezTo>
                  <a:pt x="93" y="183"/>
                  <a:pt x="0" y="118"/>
                  <a:pt x="1" y="25"/>
                </a:cubicBezTo>
                <a:cubicBezTo>
                  <a:pt x="1" y="12"/>
                  <a:pt x="26" y="0"/>
                  <a:pt x="26" y="19"/>
                </a:cubicBezTo>
                <a:cubicBezTo>
                  <a:pt x="25" y="64"/>
                  <a:pt x="58" y="104"/>
                  <a:pt x="92" y="130"/>
                </a:cubicBezTo>
                <a:cubicBezTo>
                  <a:pt x="124" y="156"/>
                  <a:pt x="163" y="170"/>
                  <a:pt x="204" y="175"/>
                </a:cubicBezTo>
                <a:cubicBezTo>
                  <a:pt x="290" y="186"/>
                  <a:pt x="377" y="169"/>
                  <a:pt x="458" y="143"/>
                </a:cubicBezTo>
                <a:cubicBezTo>
                  <a:pt x="475" y="137"/>
                  <a:pt x="468" y="164"/>
                  <a:pt x="456" y="168"/>
                </a:cubicBezTo>
                <a:close/>
                <a:moveTo>
                  <a:pt x="551" y="129"/>
                </a:moveTo>
                <a:cubicBezTo>
                  <a:pt x="504" y="120"/>
                  <a:pt x="460" y="102"/>
                  <a:pt x="412" y="94"/>
                </a:cubicBezTo>
                <a:cubicBezTo>
                  <a:pt x="399" y="91"/>
                  <a:pt x="384" y="117"/>
                  <a:pt x="398" y="119"/>
                </a:cubicBezTo>
                <a:cubicBezTo>
                  <a:pt x="431" y="125"/>
                  <a:pt x="463" y="136"/>
                  <a:pt x="495" y="145"/>
                </a:cubicBezTo>
                <a:cubicBezTo>
                  <a:pt x="485" y="152"/>
                  <a:pt x="475" y="161"/>
                  <a:pt x="467" y="169"/>
                </a:cubicBezTo>
                <a:cubicBezTo>
                  <a:pt x="444" y="192"/>
                  <a:pt x="422" y="224"/>
                  <a:pt x="415" y="256"/>
                </a:cubicBezTo>
                <a:cubicBezTo>
                  <a:pt x="411" y="275"/>
                  <a:pt x="436" y="271"/>
                  <a:pt x="439" y="256"/>
                </a:cubicBezTo>
                <a:cubicBezTo>
                  <a:pt x="447" y="216"/>
                  <a:pt x="493" y="149"/>
                  <a:pt x="540" y="155"/>
                </a:cubicBezTo>
                <a:cubicBezTo>
                  <a:pt x="551" y="157"/>
                  <a:pt x="565" y="132"/>
                  <a:pt x="551" y="129"/>
                </a:cubicBezTo>
                <a:close/>
              </a:path>
            </a:pathLst>
          </a:custGeom>
          <a:solidFill>
            <a:srgbClr val="AFAFA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Rectangle 36"/>
          <p:cNvSpPr/>
          <p:nvPr/>
        </p:nvSpPr>
        <p:spPr>
          <a:xfrm>
            <a:off x="-31179" y="4731990"/>
            <a:ext cx="3237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S4. Yeni aracınızı satın alırken taşıt kredisi kullandınız mı?</a:t>
            </a:r>
          </a:p>
          <a:p>
            <a:r>
              <a:rPr lang="tr-TR" sz="900" dirty="0" smtClean="0"/>
              <a:t>S5. Kredi kullanma şekliniz nedir?</a:t>
            </a:r>
            <a:endParaRPr lang="en-US" sz="900" dirty="0"/>
          </a:p>
        </p:txBody>
      </p:sp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5875" t="38222" r="57813" b="31667"/>
          <a:stretch>
            <a:fillRect/>
          </a:stretch>
        </p:blipFill>
        <p:spPr bwMode="auto">
          <a:xfrm>
            <a:off x="0" y="267494"/>
            <a:ext cx="1043608" cy="96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705" name="Object 1"/>
          <p:cNvGraphicFramePr>
            <a:graphicFrameLocks noChangeAspect="1"/>
          </p:cNvGraphicFramePr>
          <p:nvPr/>
        </p:nvGraphicFramePr>
        <p:xfrm>
          <a:off x="3330153" y="2844899"/>
          <a:ext cx="4194175" cy="2162175"/>
        </p:xfrm>
        <a:graphic>
          <a:graphicData uri="http://schemas.openxmlformats.org/presentationml/2006/ole">
            <p:oleObj spid="_x0000_s328738" name="Worksheet" r:id="rId4" imgW="5067300" imgH="2057400" progId="Excel.Sheet.12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887194" y="3134866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0272" y="3134866"/>
            <a:ext cx="3600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2743" y="3888854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&gt;B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6296" y="4685134"/>
            <a:ext cx="28803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&gt;A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Diagramm 971"/>
          <p:cNvGraphicFramePr/>
          <p:nvPr>
            <p:extLst>
              <p:ext uri="{D42A27DB-BD31-4B8C-83A1-F6EECF244321}">
                <p14:modId xmlns:p14="http://schemas.microsoft.com/office/powerpoint/2010/main" xmlns="" val="2863948410"/>
              </p:ext>
            </p:extLst>
          </p:nvPr>
        </p:nvGraphicFramePr>
        <p:xfrm>
          <a:off x="3864446" y="1377305"/>
          <a:ext cx="2157586" cy="90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683804" y="800100"/>
            <a:ext cx="2909455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tr-TR" sz="1400" b="1" dirty="0" smtClean="0">
                <a:latin typeface="Vodafone Rg" pitchFamily="34" charset="0"/>
              </a:rPr>
              <a:t>Taşıt kredisi kullanma durumu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33899" y="1123214"/>
            <a:ext cx="864097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tr-TR" sz="1000" b="1" dirty="0" smtClean="0">
                <a:latin typeface="Vodafone Rg" pitchFamily="34" charset="0"/>
              </a:rPr>
              <a:t>Toplam</a:t>
            </a:r>
          </a:p>
        </p:txBody>
      </p:sp>
      <p:graphicFrame>
        <p:nvGraphicFramePr>
          <p:cNvPr id="49" name="Diagramm 971"/>
          <p:cNvGraphicFramePr/>
          <p:nvPr>
            <p:extLst>
              <p:ext uri="{D42A27DB-BD31-4B8C-83A1-F6EECF244321}">
                <p14:modId xmlns:p14="http://schemas.microsoft.com/office/powerpoint/2010/main" xmlns="" val="2038288002"/>
              </p:ext>
            </p:extLst>
          </p:nvPr>
        </p:nvGraphicFramePr>
        <p:xfrm>
          <a:off x="5228379" y="1377305"/>
          <a:ext cx="1894335" cy="90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038029" y="1123214"/>
            <a:ext cx="1228701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tr-TR" sz="1000" b="1" dirty="0" smtClean="0">
                <a:latin typeface="Vodafone Rg" pitchFamily="34" charset="0"/>
              </a:rPr>
              <a:t>Premium</a:t>
            </a:r>
          </a:p>
        </p:txBody>
      </p:sp>
      <p:graphicFrame>
        <p:nvGraphicFramePr>
          <p:cNvPr id="54" name="Diagramm 971"/>
          <p:cNvGraphicFramePr/>
          <p:nvPr>
            <p:extLst>
              <p:ext uri="{D42A27DB-BD31-4B8C-83A1-F6EECF244321}">
                <p14:modId xmlns:p14="http://schemas.microsoft.com/office/powerpoint/2010/main" xmlns="" val="3543098771"/>
              </p:ext>
            </p:extLst>
          </p:nvPr>
        </p:nvGraphicFramePr>
        <p:xfrm>
          <a:off x="6302846" y="1405880"/>
          <a:ext cx="2157586" cy="90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209580" y="1123214"/>
            <a:ext cx="1228701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tr-TR" sz="1000" b="1" dirty="0" smtClean="0">
                <a:latin typeface="Vodafone Rg" pitchFamily="34" charset="0"/>
              </a:rPr>
              <a:t>Diğer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91420" y="2429619"/>
            <a:ext cx="2909455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tr-TR" sz="1400" b="1" dirty="0" smtClean="0">
                <a:latin typeface="Vodafone Rg" pitchFamily="34" charset="0"/>
              </a:rPr>
              <a:t>Taşıt kredisi kullanma şekli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34482" y="2283718"/>
            <a:ext cx="576064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Baz:2546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73476" y="2274193"/>
            <a:ext cx="576064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Baz:459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54762" y="2283718"/>
            <a:ext cx="576064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dirty="0" smtClean="0">
                <a:latin typeface="Arial" pitchFamily="34" charset="0"/>
                <a:cs typeface="Arial" pitchFamily="34" charset="0"/>
              </a:rPr>
              <a:t>Baz:2087</a:t>
            </a: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7904" y="2787774"/>
            <a:ext cx="86409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b="1" dirty="0" smtClean="0">
                <a:latin typeface="Arial" pitchFamily="34" charset="0"/>
                <a:cs typeface="Arial" pitchFamily="34" charset="0"/>
              </a:rPr>
              <a:t>**Taşıt kredisi kullananlar</a:t>
            </a:r>
            <a:endParaRPr lang="en-US" sz="1000" b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17"/>
          <p:cNvSpPr/>
          <p:nvPr/>
        </p:nvSpPr>
        <p:spPr bwMode="gray">
          <a:xfrm>
            <a:off x="3275856" y="70794"/>
            <a:ext cx="5760640" cy="936104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pPr lvl="0">
              <a:spcAft>
                <a:spcPts val="300"/>
              </a:spcAft>
            </a:pPr>
            <a:r>
              <a:rPr lang="tr-TR" sz="1400" dirty="0" smtClean="0">
                <a:solidFill>
                  <a:srgbClr val="7D7D7D"/>
                </a:solidFill>
              </a:rPr>
              <a:t>Her iki kişiden biri taşıt kredisi kullanmaktadır ve kredi kullanım oranı geçen döneme göre artmıştır.</a:t>
            </a:r>
            <a:endParaRPr lang="tr-TR" sz="1400" dirty="0">
              <a:solidFill>
                <a:srgbClr val="7D7D7D"/>
              </a:solidFill>
            </a:endParaRPr>
          </a:p>
          <a:p>
            <a:pPr lvl="0">
              <a:spcAft>
                <a:spcPts val="300"/>
              </a:spcAft>
            </a:pPr>
            <a:r>
              <a:rPr lang="tr-TR" sz="1400" dirty="0" smtClean="0">
                <a:solidFill>
                  <a:srgbClr val="7D7D7D"/>
                </a:solidFill>
              </a:rPr>
              <a:t>Diğer marka kullanıcılarında taşıt </a:t>
            </a:r>
            <a:r>
              <a:rPr lang="tr-TR" sz="1400" dirty="0">
                <a:solidFill>
                  <a:srgbClr val="7D7D7D"/>
                </a:solidFill>
              </a:rPr>
              <a:t>kredisi </a:t>
            </a:r>
            <a:r>
              <a:rPr lang="tr-TR" sz="1400" dirty="0" smtClean="0">
                <a:solidFill>
                  <a:srgbClr val="7D7D7D"/>
                </a:solidFill>
              </a:rPr>
              <a:t>kullanma durumu daha yüksektir. Premium markalar markanın kendi finans kuruluşunu tercih etmektedir.</a:t>
            </a:r>
            <a:endParaRPr lang="en-US" sz="1400" dirty="0">
              <a:solidFill>
                <a:srgbClr val="7D7D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297310"/>
            <a:ext cx="1152128" cy="2663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b="1" u="sng" dirty="0" smtClean="0">
                <a:latin typeface="Arial" pitchFamily="34" charset="0"/>
                <a:cs typeface="Arial" pitchFamily="34" charset="0"/>
              </a:rPr>
              <a:t>Taşıt kredisi…</a:t>
            </a:r>
          </a:p>
        </p:txBody>
      </p:sp>
    </p:spTree>
    <p:extLst>
      <p:ext uri="{BB962C8B-B14F-4D97-AF65-F5344CB8AC3E}">
        <p14:creationId xmlns:p14="http://schemas.microsoft.com/office/powerpoint/2010/main" xmlns="" val="16310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gray">
          <a:xfrm>
            <a:off x="0" y="0"/>
            <a:ext cx="9143999" cy="48039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TOPIC" hidden="1"/>
          <p:cNvGrpSpPr/>
          <p:nvPr/>
        </p:nvGrpSpPr>
        <p:grpSpPr bwMode="gray">
          <a:xfrm>
            <a:off x="393450" y="304000"/>
            <a:ext cx="5548338" cy="1082912"/>
            <a:chOff x="393450" y="3357663"/>
            <a:chExt cx="2668245" cy="1443882"/>
          </a:xfrm>
        </p:grpSpPr>
        <p:sp>
          <p:nvSpPr>
            <p:cNvPr id="475" name="Textfeld 474"/>
            <p:cNvSpPr txBox="1"/>
            <p:nvPr/>
          </p:nvSpPr>
          <p:spPr bwMode="gray">
            <a:xfrm>
              <a:off x="393450" y="3357663"/>
              <a:ext cx="2666159" cy="503386"/>
            </a:xfrm>
            <a:prstGeom prst="rect">
              <a:avLst/>
            </a:prstGeom>
            <a:noFill/>
          </p:spPr>
          <p:txBody>
            <a:bodyPr wrap="square" lIns="144000" tIns="108000" rIns="180000" bIns="0" rtlCol="0">
              <a:noAutofit/>
            </a:bodyPr>
            <a:lstStyle/>
            <a:p>
              <a:pPr lvl="0">
                <a:lnSpc>
                  <a:spcPct val="85000"/>
                </a:lnSpc>
                <a:spcAft>
                  <a:spcPts val="300"/>
                </a:spcAft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Topic of </a:t>
              </a:r>
              <a:r>
                <a:rPr lang="en-US" sz="2400" b="1" dirty="0" err="1">
                  <a:solidFill>
                    <a:schemeClr val="accent1">
                      <a:lumMod val="50000"/>
                    </a:schemeClr>
                  </a:solidFill>
                </a:rPr>
                <a:t>Infographic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6" name="Rechteck 475"/>
            <p:cNvSpPr/>
            <p:nvPr/>
          </p:nvSpPr>
          <p:spPr bwMode="gray">
            <a:xfrm>
              <a:off x="394453" y="4329051"/>
              <a:ext cx="2666159" cy="472494"/>
            </a:xfrm>
            <a:prstGeom prst="rect">
              <a:avLst/>
            </a:prstGeom>
            <a:noFill/>
          </p:spPr>
          <p:txBody>
            <a:bodyPr wrap="square" lIns="144000" tIns="0" rIns="144000" bIns="108000">
              <a:noAutofit/>
            </a:bodyPr>
            <a:lstStyle/>
            <a:p>
              <a:pPr lvl="0">
                <a:spcAft>
                  <a:spcPts val="300"/>
                </a:spcAft>
              </a:pPr>
              <a:r>
                <a:rPr lang="en-US" sz="1050" dirty="0" smtClean="0"/>
                <a:t>All additional information can be put here. This includes details such as sources, </a:t>
              </a:r>
              <a:br>
                <a:rPr lang="en-US" sz="1050" dirty="0" smtClean="0"/>
              </a:br>
              <a:r>
                <a:rPr lang="en-US" sz="1050" dirty="0" smtClean="0"/>
                <a:t>initial situation, research motivation and background information.</a:t>
              </a:r>
              <a:endParaRPr lang="en-US" sz="1100" dirty="0"/>
            </a:p>
          </p:txBody>
        </p:sp>
        <p:sp>
          <p:nvSpPr>
            <p:cNvPr id="477" name="Rechteck 476"/>
            <p:cNvSpPr/>
            <p:nvPr/>
          </p:nvSpPr>
          <p:spPr bwMode="gray">
            <a:xfrm>
              <a:off x="395536" y="3861050"/>
              <a:ext cx="2666159" cy="468000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 lvl="0">
                <a:spcAft>
                  <a:spcPts val="300"/>
                </a:spcAft>
              </a:pP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Subheadline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for further information on the topic </a:t>
              </a:r>
              <a:b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 a short introduction.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" name="Group 940"/>
          <p:cNvGrpSpPr/>
          <p:nvPr/>
        </p:nvGrpSpPr>
        <p:grpSpPr>
          <a:xfrm>
            <a:off x="-36512" y="601399"/>
            <a:ext cx="9146235" cy="4304898"/>
            <a:chOff x="-36512" y="601399"/>
            <a:chExt cx="9146235" cy="4304898"/>
          </a:xfrm>
        </p:grpSpPr>
        <p:grpSp>
          <p:nvGrpSpPr>
            <p:cNvPr id="4" name="Group 830"/>
            <p:cNvGrpSpPr/>
            <p:nvPr/>
          </p:nvGrpSpPr>
          <p:grpSpPr>
            <a:xfrm>
              <a:off x="2267744" y="601399"/>
              <a:ext cx="6841452" cy="4304897"/>
              <a:chOff x="1835696" y="598950"/>
              <a:chExt cx="7269043" cy="4709113"/>
            </a:xfrm>
          </p:grpSpPr>
          <p:grpSp>
            <p:nvGrpSpPr>
              <p:cNvPr id="5" name="Group 282"/>
              <p:cNvGrpSpPr/>
              <p:nvPr/>
            </p:nvGrpSpPr>
            <p:grpSpPr>
              <a:xfrm>
                <a:off x="1835721" y="598950"/>
                <a:ext cx="4896408" cy="1000688"/>
                <a:chOff x="395420" y="430576"/>
                <a:chExt cx="5112710" cy="1853192"/>
              </a:xfrm>
            </p:grpSpPr>
            <p:sp>
              <p:nvSpPr>
                <p:cNvPr id="605" name="Rechteck 507"/>
                <p:cNvSpPr/>
                <p:nvPr/>
              </p:nvSpPr>
              <p:spPr bwMode="gray">
                <a:xfrm>
                  <a:off x="395420" y="430576"/>
                  <a:ext cx="5112000" cy="1800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" name="Gruppieren 22"/>
                <p:cNvGrpSpPr/>
                <p:nvPr/>
              </p:nvGrpSpPr>
              <p:grpSpPr bwMode="gray">
                <a:xfrm>
                  <a:off x="395536" y="483518"/>
                  <a:ext cx="5112594" cy="1800250"/>
                  <a:chOff x="395536" y="3003810"/>
                  <a:chExt cx="5112594" cy="1800250"/>
                </a:xfrm>
              </p:grpSpPr>
              <p:sp>
                <p:nvSpPr>
                  <p:cNvPr id="599" name="Textfeld 310"/>
                  <p:cNvSpPr txBox="1"/>
                  <p:nvPr/>
                </p:nvSpPr>
                <p:spPr bwMode="gray">
                  <a:xfrm>
                    <a:off x="4644010" y="3003810"/>
                    <a:ext cx="86412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08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sz="2000" b="1" dirty="0" smtClean="0">
                        <a:solidFill>
                          <a:schemeClr val="accent1"/>
                        </a:solidFill>
                      </a:rPr>
                      <a:t>24</a:t>
                    </a:r>
                    <a:r>
                      <a:rPr lang="en-US" sz="2000" b="1" dirty="0" smtClean="0">
                        <a:solidFill>
                          <a:schemeClr val="accent1"/>
                        </a:solidFill>
                      </a:rPr>
                      <a:t>%</a:t>
                    </a:r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601" name="Textfeld 313"/>
                  <p:cNvSpPr txBox="1"/>
                  <p:nvPr/>
                </p:nvSpPr>
                <p:spPr bwMode="gray">
                  <a:xfrm>
                    <a:off x="827536" y="3003810"/>
                    <a:ext cx="1800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r>
                      <a:rPr lang="tr-TR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1.aracım</a:t>
                    </a:r>
                    <a:r>
                      <a:rPr lang="en-US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</a:p>
                  <a:p>
                    <a:r>
                      <a:rPr lang="tr-TR" sz="9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n:618</a:t>
                    </a:r>
                    <a:endParaRPr lang="en-US" sz="9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627" name="Textfeld 319"/>
                  <p:cNvSpPr txBox="1"/>
                  <p:nvPr/>
                </p:nvSpPr>
                <p:spPr bwMode="gray">
                  <a:xfrm>
                    <a:off x="395536" y="3003810"/>
                    <a:ext cx="432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sz="1600" b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endParaRPr lang="en-US" sz="1600" b="1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03" name="Gerade Verbindung 316"/>
                  <p:cNvCxnSpPr/>
                  <p:nvPr/>
                </p:nvCxnSpPr>
                <p:spPr bwMode="gray">
                  <a:xfrm flipH="1">
                    <a:off x="540144" y="3579890"/>
                    <a:ext cx="4824000" cy="0"/>
                  </a:xfrm>
                  <a:prstGeom prst="line">
                    <a:avLst/>
                  </a:prstGeom>
                  <a:ln w="6350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" name="Gruppieren 7"/>
                  <p:cNvGrpSpPr/>
                  <p:nvPr/>
                </p:nvGrpSpPr>
                <p:grpSpPr bwMode="gray">
                  <a:xfrm>
                    <a:off x="2483710" y="3147830"/>
                    <a:ext cx="2105683" cy="324000"/>
                    <a:chOff x="2699792" y="3183880"/>
                    <a:chExt cx="2105683" cy="324000"/>
                  </a:xfrm>
                </p:grpSpPr>
                <p:sp>
                  <p:nvSpPr>
                    <p:cNvPr id="710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643475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4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563888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5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779912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6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995936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211344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427984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699792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1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915816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2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131840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3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347864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20" name="Textfeld 310"/>
                  <p:cNvSpPr txBox="1"/>
                  <p:nvPr/>
                </p:nvSpPr>
                <p:spPr bwMode="gray">
                  <a:xfrm>
                    <a:off x="4644010" y="3615935"/>
                    <a:ext cx="86412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08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sz="2000" b="1" dirty="0" smtClean="0">
                        <a:solidFill>
                          <a:schemeClr val="accent2"/>
                        </a:solidFill>
                      </a:rPr>
                      <a:t>37</a:t>
                    </a:r>
                    <a:r>
                      <a:rPr lang="en-US" sz="2000" b="1" dirty="0" smtClean="0">
                        <a:solidFill>
                          <a:schemeClr val="accent2"/>
                        </a:solidFill>
                      </a:rPr>
                      <a:t>%</a:t>
                    </a:r>
                    <a:endParaRPr lang="en-US" sz="2000" b="1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1" name="Textfeld 313"/>
                  <p:cNvSpPr txBox="1"/>
                  <p:nvPr/>
                </p:nvSpPr>
                <p:spPr bwMode="gray">
                  <a:xfrm>
                    <a:off x="827536" y="3615935"/>
                    <a:ext cx="1800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r>
                      <a:rPr lang="tr-TR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2.aracım</a:t>
                    </a:r>
                    <a:r>
                      <a:rPr lang="en-US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/>
                    </a:r>
                    <a:br>
                      <a:rPr lang="en-US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</a:br>
                    <a:r>
                      <a:rPr lang="tr-TR" sz="9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n:929</a:t>
                    </a:r>
                    <a:endParaRPr lang="en-US" sz="9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22" name="Gerade Verbindung 316"/>
                  <p:cNvCxnSpPr/>
                  <p:nvPr/>
                </p:nvCxnSpPr>
                <p:spPr bwMode="gray">
                  <a:xfrm flipH="1">
                    <a:off x="540144" y="4209937"/>
                    <a:ext cx="4824000" cy="0"/>
                  </a:xfrm>
                  <a:prstGeom prst="line">
                    <a:avLst/>
                  </a:prstGeom>
                  <a:ln w="6350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3" name="Textfeld 319"/>
                  <p:cNvSpPr txBox="1"/>
                  <p:nvPr/>
                </p:nvSpPr>
                <p:spPr bwMode="gray">
                  <a:xfrm>
                    <a:off x="395536" y="3615895"/>
                    <a:ext cx="432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b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2</a:t>
                    </a:r>
                    <a:endParaRPr lang="en-US" b="1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8" name="Gruppieren 6"/>
                  <p:cNvGrpSpPr/>
                  <p:nvPr/>
                </p:nvGrpSpPr>
                <p:grpSpPr bwMode="gray">
                  <a:xfrm>
                    <a:off x="2483710" y="3741675"/>
                    <a:ext cx="2105683" cy="324430"/>
                    <a:chOff x="2699792" y="3687520"/>
                    <a:chExt cx="2105683" cy="324430"/>
                  </a:xfrm>
                </p:grpSpPr>
                <p:sp>
                  <p:nvSpPr>
                    <p:cNvPr id="725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643475" y="368795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33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427984" y="368795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699792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26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915816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27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131840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28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347864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29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563888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779912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995936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211344" y="368795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34" name="Textfeld 310"/>
                  <p:cNvSpPr txBox="1"/>
                  <p:nvPr/>
                </p:nvSpPr>
                <p:spPr bwMode="gray">
                  <a:xfrm>
                    <a:off x="4644048" y="4228060"/>
                    <a:ext cx="864082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08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sz="2000" b="1" dirty="0" smtClean="0">
                        <a:solidFill>
                          <a:schemeClr val="accent3"/>
                        </a:solidFill>
                      </a:rPr>
                      <a:t>9</a:t>
                    </a:r>
                    <a:r>
                      <a:rPr lang="en-US" sz="2000" b="1" dirty="0" smtClean="0">
                        <a:solidFill>
                          <a:schemeClr val="accent3"/>
                        </a:solidFill>
                      </a:rPr>
                      <a:t>%</a:t>
                    </a:r>
                    <a:endParaRPr lang="en-US" sz="2000" b="1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735" name="Textfeld 313"/>
                  <p:cNvSpPr txBox="1"/>
                  <p:nvPr/>
                </p:nvSpPr>
                <p:spPr bwMode="gray">
                  <a:xfrm>
                    <a:off x="827536" y="4228060"/>
                    <a:ext cx="1800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r>
                      <a:rPr lang="tr-TR" sz="9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3.aracım</a:t>
                    </a:r>
                    <a:endParaRPr lang="en-US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  <a:p>
                    <a:r>
                      <a:rPr lang="tr-TR" sz="9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n:240</a:t>
                    </a:r>
                    <a:endParaRPr lang="en-US" sz="9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737" name="Textfeld 319"/>
                  <p:cNvSpPr txBox="1"/>
                  <p:nvPr/>
                </p:nvSpPr>
                <p:spPr bwMode="gray">
                  <a:xfrm>
                    <a:off x="395536" y="4227980"/>
                    <a:ext cx="432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b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3</a:t>
                    </a:r>
                    <a:endParaRPr lang="en-US" b="1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9" name="Gruppieren 5"/>
                  <p:cNvGrpSpPr/>
                  <p:nvPr/>
                </p:nvGrpSpPr>
                <p:grpSpPr bwMode="gray">
                  <a:xfrm>
                    <a:off x="2483710" y="4335950"/>
                    <a:ext cx="2105683" cy="324000"/>
                    <a:chOff x="2699792" y="4372000"/>
                    <a:chExt cx="2105683" cy="324000"/>
                  </a:xfrm>
                </p:grpSpPr>
                <p:sp>
                  <p:nvSpPr>
                    <p:cNvPr id="739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643475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46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211344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427984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38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699792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740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915816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1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131840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347864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3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563888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4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779912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5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995936" y="437200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0" name="Group 377"/>
              <p:cNvGrpSpPr/>
              <p:nvPr/>
            </p:nvGrpSpPr>
            <p:grpSpPr>
              <a:xfrm>
                <a:off x="1835832" y="1571057"/>
                <a:ext cx="4896408" cy="800764"/>
                <a:chOff x="395420" y="430578"/>
                <a:chExt cx="5112710" cy="1482949"/>
              </a:xfrm>
            </p:grpSpPr>
            <p:sp>
              <p:nvSpPr>
                <p:cNvPr id="379" name="Rechteck 507"/>
                <p:cNvSpPr/>
                <p:nvPr/>
              </p:nvSpPr>
              <p:spPr bwMode="gray">
                <a:xfrm>
                  <a:off x="395420" y="430578"/>
                  <a:ext cx="5112000" cy="148294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" name="Gruppieren 22"/>
                <p:cNvGrpSpPr/>
                <p:nvPr/>
              </p:nvGrpSpPr>
              <p:grpSpPr bwMode="gray">
                <a:xfrm>
                  <a:off x="395536" y="483518"/>
                  <a:ext cx="5112594" cy="1206127"/>
                  <a:chOff x="395536" y="3003810"/>
                  <a:chExt cx="5112594" cy="1206127"/>
                </a:xfrm>
              </p:grpSpPr>
              <p:sp>
                <p:nvSpPr>
                  <p:cNvPr id="381" name="Textfeld 310"/>
                  <p:cNvSpPr txBox="1"/>
                  <p:nvPr/>
                </p:nvSpPr>
                <p:spPr bwMode="gray">
                  <a:xfrm>
                    <a:off x="4644010" y="3003810"/>
                    <a:ext cx="86412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08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sz="2000" b="1" dirty="0" smtClean="0">
                        <a:solidFill>
                          <a:schemeClr val="accent1"/>
                        </a:solidFill>
                      </a:rPr>
                      <a:t>9</a:t>
                    </a:r>
                    <a:r>
                      <a:rPr lang="en-US" sz="2000" b="1" dirty="0" smtClean="0">
                        <a:solidFill>
                          <a:schemeClr val="accent1"/>
                        </a:solidFill>
                      </a:rPr>
                      <a:t>%</a:t>
                    </a:r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82" name="Textfeld 313"/>
                  <p:cNvSpPr txBox="1"/>
                  <p:nvPr/>
                </p:nvSpPr>
                <p:spPr bwMode="gray">
                  <a:xfrm>
                    <a:off x="827536" y="3003810"/>
                    <a:ext cx="1800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r>
                      <a:rPr lang="en-US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tr-TR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4.aracım</a:t>
                    </a:r>
                  </a:p>
                  <a:p>
                    <a:r>
                      <a:rPr lang="tr-TR" sz="9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n:223</a:t>
                    </a:r>
                    <a:endParaRPr lang="en-US" sz="9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83" name="Textfeld 319"/>
                  <p:cNvSpPr txBox="1"/>
                  <p:nvPr/>
                </p:nvSpPr>
                <p:spPr bwMode="gray">
                  <a:xfrm>
                    <a:off x="395536" y="3003810"/>
                    <a:ext cx="432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b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4</a:t>
                    </a:r>
                    <a:endParaRPr lang="en-US" b="1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84" name="Gerade Verbindung 316"/>
                  <p:cNvCxnSpPr/>
                  <p:nvPr/>
                </p:nvCxnSpPr>
                <p:spPr bwMode="gray">
                  <a:xfrm flipH="1">
                    <a:off x="540144" y="3579890"/>
                    <a:ext cx="4824000" cy="0"/>
                  </a:xfrm>
                  <a:prstGeom prst="line">
                    <a:avLst/>
                  </a:prstGeom>
                  <a:ln w="6350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Gruppieren 7"/>
                  <p:cNvGrpSpPr/>
                  <p:nvPr/>
                </p:nvGrpSpPr>
                <p:grpSpPr bwMode="gray">
                  <a:xfrm>
                    <a:off x="2483710" y="3147830"/>
                    <a:ext cx="2105683" cy="324000"/>
                    <a:chOff x="2699792" y="3183880"/>
                    <a:chExt cx="2105683" cy="324000"/>
                  </a:xfrm>
                </p:grpSpPr>
                <p:sp>
                  <p:nvSpPr>
                    <p:cNvPr id="450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643475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563888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6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779912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9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995936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211344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3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427984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4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699792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5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915816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131840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347864" y="318388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6" name="Textfeld 310"/>
                  <p:cNvSpPr txBox="1"/>
                  <p:nvPr/>
                </p:nvSpPr>
                <p:spPr bwMode="gray">
                  <a:xfrm>
                    <a:off x="4644010" y="3615935"/>
                    <a:ext cx="86412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08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en-US" sz="2000" b="1" dirty="0" smtClean="0">
                        <a:solidFill>
                          <a:schemeClr val="accent2"/>
                        </a:solidFill>
                      </a:rPr>
                      <a:t>8%</a:t>
                    </a:r>
                    <a:endParaRPr lang="en-US" sz="2000" b="1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387" name="Textfeld 313"/>
                  <p:cNvSpPr txBox="1"/>
                  <p:nvPr/>
                </p:nvSpPr>
                <p:spPr bwMode="gray">
                  <a:xfrm>
                    <a:off x="827536" y="3615935"/>
                    <a:ext cx="1800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r>
                      <a:rPr lang="tr-TR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5.aracım</a:t>
                    </a:r>
                  </a:p>
                  <a:p>
                    <a:r>
                      <a:rPr lang="tr-TR" sz="9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n:197</a:t>
                    </a:r>
                    <a:endParaRPr lang="en-US" sz="9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88" name="Gerade Verbindung 316"/>
                  <p:cNvCxnSpPr/>
                  <p:nvPr/>
                </p:nvCxnSpPr>
                <p:spPr bwMode="gray">
                  <a:xfrm flipH="1">
                    <a:off x="540144" y="4209937"/>
                    <a:ext cx="4824000" cy="0"/>
                  </a:xfrm>
                  <a:prstGeom prst="line">
                    <a:avLst/>
                  </a:prstGeom>
                  <a:ln w="6350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" name="Textfeld 319"/>
                  <p:cNvSpPr txBox="1"/>
                  <p:nvPr/>
                </p:nvSpPr>
                <p:spPr bwMode="gray">
                  <a:xfrm>
                    <a:off x="395536" y="3615895"/>
                    <a:ext cx="432000" cy="576000"/>
                  </a:xfrm>
                  <a:prstGeom prst="rect">
                    <a:avLst/>
                  </a:prstGeom>
                  <a:noFill/>
                </p:spPr>
                <p:txBody>
                  <a:bodyPr wrap="square" lIns="144000" tIns="0" rIns="0" bIns="0" rtlCol="0" anchor="ctr" anchorCtr="0">
                    <a:no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tr-TR" b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5</a:t>
                    </a:r>
                    <a:endParaRPr lang="en-US" b="1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3" name="Gruppieren 6"/>
                  <p:cNvGrpSpPr/>
                  <p:nvPr/>
                </p:nvGrpSpPr>
                <p:grpSpPr bwMode="gray">
                  <a:xfrm>
                    <a:off x="2483710" y="3741675"/>
                    <a:ext cx="2105683" cy="324430"/>
                    <a:chOff x="2699792" y="3687520"/>
                    <a:chExt cx="2105683" cy="324430"/>
                  </a:xfrm>
                </p:grpSpPr>
                <p:sp>
                  <p:nvSpPr>
                    <p:cNvPr id="419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643475" y="368795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420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427984" y="368795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428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699792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439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2915816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131840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347864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3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563888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4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779912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5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3995936" y="368752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6" name="Oval 22"/>
                    <p:cNvSpPr>
                      <a:spLocks noChangeAspect="1" noChangeArrowheads="1"/>
                    </p:cNvSpPr>
                    <p:nvPr/>
                  </p:nvSpPr>
                  <p:spPr bwMode="gray">
                    <a:xfrm>
                      <a:off x="4211344" y="3687950"/>
                      <a:ext cx="162000" cy="32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606" h="495932">
                          <a:moveTo>
                            <a:pt x="85781" y="92257"/>
                          </a:moveTo>
                          <a:cubicBezTo>
                            <a:pt x="85781" y="92257"/>
                            <a:pt x="85781" y="92257"/>
                            <a:pt x="124412" y="92257"/>
                          </a:cubicBezTo>
                          <a:cubicBezTo>
                            <a:pt x="124412" y="92257"/>
                            <a:pt x="124412" y="92257"/>
                            <a:pt x="126283" y="92257"/>
                          </a:cubicBezTo>
                          <a:lnTo>
                            <a:pt x="139386" y="92257"/>
                          </a:lnTo>
                          <a:cubicBezTo>
                            <a:pt x="139386" y="92257"/>
                            <a:pt x="139386" y="92257"/>
                            <a:pt x="162825" y="92257"/>
                          </a:cubicBezTo>
                          <a:cubicBezTo>
                            <a:pt x="188869" y="92257"/>
                            <a:pt x="199720" y="106369"/>
                            <a:pt x="209486" y="135677"/>
                          </a:cubicBezTo>
                          <a:cubicBezTo>
                            <a:pt x="209486" y="135677"/>
                            <a:pt x="209486" y="135677"/>
                            <a:pt x="247466" y="253998"/>
                          </a:cubicBezTo>
                          <a:cubicBezTo>
                            <a:pt x="255062" y="276793"/>
                            <a:pt x="222508" y="287649"/>
                            <a:pt x="214912" y="264853"/>
                          </a:cubicBezTo>
                          <a:cubicBezTo>
                            <a:pt x="214912" y="264853"/>
                            <a:pt x="214912" y="264853"/>
                            <a:pt x="179102" y="155217"/>
                          </a:cubicBezTo>
                          <a:cubicBezTo>
                            <a:pt x="174762" y="155217"/>
                            <a:pt x="174762" y="155217"/>
                            <a:pt x="174762" y="333023"/>
                          </a:cubicBezTo>
                          <a:cubicBezTo>
                            <a:pt x="174762" y="333023"/>
                            <a:pt x="174762" y="333023"/>
                            <a:pt x="174762" y="471099"/>
                          </a:cubicBezTo>
                          <a:cubicBezTo>
                            <a:pt x="174762" y="504750"/>
                            <a:pt x="128101" y="503665"/>
                            <a:pt x="127016" y="471099"/>
                          </a:cubicBezTo>
                          <a:cubicBezTo>
                            <a:pt x="127016" y="471099"/>
                            <a:pt x="127016" y="471099"/>
                            <a:pt x="127016" y="287649"/>
                          </a:cubicBezTo>
                          <a:cubicBezTo>
                            <a:pt x="127016" y="287649"/>
                            <a:pt x="127016" y="287649"/>
                            <a:pt x="126202" y="287649"/>
                          </a:cubicBezTo>
                          <a:lnTo>
                            <a:pt x="120505" y="287649"/>
                          </a:lnTo>
                          <a:cubicBezTo>
                            <a:pt x="120505" y="287649"/>
                            <a:pt x="120505" y="287649"/>
                            <a:pt x="120505" y="471099"/>
                          </a:cubicBezTo>
                          <a:cubicBezTo>
                            <a:pt x="120505" y="503665"/>
                            <a:pt x="73844" y="504750"/>
                            <a:pt x="73844" y="471099"/>
                          </a:cubicBezTo>
                          <a:cubicBezTo>
                            <a:pt x="73844" y="471099"/>
                            <a:pt x="73844" y="471099"/>
                            <a:pt x="73844" y="155217"/>
                          </a:cubicBezTo>
                          <a:cubicBezTo>
                            <a:pt x="69504" y="155217"/>
                            <a:pt x="69504" y="155217"/>
                            <a:pt x="33694" y="264853"/>
                          </a:cubicBezTo>
                          <a:cubicBezTo>
                            <a:pt x="26098" y="287649"/>
                            <a:pt x="-6456" y="276793"/>
                            <a:pt x="1140" y="253998"/>
                          </a:cubicBezTo>
                          <a:cubicBezTo>
                            <a:pt x="1140" y="253998"/>
                            <a:pt x="1140" y="253998"/>
                            <a:pt x="39120" y="135677"/>
                          </a:cubicBezTo>
                          <a:cubicBezTo>
                            <a:pt x="48886" y="106369"/>
                            <a:pt x="59737" y="92257"/>
                            <a:pt x="85781" y="92257"/>
                          </a:cubicBezTo>
                          <a:close/>
                          <a:moveTo>
                            <a:pt x="124258" y="0"/>
                          </a:moveTo>
                          <a:cubicBezTo>
                            <a:pt x="146613" y="0"/>
                            <a:pt x="164736" y="18123"/>
                            <a:pt x="164736" y="40478"/>
                          </a:cubicBezTo>
                          <a:cubicBezTo>
                            <a:pt x="164736" y="62833"/>
                            <a:pt x="146613" y="80956"/>
                            <a:pt x="124258" y="80956"/>
                          </a:cubicBezTo>
                          <a:cubicBezTo>
                            <a:pt x="101903" y="80956"/>
                            <a:pt x="83780" y="62833"/>
                            <a:pt x="83780" y="40478"/>
                          </a:cubicBezTo>
                          <a:cubicBezTo>
                            <a:pt x="83780" y="18123"/>
                            <a:pt x="101903" y="0"/>
                            <a:pt x="124258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74" name="Rechteck 507"/>
              <p:cNvSpPr/>
              <p:nvPr/>
            </p:nvSpPr>
            <p:spPr bwMode="gray">
              <a:xfrm>
                <a:off x="1835696" y="2500884"/>
                <a:ext cx="7269043" cy="28071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886"/>
            <p:cNvGrpSpPr/>
            <p:nvPr/>
          </p:nvGrpSpPr>
          <p:grpSpPr>
            <a:xfrm>
              <a:off x="35496" y="627534"/>
              <a:ext cx="2197074" cy="1190826"/>
              <a:chOff x="6082985" y="1635620"/>
              <a:chExt cx="2665479" cy="1440200"/>
            </a:xfrm>
          </p:grpSpPr>
          <p:sp>
            <p:nvSpPr>
              <p:cNvPr id="877" name="Rechteck 507"/>
              <p:cNvSpPr/>
              <p:nvPr/>
            </p:nvSpPr>
            <p:spPr bwMode="gray">
              <a:xfrm>
                <a:off x="6084464" y="1635801"/>
                <a:ext cx="2664000" cy="13680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78" name="Gerade Verbindung 133"/>
              <p:cNvCxnSpPr/>
              <p:nvPr/>
            </p:nvCxnSpPr>
            <p:spPr bwMode="gray">
              <a:xfrm flipH="1">
                <a:off x="6082985" y="3075820"/>
                <a:ext cx="2664840" cy="0"/>
              </a:xfrm>
              <a:prstGeom prst="line">
                <a:avLst/>
              </a:prstGeom>
              <a:ln w="19050">
                <a:solidFill>
                  <a:srgbClr val="C8C8C8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9" name="Textfeld 422"/>
              <p:cNvSpPr txBox="1"/>
              <p:nvPr/>
            </p:nvSpPr>
            <p:spPr bwMode="gray">
              <a:xfrm>
                <a:off x="6084210" y="1635620"/>
                <a:ext cx="1850843" cy="1368190"/>
              </a:xfrm>
              <a:prstGeom prst="rect">
                <a:avLst/>
              </a:prstGeom>
              <a:noFill/>
            </p:spPr>
            <p:txBody>
              <a:bodyPr wrap="square" lIns="144000" tIns="72000" rIns="144000" bIns="72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algn="l"/>
                <a:r>
                  <a:rPr lang="tr-TR" sz="1400" b="1" dirty="0" smtClean="0">
                    <a:solidFill>
                      <a:schemeClr val="accent2"/>
                    </a:solidFill>
                  </a:rPr>
                  <a:t>Ortalama araç sayısı</a:t>
                </a:r>
                <a:endParaRPr lang="en-US" sz="2000" b="1" dirty="0" smtClean="0">
                  <a:solidFill>
                    <a:schemeClr val="accent2"/>
                  </a:solidFill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tr-TR" sz="900" dirty="0" smtClean="0">
                    <a:solidFill>
                      <a:schemeClr val="tx1"/>
                    </a:solidFill>
                  </a:rPr>
                  <a:t>Premium : 3,45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tr-TR" sz="900" dirty="0" smtClean="0">
                    <a:solidFill>
                      <a:schemeClr val="tx1"/>
                    </a:solidFill>
                  </a:rPr>
                  <a:t>Diğer : 2,62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uppieren 4"/>
              <p:cNvGrpSpPr/>
              <p:nvPr/>
            </p:nvGrpSpPr>
            <p:grpSpPr bwMode="gray">
              <a:xfrm>
                <a:off x="7668430" y="1635620"/>
                <a:ext cx="901656" cy="1349153"/>
                <a:chOff x="7524370" y="1635620"/>
                <a:chExt cx="1152000" cy="1723745"/>
              </a:xfrm>
            </p:grpSpPr>
            <p:sp>
              <p:nvSpPr>
                <p:cNvPr id="881" name="Freeform 5"/>
                <p:cNvSpPr>
                  <a:spLocks/>
                </p:cNvSpPr>
                <p:nvPr/>
              </p:nvSpPr>
              <p:spPr bwMode="gray">
                <a:xfrm rot="5400000">
                  <a:off x="7526555" y="2425525"/>
                  <a:ext cx="1147680" cy="720000"/>
                </a:xfrm>
                <a:custGeom>
                  <a:avLst/>
                  <a:gdLst>
                    <a:gd name="T0" fmla="*/ 539 w 539"/>
                    <a:gd name="T1" fmla="*/ 0 h 540"/>
                    <a:gd name="T2" fmla="*/ 0 w 539"/>
                    <a:gd name="T3" fmla="*/ 0 h 540"/>
                    <a:gd name="T4" fmla="*/ 0 w 539"/>
                    <a:gd name="T5" fmla="*/ 540 h 540"/>
                    <a:gd name="T6" fmla="*/ 539 w 539"/>
                    <a:gd name="T7" fmla="*/ 540 h 540"/>
                    <a:gd name="T8" fmla="*/ 428 w 539"/>
                    <a:gd name="T9" fmla="*/ 270 h 540"/>
                    <a:gd name="T10" fmla="*/ 539 w 539"/>
                    <a:gd name="T11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9" h="540">
                      <a:moveTo>
                        <a:pt x="539" y="0"/>
                      </a:moveTo>
                      <a:lnTo>
                        <a:pt x="0" y="0"/>
                      </a:lnTo>
                      <a:lnTo>
                        <a:pt x="0" y="540"/>
                      </a:lnTo>
                      <a:lnTo>
                        <a:pt x="539" y="540"/>
                      </a:lnTo>
                      <a:lnTo>
                        <a:pt x="428" y="270"/>
                      </a:lnTo>
                      <a:lnTo>
                        <a:pt x="53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vert="vert270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82" name="Rectangle 6"/>
                <p:cNvSpPr>
                  <a:spLocks noChangeArrowheads="1"/>
                </p:cNvSpPr>
                <p:nvPr/>
              </p:nvSpPr>
              <p:spPr bwMode="gray">
                <a:xfrm>
                  <a:off x="7740394" y="1635620"/>
                  <a:ext cx="720000" cy="5040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2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6" name="Gruppieren 423"/>
                <p:cNvGrpSpPr/>
                <p:nvPr/>
              </p:nvGrpSpPr>
              <p:grpSpPr bwMode="gray">
                <a:xfrm>
                  <a:off x="7524370" y="1851644"/>
                  <a:ext cx="1152000" cy="1152000"/>
                  <a:chOff x="7556059" y="2277363"/>
                  <a:chExt cx="1180686" cy="1180686"/>
                </a:xfrm>
              </p:grpSpPr>
              <p:sp>
                <p:nvSpPr>
                  <p:cNvPr id="884" name="Stern mit 16 Zacken 424"/>
                  <p:cNvSpPr/>
                  <p:nvPr/>
                </p:nvSpPr>
                <p:spPr bwMode="gray">
                  <a:xfrm>
                    <a:off x="7556059" y="2277363"/>
                    <a:ext cx="1180686" cy="1180686"/>
                  </a:xfrm>
                  <a:prstGeom prst="star16">
                    <a:avLst>
                      <a:gd name="adj" fmla="val 44087"/>
                    </a:avLst>
                  </a:prstGeom>
                  <a:gradFill flip="none" rotWithShape="1">
                    <a:gsLst>
                      <a:gs pos="100000">
                        <a:schemeClr val="accent2"/>
                      </a:gs>
                      <a:gs pos="0">
                        <a:schemeClr val="accent1"/>
                      </a:gs>
                    </a:gsLst>
                    <a:lin ang="0" scaled="0"/>
                    <a:tileRect/>
                  </a:gra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sz="24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85" name="Ellipse 425"/>
                  <p:cNvSpPr/>
                  <p:nvPr/>
                </p:nvSpPr>
                <p:spPr bwMode="gray">
                  <a:xfrm>
                    <a:off x="7729083" y="2450387"/>
                    <a:ext cx="834638" cy="83463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86" name="Ellipse 426"/>
                  <p:cNvSpPr/>
                  <p:nvPr/>
                </p:nvSpPr>
                <p:spPr bwMode="gray">
                  <a:xfrm>
                    <a:off x="7771220" y="2492524"/>
                    <a:ext cx="750364" cy="75036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tr-TR" sz="1600" b="1" dirty="0" smtClean="0">
                        <a:solidFill>
                          <a:schemeClr val="bg1"/>
                        </a:solidFill>
                      </a:rPr>
                      <a:t>2,78</a:t>
                    </a:r>
                    <a:endParaRPr lang="en-US" sz="11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8" name="Group 898"/>
            <p:cNvGrpSpPr/>
            <p:nvPr/>
          </p:nvGrpSpPr>
          <p:grpSpPr>
            <a:xfrm>
              <a:off x="36715" y="3613320"/>
              <a:ext cx="2195855" cy="1292977"/>
              <a:chOff x="6084464" y="1635799"/>
              <a:chExt cx="2664000" cy="1563743"/>
            </a:xfrm>
          </p:grpSpPr>
          <p:sp>
            <p:nvSpPr>
              <p:cNvPr id="900" name="Rechteck 507"/>
              <p:cNvSpPr/>
              <p:nvPr/>
            </p:nvSpPr>
            <p:spPr bwMode="gray">
              <a:xfrm>
                <a:off x="6084464" y="1635799"/>
                <a:ext cx="2664000" cy="15637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Ellipse 425"/>
              <p:cNvSpPr/>
              <p:nvPr/>
            </p:nvSpPr>
            <p:spPr bwMode="gray">
              <a:xfrm>
                <a:off x="7800564" y="1936833"/>
                <a:ext cx="637390" cy="637389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909"/>
            <p:cNvGrpSpPr/>
            <p:nvPr/>
          </p:nvGrpSpPr>
          <p:grpSpPr>
            <a:xfrm>
              <a:off x="35496" y="1885195"/>
              <a:ext cx="2197074" cy="1728125"/>
              <a:chOff x="6082985" y="1635800"/>
              <a:chExt cx="2665479" cy="1440020"/>
            </a:xfrm>
          </p:grpSpPr>
          <p:sp>
            <p:nvSpPr>
              <p:cNvPr id="911" name="Rechteck 507"/>
              <p:cNvSpPr/>
              <p:nvPr/>
            </p:nvSpPr>
            <p:spPr bwMode="gray">
              <a:xfrm>
                <a:off x="6084464" y="1635800"/>
                <a:ext cx="2664000" cy="13680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2" name="Gerade Verbindung 133"/>
              <p:cNvCxnSpPr/>
              <p:nvPr/>
            </p:nvCxnSpPr>
            <p:spPr bwMode="gray">
              <a:xfrm flipH="1">
                <a:off x="6082985" y="3075820"/>
                <a:ext cx="2664840" cy="0"/>
              </a:xfrm>
              <a:prstGeom prst="line">
                <a:avLst/>
              </a:prstGeom>
              <a:ln w="19050">
                <a:solidFill>
                  <a:srgbClr val="C8C8C8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9" name="Ellipse 425"/>
              <p:cNvSpPr/>
              <p:nvPr/>
            </p:nvSpPr>
            <p:spPr bwMode="gray">
              <a:xfrm>
                <a:off x="7800564" y="1936832"/>
                <a:ext cx="637390" cy="637389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" name="Group 921"/>
            <p:cNvGrpSpPr/>
            <p:nvPr/>
          </p:nvGrpSpPr>
          <p:grpSpPr>
            <a:xfrm>
              <a:off x="2267977" y="627532"/>
              <a:ext cx="6841746" cy="1662834"/>
              <a:chOff x="446101" y="1624839"/>
              <a:chExt cx="8302363" cy="2011051"/>
            </a:xfrm>
          </p:grpSpPr>
          <p:sp>
            <p:nvSpPr>
              <p:cNvPr id="923" name="Rechteck 507"/>
              <p:cNvSpPr/>
              <p:nvPr/>
            </p:nvSpPr>
            <p:spPr bwMode="gray">
              <a:xfrm>
                <a:off x="6084464" y="1624839"/>
                <a:ext cx="2664000" cy="19284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300"/>
                  </a:spcAft>
                </a:pPr>
                <a:r>
                  <a:rPr lang="tr-TR" sz="1150" dirty="0" smtClean="0">
                    <a:solidFill>
                      <a:srgbClr val="7D7D7D"/>
                    </a:solidFill>
                  </a:rPr>
                  <a:t>Sahip olduğu ortalama </a:t>
                </a:r>
                <a:r>
                  <a:rPr lang="tr-TR" sz="1150" dirty="0">
                    <a:solidFill>
                      <a:srgbClr val="7D7D7D"/>
                    </a:solidFill>
                  </a:rPr>
                  <a:t>araç </a:t>
                </a:r>
                <a:r>
                  <a:rPr lang="tr-TR" sz="1150" dirty="0" smtClean="0">
                    <a:solidFill>
                      <a:srgbClr val="7D7D7D"/>
                    </a:solidFill>
                  </a:rPr>
                  <a:t>sayısı Premium </a:t>
                </a:r>
                <a:r>
                  <a:rPr lang="tr-TR" sz="1150" dirty="0" err="1">
                    <a:solidFill>
                      <a:srgbClr val="7D7D7D"/>
                    </a:solidFill>
                  </a:rPr>
                  <a:t>segmentte</a:t>
                </a:r>
                <a:r>
                  <a:rPr lang="tr-TR" sz="1150" dirty="0">
                    <a:solidFill>
                      <a:srgbClr val="7D7D7D"/>
                    </a:solidFill>
                  </a:rPr>
                  <a:t> daha yüksektir ve araç almaya karar verdikten sonra diğer markalara göre daha kısa sürede aracını almaktadır.</a:t>
                </a:r>
                <a:endParaRPr lang="en-US" sz="1150" dirty="0">
                  <a:solidFill>
                    <a:srgbClr val="7D7D7D"/>
                  </a:solidFill>
                </a:endParaRPr>
              </a:p>
            </p:txBody>
          </p:sp>
          <p:cxnSp>
            <p:nvCxnSpPr>
              <p:cNvPr id="924" name="Gerade Verbindung 133"/>
              <p:cNvCxnSpPr/>
              <p:nvPr/>
            </p:nvCxnSpPr>
            <p:spPr bwMode="gray">
              <a:xfrm flipH="1">
                <a:off x="446101" y="3635890"/>
                <a:ext cx="8301723" cy="0"/>
              </a:xfrm>
              <a:prstGeom prst="line">
                <a:avLst/>
              </a:prstGeom>
              <a:ln w="19050">
                <a:solidFill>
                  <a:srgbClr val="C8C8C8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9" name="Gerade Verbindung 133"/>
            <p:cNvCxnSpPr/>
            <p:nvPr/>
          </p:nvCxnSpPr>
          <p:spPr bwMode="gray">
            <a:xfrm flipH="1">
              <a:off x="-36512" y="3579862"/>
              <a:ext cx="2196020" cy="0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5" name="Textfeld 422"/>
          <p:cNvSpPr txBox="1"/>
          <p:nvPr/>
        </p:nvSpPr>
        <p:spPr bwMode="gray">
          <a:xfrm>
            <a:off x="107504" y="2067694"/>
            <a:ext cx="1525594" cy="1131285"/>
          </a:xfrm>
          <a:prstGeom prst="rect">
            <a:avLst/>
          </a:prstGeom>
          <a:noFill/>
        </p:spPr>
        <p:txBody>
          <a:bodyPr wrap="square" lIns="144000" tIns="72000" rIns="144000" bIns="72000" rtlCol="0" anchor="ctr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/>
            <a:r>
              <a:rPr lang="tr-TR" sz="1400" b="1" dirty="0" smtClean="0">
                <a:solidFill>
                  <a:schemeClr val="accent2"/>
                </a:solidFill>
              </a:rPr>
              <a:t>Ortalama araç değiştirme süresi (yıl)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l">
              <a:spcAft>
                <a:spcPts val="0"/>
              </a:spcAft>
            </a:pPr>
            <a:r>
              <a:rPr lang="tr-TR" sz="900" dirty="0" smtClean="0">
                <a:solidFill>
                  <a:schemeClr val="tx1"/>
                </a:solidFill>
              </a:rPr>
              <a:t>Premium : 3,73 yıl</a:t>
            </a:r>
          </a:p>
          <a:p>
            <a:pPr algn="l">
              <a:spcAft>
                <a:spcPts val="0"/>
              </a:spcAft>
            </a:pPr>
            <a:r>
              <a:rPr lang="tr-TR" sz="900" dirty="0" smtClean="0">
                <a:solidFill>
                  <a:schemeClr val="tx1"/>
                </a:solidFill>
              </a:rPr>
              <a:t>Diğer : 4,01 yıl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6" name="Freeform 5"/>
          <p:cNvSpPr>
            <a:spLocks/>
          </p:cNvSpPr>
          <p:nvPr/>
        </p:nvSpPr>
        <p:spPr bwMode="gray">
          <a:xfrm rot="5400000">
            <a:off x="1413581" y="2579617"/>
            <a:ext cx="742736" cy="464505"/>
          </a:xfrm>
          <a:custGeom>
            <a:avLst/>
            <a:gdLst>
              <a:gd name="T0" fmla="*/ 539 w 539"/>
              <a:gd name="T1" fmla="*/ 0 h 540"/>
              <a:gd name="T2" fmla="*/ 0 w 539"/>
              <a:gd name="T3" fmla="*/ 0 h 540"/>
              <a:gd name="T4" fmla="*/ 0 w 539"/>
              <a:gd name="T5" fmla="*/ 540 h 540"/>
              <a:gd name="T6" fmla="*/ 539 w 539"/>
              <a:gd name="T7" fmla="*/ 540 h 540"/>
              <a:gd name="T8" fmla="*/ 428 w 539"/>
              <a:gd name="T9" fmla="*/ 270 h 540"/>
              <a:gd name="T10" fmla="*/ 539 w 539"/>
              <a:gd name="T11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540">
                <a:moveTo>
                  <a:pt x="539" y="0"/>
                </a:moveTo>
                <a:lnTo>
                  <a:pt x="0" y="0"/>
                </a:lnTo>
                <a:lnTo>
                  <a:pt x="0" y="540"/>
                </a:lnTo>
                <a:lnTo>
                  <a:pt x="539" y="540"/>
                </a:lnTo>
                <a:lnTo>
                  <a:pt x="428" y="270"/>
                </a:lnTo>
                <a:lnTo>
                  <a:pt x="5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7" name="Rectangle 6"/>
          <p:cNvSpPr>
            <a:spLocks noChangeArrowheads="1"/>
          </p:cNvSpPr>
          <p:nvPr/>
        </p:nvSpPr>
        <p:spPr bwMode="gray">
          <a:xfrm>
            <a:off x="1552696" y="2067694"/>
            <a:ext cx="464505" cy="32617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2000">
                <a:schemeClr val="accent2"/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8" name="Stern mit 16 Zacken 424"/>
          <p:cNvSpPr/>
          <p:nvPr/>
        </p:nvSpPr>
        <p:spPr bwMode="gray">
          <a:xfrm>
            <a:off x="1413329" y="2207497"/>
            <a:ext cx="743208" cy="745532"/>
          </a:xfrm>
          <a:prstGeom prst="star16">
            <a:avLst>
              <a:gd name="adj" fmla="val 44087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89" name="Ellipse 426"/>
          <p:cNvSpPr/>
          <p:nvPr/>
        </p:nvSpPr>
        <p:spPr bwMode="gray">
          <a:xfrm>
            <a:off x="1495425" y="2343358"/>
            <a:ext cx="600075" cy="47381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3,95 yıl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95" name="Textfeld 422"/>
          <p:cNvSpPr txBox="1"/>
          <p:nvPr/>
        </p:nvSpPr>
        <p:spPr bwMode="gray">
          <a:xfrm>
            <a:off x="-25846" y="3723878"/>
            <a:ext cx="1525594" cy="1131285"/>
          </a:xfrm>
          <a:prstGeom prst="rect">
            <a:avLst/>
          </a:prstGeom>
          <a:noFill/>
        </p:spPr>
        <p:txBody>
          <a:bodyPr wrap="square" lIns="144000" tIns="72000" rIns="144000" bIns="72000" rtlCol="0" anchor="ctr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/>
            <a:r>
              <a:rPr lang="tr-TR" sz="1400" b="1" dirty="0" smtClean="0">
                <a:solidFill>
                  <a:schemeClr val="accent2"/>
                </a:solidFill>
              </a:rPr>
              <a:t>Yeni araç satın almak için planlanan süre  (ay)</a:t>
            </a:r>
          </a:p>
          <a:p>
            <a:pPr algn="l">
              <a:spcAft>
                <a:spcPts val="0"/>
              </a:spcAft>
            </a:pPr>
            <a:r>
              <a:rPr lang="tr-TR" sz="900" dirty="0" smtClean="0">
                <a:solidFill>
                  <a:schemeClr val="tx1"/>
                </a:solidFill>
              </a:rPr>
              <a:t>Premium : 3,0 ay</a:t>
            </a:r>
          </a:p>
          <a:p>
            <a:pPr algn="l">
              <a:spcAft>
                <a:spcPts val="0"/>
              </a:spcAft>
            </a:pPr>
            <a:r>
              <a:rPr lang="tr-TR" sz="900" dirty="0" smtClean="0">
                <a:solidFill>
                  <a:schemeClr val="tx1"/>
                </a:solidFill>
              </a:rPr>
              <a:t>Diğer : 4,41 ay</a:t>
            </a:r>
            <a:endParaRPr lang="en-US" sz="900" b="1" dirty="0" smtClean="0">
              <a:solidFill>
                <a:schemeClr val="accent2"/>
              </a:solidFill>
            </a:endParaRPr>
          </a:p>
        </p:txBody>
      </p:sp>
      <p:sp>
        <p:nvSpPr>
          <p:cNvPr id="296" name="Freeform 5"/>
          <p:cNvSpPr>
            <a:spLocks/>
          </p:cNvSpPr>
          <p:nvPr/>
        </p:nvSpPr>
        <p:spPr bwMode="gray">
          <a:xfrm rot="5400000">
            <a:off x="1413581" y="4163793"/>
            <a:ext cx="742736" cy="464505"/>
          </a:xfrm>
          <a:custGeom>
            <a:avLst/>
            <a:gdLst>
              <a:gd name="T0" fmla="*/ 539 w 539"/>
              <a:gd name="T1" fmla="*/ 0 h 540"/>
              <a:gd name="T2" fmla="*/ 0 w 539"/>
              <a:gd name="T3" fmla="*/ 0 h 540"/>
              <a:gd name="T4" fmla="*/ 0 w 539"/>
              <a:gd name="T5" fmla="*/ 540 h 540"/>
              <a:gd name="T6" fmla="*/ 539 w 539"/>
              <a:gd name="T7" fmla="*/ 540 h 540"/>
              <a:gd name="T8" fmla="*/ 428 w 539"/>
              <a:gd name="T9" fmla="*/ 270 h 540"/>
              <a:gd name="T10" fmla="*/ 539 w 539"/>
              <a:gd name="T11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540">
                <a:moveTo>
                  <a:pt x="539" y="0"/>
                </a:moveTo>
                <a:lnTo>
                  <a:pt x="0" y="0"/>
                </a:lnTo>
                <a:lnTo>
                  <a:pt x="0" y="540"/>
                </a:lnTo>
                <a:lnTo>
                  <a:pt x="539" y="540"/>
                </a:lnTo>
                <a:lnTo>
                  <a:pt x="428" y="270"/>
                </a:lnTo>
                <a:lnTo>
                  <a:pt x="5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" name="Rectangle 6"/>
          <p:cNvSpPr>
            <a:spLocks noChangeArrowheads="1"/>
          </p:cNvSpPr>
          <p:nvPr/>
        </p:nvSpPr>
        <p:spPr bwMode="gray">
          <a:xfrm>
            <a:off x="1552696" y="3651870"/>
            <a:ext cx="464505" cy="32617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2000">
                <a:schemeClr val="accent2"/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98" name="Stern mit 16 Zacken 424"/>
          <p:cNvSpPr/>
          <p:nvPr/>
        </p:nvSpPr>
        <p:spPr bwMode="gray">
          <a:xfrm>
            <a:off x="1413329" y="3791673"/>
            <a:ext cx="743208" cy="745532"/>
          </a:xfrm>
          <a:prstGeom prst="star16">
            <a:avLst>
              <a:gd name="adj" fmla="val 44087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99" name="Ellipse 426"/>
          <p:cNvSpPr/>
          <p:nvPr/>
        </p:nvSpPr>
        <p:spPr bwMode="gray">
          <a:xfrm>
            <a:off x="1476375" y="3927534"/>
            <a:ext cx="619125" cy="47381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4,15 ay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00" name="Freeform 7"/>
          <p:cNvSpPr>
            <a:spLocks noEditPoints="1"/>
          </p:cNvSpPr>
          <p:nvPr/>
        </p:nvSpPr>
        <p:spPr bwMode="gray">
          <a:xfrm rot="10800000" flipH="1" flipV="1">
            <a:off x="1957982" y="759490"/>
            <a:ext cx="409055" cy="295621"/>
          </a:xfrm>
          <a:custGeom>
            <a:avLst/>
            <a:gdLst>
              <a:gd name="T0" fmla="*/ 456 w 565"/>
              <a:gd name="T1" fmla="*/ 168 h 275"/>
              <a:gd name="T2" fmla="*/ 174 w 565"/>
              <a:gd name="T3" fmla="*/ 199 h 275"/>
              <a:gd name="T4" fmla="*/ 1 w 565"/>
              <a:gd name="T5" fmla="*/ 25 h 275"/>
              <a:gd name="T6" fmla="*/ 26 w 565"/>
              <a:gd name="T7" fmla="*/ 19 h 275"/>
              <a:gd name="T8" fmla="*/ 92 w 565"/>
              <a:gd name="T9" fmla="*/ 130 h 275"/>
              <a:gd name="T10" fmla="*/ 204 w 565"/>
              <a:gd name="T11" fmla="*/ 175 h 275"/>
              <a:gd name="T12" fmla="*/ 458 w 565"/>
              <a:gd name="T13" fmla="*/ 143 h 275"/>
              <a:gd name="T14" fmla="*/ 456 w 565"/>
              <a:gd name="T15" fmla="*/ 168 h 275"/>
              <a:gd name="T16" fmla="*/ 551 w 565"/>
              <a:gd name="T17" fmla="*/ 129 h 275"/>
              <a:gd name="T18" fmla="*/ 412 w 565"/>
              <a:gd name="T19" fmla="*/ 94 h 275"/>
              <a:gd name="T20" fmla="*/ 398 w 565"/>
              <a:gd name="T21" fmla="*/ 119 h 275"/>
              <a:gd name="T22" fmla="*/ 495 w 565"/>
              <a:gd name="T23" fmla="*/ 145 h 275"/>
              <a:gd name="T24" fmla="*/ 467 w 565"/>
              <a:gd name="T25" fmla="*/ 169 h 275"/>
              <a:gd name="T26" fmla="*/ 415 w 565"/>
              <a:gd name="T27" fmla="*/ 256 h 275"/>
              <a:gd name="T28" fmla="*/ 439 w 565"/>
              <a:gd name="T29" fmla="*/ 256 h 275"/>
              <a:gd name="T30" fmla="*/ 540 w 565"/>
              <a:gd name="T31" fmla="*/ 155 h 275"/>
              <a:gd name="T32" fmla="*/ 551 w 565"/>
              <a:gd name="T33" fmla="*/ 12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5" h="275">
                <a:moveTo>
                  <a:pt x="456" y="168"/>
                </a:moveTo>
                <a:cubicBezTo>
                  <a:pt x="367" y="197"/>
                  <a:pt x="267" y="217"/>
                  <a:pt x="174" y="199"/>
                </a:cubicBezTo>
                <a:cubicBezTo>
                  <a:pt x="93" y="183"/>
                  <a:pt x="0" y="118"/>
                  <a:pt x="1" y="25"/>
                </a:cubicBezTo>
                <a:cubicBezTo>
                  <a:pt x="1" y="12"/>
                  <a:pt x="26" y="0"/>
                  <a:pt x="26" y="19"/>
                </a:cubicBezTo>
                <a:cubicBezTo>
                  <a:pt x="25" y="64"/>
                  <a:pt x="58" y="104"/>
                  <a:pt x="92" y="130"/>
                </a:cubicBezTo>
                <a:cubicBezTo>
                  <a:pt x="124" y="156"/>
                  <a:pt x="163" y="170"/>
                  <a:pt x="204" y="175"/>
                </a:cubicBezTo>
                <a:cubicBezTo>
                  <a:pt x="290" y="186"/>
                  <a:pt x="377" y="169"/>
                  <a:pt x="458" y="143"/>
                </a:cubicBezTo>
                <a:cubicBezTo>
                  <a:pt x="475" y="137"/>
                  <a:pt x="468" y="164"/>
                  <a:pt x="456" y="168"/>
                </a:cubicBezTo>
                <a:close/>
                <a:moveTo>
                  <a:pt x="551" y="129"/>
                </a:moveTo>
                <a:cubicBezTo>
                  <a:pt x="504" y="120"/>
                  <a:pt x="460" y="102"/>
                  <a:pt x="412" y="94"/>
                </a:cubicBezTo>
                <a:cubicBezTo>
                  <a:pt x="399" y="91"/>
                  <a:pt x="384" y="117"/>
                  <a:pt x="398" y="119"/>
                </a:cubicBezTo>
                <a:cubicBezTo>
                  <a:pt x="431" y="125"/>
                  <a:pt x="463" y="136"/>
                  <a:pt x="495" y="145"/>
                </a:cubicBezTo>
                <a:cubicBezTo>
                  <a:pt x="485" y="152"/>
                  <a:pt x="475" y="161"/>
                  <a:pt x="467" y="169"/>
                </a:cubicBezTo>
                <a:cubicBezTo>
                  <a:pt x="444" y="192"/>
                  <a:pt x="422" y="224"/>
                  <a:pt x="415" y="256"/>
                </a:cubicBezTo>
                <a:cubicBezTo>
                  <a:pt x="411" y="275"/>
                  <a:pt x="436" y="271"/>
                  <a:pt x="439" y="256"/>
                </a:cubicBezTo>
                <a:cubicBezTo>
                  <a:pt x="447" y="216"/>
                  <a:pt x="493" y="149"/>
                  <a:pt x="540" y="155"/>
                </a:cubicBezTo>
                <a:cubicBezTo>
                  <a:pt x="551" y="157"/>
                  <a:pt x="565" y="132"/>
                  <a:pt x="551" y="129"/>
                </a:cubicBezTo>
                <a:close/>
              </a:path>
            </a:pathLst>
          </a:custGeom>
          <a:solidFill>
            <a:srgbClr val="AFAFA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2" name="Textfeld 422"/>
          <p:cNvSpPr txBox="1"/>
          <p:nvPr/>
        </p:nvSpPr>
        <p:spPr bwMode="gray">
          <a:xfrm>
            <a:off x="2348633" y="2437220"/>
            <a:ext cx="2219828" cy="298325"/>
          </a:xfrm>
          <a:prstGeom prst="rect">
            <a:avLst/>
          </a:prstGeom>
          <a:noFill/>
        </p:spPr>
        <p:txBody>
          <a:bodyPr wrap="square" lIns="144000" tIns="72000" rIns="144000" bIns="72000" rtlCol="0" anchor="ctr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/>
            <a:r>
              <a:rPr lang="tr-TR" sz="1400" b="1" dirty="0" smtClean="0">
                <a:solidFill>
                  <a:schemeClr val="accent2"/>
                </a:solidFill>
              </a:rPr>
              <a:t>Takas yapma durumu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l">
              <a:spcAft>
                <a:spcPts val="0"/>
              </a:spcAft>
            </a:pPr>
            <a:endParaRPr 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307" name="Diagramm 971"/>
          <p:cNvGraphicFramePr/>
          <p:nvPr>
            <p:extLst>
              <p:ext uri="{D42A27DB-BD31-4B8C-83A1-F6EECF244321}">
                <p14:modId xmlns:p14="http://schemas.microsoft.com/office/powerpoint/2010/main" xmlns="" val="2413868191"/>
              </p:ext>
            </p:extLst>
          </p:nvPr>
        </p:nvGraphicFramePr>
        <p:xfrm>
          <a:off x="2387200" y="2621204"/>
          <a:ext cx="2420125" cy="113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" name="Rechteck 17"/>
          <p:cNvSpPr/>
          <p:nvPr/>
        </p:nvSpPr>
        <p:spPr bwMode="gray">
          <a:xfrm>
            <a:off x="2339752" y="3939902"/>
            <a:ext cx="2088232" cy="1080120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pPr lvl="0" algn="ctr">
              <a:spcAft>
                <a:spcPts val="300"/>
              </a:spcAft>
            </a:pPr>
            <a:r>
              <a:rPr lang="tr-TR" sz="1200" dirty="0" smtClean="0">
                <a:solidFill>
                  <a:srgbClr val="7D7D7D"/>
                </a:solidFill>
              </a:rPr>
              <a:t>Premium grubunun  %53’ü  takas kullanırken , diğer grubunun %27’si takas kullanmıştır. </a:t>
            </a:r>
            <a:endParaRPr lang="en-US" sz="1200" dirty="0" smtClean="0">
              <a:solidFill>
                <a:srgbClr val="7D7D7D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-31179" y="1589133"/>
            <a:ext cx="22989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00" dirty="0" smtClean="0"/>
              <a:t>S6. Satın aldığınız araç kaçıncı aracınız?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-36512" y="3379807"/>
            <a:ext cx="6886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700" dirty="0" smtClean="0"/>
              <a:t>S7. Kaç yılda bir araç değiştiriyorsunuz?</a:t>
            </a:r>
          </a:p>
          <a:p>
            <a:pPr lvl="0"/>
            <a:endParaRPr lang="tr-TR" sz="700" dirty="0" smtClean="0"/>
          </a:p>
        </p:txBody>
      </p:sp>
      <p:sp>
        <p:nvSpPr>
          <p:cNvPr id="143" name="Rectangle 142"/>
          <p:cNvSpPr/>
          <p:nvPr/>
        </p:nvSpPr>
        <p:spPr bwMode="gray">
          <a:xfrm>
            <a:off x="35496" y="4972050"/>
            <a:ext cx="9073700" cy="1291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-10318" y="4947319"/>
            <a:ext cx="2791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00" dirty="0" smtClean="0"/>
              <a:t>S8. Yeni aracınızı satın almayı ne kadar süredir planlıyordunuz?</a:t>
            </a:r>
          </a:p>
          <a:p>
            <a:pPr lvl="0"/>
            <a:endParaRPr lang="tr-TR" sz="700" dirty="0" smtClean="0"/>
          </a:p>
        </p:txBody>
      </p:sp>
      <p:sp>
        <p:nvSpPr>
          <p:cNvPr id="146" name="Rectangle 145"/>
          <p:cNvSpPr/>
          <p:nvPr/>
        </p:nvSpPr>
        <p:spPr>
          <a:xfrm>
            <a:off x="2265212" y="3792772"/>
            <a:ext cx="21980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00" dirty="0" smtClean="0"/>
              <a:t>S9. Yeni aracınızı satın alırken mevcut aracınızı takas yaptınız mı?</a:t>
            </a:r>
          </a:p>
          <a:p>
            <a:endParaRPr lang="tr-TR" sz="700" dirty="0" smtClean="0"/>
          </a:p>
        </p:txBody>
      </p:sp>
      <p:sp>
        <p:nvSpPr>
          <p:cNvPr id="147" name="Freeform 7"/>
          <p:cNvSpPr>
            <a:spLocks noEditPoints="1"/>
          </p:cNvSpPr>
          <p:nvPr/>
        </p:nvSpPr>
        <p:spPr bwMode="gray">
          <a:xfrm rot="13079152" flipH="1">
            <a:off x="4393958" y="2359304"/>
            <a:ext cx="585303" cy="307063"/>
          </a:xfrm>
          <a:custGeom>
            <a:avLst/>
            <a:gdLst>
              <a:gd name="T0" fmla="*/ 456 w 565"/>
              <a:gd name="T1" fmla="*/ 168 h 275"/>
              <a:gd name="T2" fmla="*/ 174 w 565"/>
              <a:gd name="T3" fmla="*/ 199 h 275"/>
              <a:gd name="T4" fmla="*/ 1 w 565"/>
              <a:gd name="T5" fmla="*/ 25 h 275"/>
              <a:gd name="T6" fmla="*/ 26 w 565"/>
              <a:gd name="T7" fmla="*/ 19 h 275"/>
              <a:gd name="T8" fmla="*/ 92 w 565"/>
              <a:gd name="T9" fmla="*/ 130 h 275"/>
              <a:gd name="T10" fmla="*/ 204 w 565"/>
              <a:gd name="T11" fmla="*/ 175 h 275"/>
              <a:gd name="T12" fmla="*/ 458 w 565"/>
              <a:gd name="T13" fmla="*/ 143 h 275"/>
              <a:gd name="T14" fmla="*/ 456 w 565"/>
              <a:gd name="T15" fmla="*/ 168 h 275"/>
              <a:gd name="T16" fmla="*/ 551 w 565"/>
              <a:gd name="T17" fmla="*/ 129 h 275"/>
              <a:gd name="T18" fmla="*/ 412 w 565"/>
              <a:gd name="T19" fmla="*/ 94 h 275"/>
              <a:gd name="T20" fmla="*/ 398 w 565"/>
              <a:gd name="T21" fmla="*/ 119 h 275"/>
              <a:gd name="T22" fmla="*/ 495 w 565"/>
              <a:gd name="T23" fmla="*/ 145 h 275"/>
              <a:gd name="T24" fmla="*/ 467 w 565"/>
              <a:gd name="T25" fmla="*/ 169 h 275"/>
              <a:gd name="T26" fmla="*/ 415 w 565"/>
              <a:gd name="T27" fmla="*/ 256 h 275"/>
              <a:gd name="T28" fmla="*/ 439 w 565"/>
              <a:gd name="T29" fmla="*/ 256 h 275"/>
              <a:gd name="T30" fmla="*/ 540 w 565"/>
              <a:gd name="T31" fmla="*/ 155 h 275"/>
              <a:gd name="T32" fmla="*/ 551 w 565"/>
              <a:gd name="T33" fmla="*/ 12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5" h="275">
                <a:moveTo>
                  <a:pt x="456" y="168"/>
                </a:moveTo>
                <a:cubicBezTo>
                  <a:pt x="367" y="197"/>
                  <a:pt x="267" y="217"/>
                  <a:pt x="174" y="199"/>
                </a:cubicBezTo>
                <a:cubicBezTo>
                  <a:pt x="93" y="183"/>
                  <a:pt x="0" y="118"/>
                  <a:pt x="1" y="25"/>
                </a:cubicBezTo>
                <a:cubicBezTo>
                  <a:pt x="1" y="12"/>
                  <a:pt x="26" y="0"/>
                  <a:pt x="26" y="19"/>
                </a:cubicBezTo>
                <a:cubicBezTo>
                  <a:pt x="25" y="64"/>
                  <a:pt x="58" y="104"/>
                  <a:pt x="92" y="130"/>
                </a:cubicBezTo>
                <a:cubicBezTo>
                  <a:pt x="124" y="156"/>
                  <a:pt x="163" y="170"/>
                  <a:pt x="204" y="175"/>
                </a:cubicBezTo>
                <a:cubicBezTo>
                  <a:pt x="290" y="186"/>
                  <a:pt x="377" y="169"/>
                  <a:pt x="458" y="143"/>
                </a:cubicBezTo>
                <a:cubicBezTo>
                  <a:pt x="475" y="137"/>
                  <a:pt x="468" y="164"/>
                  <a:pt x="456" y="168"/>
                </a:cubicBezTo>
                <a:close/>
                <a:moveTo>
                  <a:pt x="551" y="129"/>
                </a:moveTo>
                <a:cubicBezTo>
                  <a:pt x="504" y="120"/>
                  <a:pt x="460" y="102"/>
                  <a:pt x="412" y="94"/>
                </a:cubicBezTo>
                <a:cubicBezTo>
                  <a:pt x="399" y="91"/>
                  <a:pt x="384" y="117"/>
                  <a:pt x="398" y="119"/>
                </a:cubicBezTo>
                <a:cubicBezTo>
                  <a:pt x="431" y="125"/>
                  <a:pt x="463" y="136"/>
                  <a:pt x="495" y="145"/>
                </a:cubicBezTo>
                <a:cubicBezTo>
                  <a:pt x="485" y="152"/>
                  <a:pt x="475" y="161"/>
                  <a:pt x="467" y="169"/>
                </a:cubicBezTo>
                <a:cubicBezTo>
                  <a:pt x="444" y="192"/>
                  <a:pt x="422" y="224"/>
                  <a:pt x="415" y="256"/>
                </a:cubicBezTo>
                <a:cubicBezTo>
                  <a:pt x="411" y="275"/>
                  <a:pt x="436" y="271"/>
                  <a:pt x="439" y="256"/>
                </a:cubicBezTo>
                <a:cubicBezTo>
                  <a:pt x="447" y="216"/>
                  <a:pt x="493" y="149"/>
                  <a:pt x="540" y="155"/>
                </a:cubicBezTo>
                <a:cubicBezTo>
                  <a:pt x="551" y="157"/>
                  <a:pt x="565" y="132"/>
                  <a:pt x="551" y="129"/>
                </a:cubicBezTo>
                <a:close/>
              </a:path>
            </a:pathLst>
          </a:custGeom>
          <a:solidFill>
            <a:srgbClr val="AFAFA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8" name="Rechteck 17"/>
          <p:cNvSpPr/>
          <p:nvPr/>
        </p:nvSpPr>
        <p:spPr bwMode="gray">
          <a:xfrm>
            <a:off x="12472" y="-144890"/>
            <a:ext cx="9024037" cy="936104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pPr lvl="0">
              <a:spcAft>
                <a:spcPts val="300"/>
              </a:spcAft>
            </a:pPr>
            <a:r>
              <a:rPr lang="tr-TR" sz="1600" dirty="0" smtClean="0">
                <a:solidFill>
                  <a:srgbClr val="7D7D7D"/>
                </a:solidFill>
              </a:rPr>
              <a:t>Yeni araç alıcıları o</a:t>
            </a:r>
            <a:r>
              <a:rPr lang="en-US" sz="1600" dirty="0" err="1" smtClean="0">
                <a:solidFill>
                  <a:srgbClr val="7D7D7D"/>
                </a:solidFill>
              </a:rPr>
              <a:t>rtalama</a:t>
            </a:r>
            <a:r>
              <a:rPr lang="en-US" sz="1600" dirty="0" smtClean="0">
                <a:solidFill>
                  <a:srgbClr val="7D7D7D"/>
                </a:solidFill>
              </a:rPr>
              <a:t> </a:t>
            </a:r>
            <a:r>
              <a:rPr lang="en-US" sz="1600" dirty="0">
                <a:solidFill>
                  <a:srgbClr val="7D7D7D"/>
                </a:solidFill>
              </a:rPr>
              <a:t>4 </a:t>
            </a:r>
            <a:r>
              <a:rPr lang="en-US" sz="1600" dirty="0" err="1">
                <a:solidFill>
                  <a:srgbClr val="7D7D7D"/>
                </a:solidFill>
              </a:rPr>
              <a:t>yılda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bir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araçlarını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değiştiriyorlar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ve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araç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almaya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karar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verdikten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sonra</a:t>
            </a:r>
            <a:r>
              <a:rPr lang="en-US" sz="1600" dirty="0">
                <a:solidFill>
                  <a:srgbClr val="7D7D7D"/>
                </a:solidFill>
              </a:rPr>
              <a:t> 4 ay </a:t>
            </a:r>
            <a:r>
              <a:rPr lang="en-US" sz="1600" dirty="0" err="1">
                <a:solidFill>
                  <a:srgbClr val="7D7D7D"/>
                </a:solidFill>
              </a:rPr>
              <a:t>içerisinde</a:t>
            </a:r>
            <a:r>
              <a:rPr lang="en-US" sz="1600" dirty="0">
                <a:solidFill>
                  <a:srgbClr val="7D7D7D"/>
                </a:solidFill>
              </a:rPr>
              <a:t> satın alma </a:t>
            </a:r>
            <a:r>
              <a:rPr lang="en-US" sz="1600" dirty="0" err="1">
                <a:solidFill>
                  <a:srgbClr val="7D7D7D"/>
                </a:solidFill>
              </a:rPr>
              <a:t>sürecini</a:t>
            </a:r>
            <a:r>
              <a:rPr lang="en-US" sz="1600" dirty="0">
                <a:solidFill>
                  <a:srgbClr val="7D7D7D"/>
                </a:solidFill>
              </a:rPr>
              <a:t> </a:t>
            </a:r>
            <a:r>
              <a:rPr lang="en-US" sz="1600" dirty="0" err="1">
                <a:solidFill>
                  <a:srgbClr val="7D7D7D"/>
                </a:solidFill>
              </a:rPr>
              <a:t>tamamlıyorlar</a:t>
            </a:r>
            <a:r>
              <a:rPr lang="en-US" sz="1600" dirty="0" smtClean="0">
                <a:solidFill>
                  <a:srgbClr val="7D7D7D"/>
                </a:solidFill>
              </a:rPr>
              <a:t>.</a:t>
            </a:r>
            <a:endParaRPr lang="en-US" sz="1600" dirty="0">
              <a:solidFill>
                <a:srgbClr val="7D7D7D"/>
              </a:solidFill>
            </a:endParaRPr>
          </a:p>
        </p:txBody>
      </p:sp>
      <p:graphicFrame>
        <p:nvGraphicFramePr>
          <p:cNvPr id="150" name="Chart 149"/>
          <p:cNvGraphicFramePr/>
          <p:nvPr>
            <p:extLst>
              <p:ext uri="{D42A27DB-BD31-4B8C-83A1-F6EECF244321}">
                <p14:modId xmlns:p14="http://schemas.microsoft.com/office/powerpoint/2010/main" xmlns="" val="1063467257"/>
              </p:ext>
            </p:extLst>
          </p:nvPr>
        </p:nvGraphicFramePr>
        <p:xfrm>
          <a:off x="4690532" y="2452552"/>
          <a:ext cx="4552156" cy="246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ectangle 150"/>
          <p:cNvSpPr/>
          <p:nvPr/>
        </p:nvSpPr>
        <p:spPr>
          <a:xfrm>
            <a:off x="4573042" y="4739218"/>
            <a:ext cx="27916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700" dirty="0" smtClean="0"/>
              <a:t>S10. Bir önceki aracınızı nasıl değerlendirdiniz?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508676" y="2650986"/>
            <a:ext cx="1224136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tr-TR" sz="1000" b="1" dirty="0" smtClean="0">
                <a:latin typeface="Arial" pitchFamily="34" charset="0"/>
                <a:cs typeface="Arial" pitchFamily="34" charset="0"/>
              </a:rPr>
              <a:t>**Takas yapanlar</a:t>
            </a:r>
            <a:endParaRPr lang="en-US" sz="1000" b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463083" y="2355726"/>
            <a:ext cx="3251820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tr-TR" sz="1400" b="1" dirty="0" smtClean="0">
                <a:solidFill>
                  <a:schemeClr val="accent2"/>
                </a:solidFill>
                <a:latin typeface="Vodafone Rg" pitchFamily="34" charset="0"/>
              </a:rPr>
              <a:t>Önceki aracın değerlendirilme şekli</a:t>
            </a:r>
          </a:p>
        </p:txBody>
      </p:sp>
    </p:spTree>
    <p:extLst>
      <p:ext uri="{BB962C8B-B14F-4D97-AF65-F5344CB8AC3E}">
        <p14:creationId xmlns:p14="http://schemas.microsoft.com/office/powerpoint/2010/main" xmlns="" val="263366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55"/>
          <p:cNvGrpSpPr/>
          <p:nvPr/>
        </p:nvGrpSpPr>
        <p:grpSpPr>
          <a:xfrm>
            <a:off x="-9937" y="-20538"/>
            <a:ext cx="7664562" cy="5331227"/>
            <a:chOff x="-13247" y="-3"/>
            <a:chExt cx="9937326" cy="7108302"/>
          </a:xfrm>
        </p:grpSpPr>
        <p:sp>
          <p:nvSpPr>
            <p:cNvPr id="3" name="Rechteck 2"/>
            <p:cNvSpPr/>
            <p:nvPr/>
          </p:nvSpPr>
          <p:spPr bwMode="auto">
            <a:xfrm>
              <a:off x="4157546" y="41656"/>
              <a:ext cx="5766533" cy="685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-363" y="3407174"/>
              <a:ext cx="4157546" cy="3450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" y="-3"/>
              <a:ext cx="4157546" cy="23737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70" name="Gerade Verbindung 69"/>
            <p:cNvCxnSpPr/>
            <p:nvPr/>
          </p:nvCxnSpPr>
          <p:spPr bwMode="gray">
            <a:xfrm flipH="1">
              <a:off x="-5110" y="2373729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 bwMode="gray">
            <a:xfrm flipH="1">
              <a:off x="-8539" y="3402587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54"/>
            <p:cNvGrpSpPr/>
            <p:nvPr/>
          </p:nvGrpSpPr>
          <p:grpSpPr>
            <a:xfrm>
              <a:off x="516796" y="331603"/>
              <a:ext cx="3731048" cy="6776696"/>
              <a:chOff x="516796" y="331603"/>
              <a:chExt cx="3731048" cy="6776696"/>
            </a:xfrm>
          </p:grpSpPr>
          <p:sp>
            <p:nvSpPr>
              <p:cNvPr id="7" name="Textfeld 6"/>
              <p:cNvSpPr txBox="1"/>
              <p:nvPr/>
            </p:nvSpPr>
            <p:spPr bwMode="gray">
              <a:xfrm>
                <a:off x="1098736" y="331603"/>
                <a:ext cx="3149108" cy="1663700"/>
              </a:xfrm>
              <a:prstGeom prst="rect">
                <a:avLst/>
              </a:prstGeom>
              <a:noFill/>
            </p:spPr>
            <p:txBody>
              <a:bodyPr wrap="square" lIns="180000" tIns="0" rIns="18000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225"/>
                  </a:spcAft>
                </a:pPr>
                <a:r>
                  <a:rPr lang="tr-TR" sz="20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/>
                      </a:outerShdw>
                    </a:effectLst>
                  </a:rPr>
                  <a:t>Yeni aracın rengi &amp; renge karar veren kişi</a:t>
                </a:r>
                <a:endParaRPr lang="en-US" sz="2000" noProof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/>
                    </a:outerShdw>
                  </a:effectLst>
                </a:endParaRPr>
              </a:p>
            </p:txBody>
          </p:sp>
          <p:sp>
            <p:nvSpPr>
              <p:cNvPr id="58" name="Freeform 76"/>
              <p:cNvSpPr>
                <a:spLocks noEditPoints="1"/>
              </p:cNvSpPr>
              <p:nvPr/>
            </p:nvSpPr>
            <p:spPr bwMode="auto">
              <a:xfrm>
                <a:off x="516796" y="364285"/>
                <a:ext cx="701709" cy="700138"/>
              </a:xfrm>
              <a:custGeom>
                <a:avLst/>
                <a:gdLst>
                  <a:gd name="T0" fmla="*/ 155 w 189"/>
                  <a:gd name="T1" fmla="*/ 22 h 189"/>
                  <a:gd name="T2" fmla="*/ 94 w 189"/>
                  <a:gd name="T3" fmla="*/ 0 h 189"/>
                  <a:gd name="T4" fmla="*/ 32 w 189"/>
                  <a:gd name="T5" fmla="*/ 22 h 189"/>
                  <a:gd name="T6" fmla="*/ 0 w 189"/>
                  <a:gd name="T7" fmla="*/ 95 h 189"/>
                  <a:gd name="T8" fmla="*/ 32 w 189"/>
                  <a:gd name="T9" fmla="*/ 167 h 189"/>
                  <a:gd name="T10" fmla="*/ 94 w 189"/>
                  <a:gd name="T11" fmla="*/ 189 h 189"/>
                  <a:gd name="T12" fmla="*/ 155 w 189"/>
                  <a:gd name="T13" fmla="*/ 22 h 189"/>
                  <a:gd name="T14" fmla="*/ 142 w 189"/>
                  <a:gd name="T15" fmla="*/ 89 h 189"/>
                  <a:gd name="T16" fmla="*/ 150 w 189"/>
                  <a:gd name="T17" fmla="*/ 28 h 189"/>
                  <a:gd name="T18" fmla="*/ 94 w 189"/>
                  <a:gd name="T19" fmla="*/ 179 h 189"/>
                  <a:gd name="T20" fmla="*/ 94 w 189"/>
                  <a:gd name="T21" fmla="*/ 146 h 189"/>
                  <a:gd name="T22" fmla="*/ 94 w 189"/>
                  <a:gd name="T23" fmla="*/ 179 h 189"/>
                  <a:gd name="T24" fmla="*/ 145 w 189"/>
                  <a:gd name="T25" fmla="*/ 166 h 189"/>
                  <a:gd name="T26" fmla="*/ 130 w 189"/>
                  <a:gd name="T27" fmla="*/ 156 h 189"/>
                  <a:gd name="T28" fmla="*/ 43 w 189"/>
                  <a:gd name="T29" fmla="*/ 166 h 189"/>
                  <a:gd name="T30" fmla="*/ 77 w 189"/>
                  <a:gd name="T31" fmla="*/ 181 h 189"/>
                  <a:gd name="T32" fmla="*/ 59 w 189"/>
                  <a:gd name="T33" fmla="*/ 147 h 189"/>
                  <a:gd name="T34" fmla="*/ 139 w 189"/>
                  <a:gd name="T35" fmla="*/ 96 h 189"/>
                  <a:gd name="T36" fmla="*/ 94 w 189"/>
                  <a:gd name="T37" fmla="*/ 140 h 189"/>
                  <a:gd name="T38" fmla="*/ 58 w 189"/>
                  <a:gd name="T39" fmla="*/ 42 h 189"/>
                  <a:gd name="T40" fmla="*/ 130 w 189"/>
                  <a:gd name="T41" fmla="*/ 41 h 189"/>
                  <a:gd name="T42" fmla="*/ 50 w 189"/>
                  <a:gd name="T43" fmla="*/ 89 h 189"/>
                  <a:gd name="T44" fmla="*/ 94 w 189"/>
                  <a:gd name="T45" fmla="*/ 7 h 189"/>
                  <a:gd name="T46" fmla="*/ 127 w 189"/>
                  <a:gd name="T47" fmla="*/ 35 h 189"/>
                  <a:gd name="T48" fmla="*/ 61 w 189"/>
                  <a:gd name="T49" fmla="*/ 35 h 189"/>
                  <a:gd name="T50" fmla="*/ 145 w 189"/>
                  <a:gd name="T51" fmla="*/ 23 h 189"/>
                  <a:gd name="T52" fmla="*/ 116 w 189"/>
                  <a:gd name="T53" fmla="*/ 10 h 189"/>
                  <a:gd name="T54" fmla="*/ 57 w 189"/>
                  <a:gd name="T55" fmla="*/ 33 h 189"/>
                  <a:gd name="T56" fmla="*/ 73 w 189"/>
                  <a:gd name="T57" fmla="*/ 10 h 189"/>
                  <a:gd name="T58" fmla="*/ 38 w 189"/>
                  <a:gd name="T59" fmla="*/ 28 h 189"/>
                  <a:gd name="T60" fmla="*/ 46 w 189"/>
                  <a:gd name="T61" fmla="*/ 89 h 189"/>
                  <a:gd name="T62" fmla="*/ 38 w 189"/>
                  <a:gd name="T63" fmla="*/ 28 h 189"/>
                  <a:gd name="T64" fmla="*/ 46 w 189"/>
                  <a:gd name="T65" fmla="*/ 96 h 189"/>
                  <a:gd name="T66" fmla="*/ 38 w 189"/>
                  <a:gd name="T67" fmla="*/ 161 h 189"/>
                  <a:gd name="T68" fmla="*/ 150 w 189"/>
                  <a:gd name="T69" fmla="*/ 162 h 189"/>
                  <a:gd name="T70" fmla="*/ 143 w 189"/>
                  <a:gd name="T71" fmla="*/ 96 h 189"/>
                  <a:gd name="T72" fmla="*/ 150 w 189"/>
                  <a:gd name="T73" fmla="*/ 16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55" y="22"/>
                    </a:move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9" y="9"/>
                      <a:pt x="117" y="0"/>
                      <a:pt x="94" y="0"/>
                    </a:cubicBezTo>
                    <a:cubicBezTo>
                      <a:pt x="71" y="0"/>
                      <a:pt x="50" y="9"/>
                      <a:pt x="33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12" y="40"/>
                      <a:pt x="0" y="66"/>
                      <a:pt x="0" y="95"/>
                    </a:cubicBezTo>
                    <a:cubicBezTo>
                      <a:pt x="0" y="124"/>
                      <a:pt x="12" y="149"/>
                      <a:pt x="33" y="167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49" y="181"/>
                      <a:pt x="71" y="189"/>
                      <a:pt x="94" y="189"/>
                    </a:cubicBezTo>
                    <a:cubicBezTo>
                      <a:pt x="146" y="189"/>
                      <a:pt x="189" y="147"/>
                      <a:pt x="189" y="95"/>
                    </a:cubicBezTo>
                    <a:cubicBezTo>
                      <a:pt x="189" y="66"/>
                      <a:pt x="176" y="40"/>
                      <a:pt x="155" y="22"/>
                    </a:cubicBezTo>
                    <a:close/>
                    <a:moveTo>
                      <a:pt x="181" y="89"/>
                    </a:move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70"/>
                      <a:pt x="139" y="53"/>
                      <a:pt x="134" y="39"/>
                    </a:cubicBezTo>
                    <a:cubicBezTo>
                      <a:pt x="140" y="36"/>
                      <a:pt x="145" y="32"/>
                      <a:pt x="150" y="28"/>
                    </a:cubicBezTo>
                    <a:cubicBezTo>
                      <a:pt x="168" y="42"/>
                      <a:pt x="180" y="64"/>
                      <a:pt x="181" y="89"/>
                    </a:cubicBezTo>
                    <a:close/>
                    <a:moveTo>
                      <a:pt x="94" y="179"/>
                    </a:moveTo>
                    <a:cubicBezTo>
                      <a:pt x="82" y="179"/>
                      <a:pt x="70" y="169"/>
                      <a:pt x="62" y="153"/>
                    </a:cubicBezTo>
                    <a:cubicBezTo>
                      <a:pt x="72" y="149"/>
                      <a:pt x="83" y="146"/>
                      <a:pt x="94" y="146"/>
                    </a:cubicBezTo>
                    <a:cubicBezTo>
                      <a:pt x="105" y="146"/>
                      <a:pt x="116" y="149"/>
                      <a:pt x="126" y="154"/>
                    </a:cubicBezTo>
                    <a:cubicBezTo>
                      <a:pt x="118" y="169"/>
                      <a:pt x="107" y="179"/>
                      <a:pt x="94" y="179"/>
                    </a:cubicBezTo>
                    <a:close/>
                    <a:moveTo>
                      <a:pt x="130" y="156"/>
                    </a:moveTo>
                    <a:cubicBezTo>
                      <a:pt x="135" y="159"/>
                      <a:pt x="140" y="162"/>
                      <a:pt x="145" y="166"/>
                    </a:cubicBezTo>
                    <a:cubicBezTo>
                      <a:pt x="135" y="173"/>
                      <a:pt x="123" y="178"/>
                      <a:pt x="111" y="181"/>
                    </a:cubicBezTo>
                    <a:cubicBezTo>
                      <a:pt x="118" y="175"/>
                      <a:pt x="125" y="167"/>
                      <a:pt x="130" y="156"/>
                    </a:cubicBezTo>
                    <a:close/>
                    <a:moveTo>
                      <a:pt x="77" y="181"/>
                    </a:moveTo>
                    <a:cubicBezTo>
                      <a:pt x="65" y="178"/>
                      <a:pt x="53" y="173"/>
                      <a:pt x="43" y="166"/>
                    </a:cubicBezTo>
                    <a:cubicBezTo>
                      <a:pt x="48" y="162"/>
                      <a:pt x="53" y="158"/>
                      <a:pt x="58" y="155"/>
                    </a:cubicBezTo>
                    <a:cubicBezTo>
                      <a:pt x="63" y="167"/>
                      <a:pt x="70" y="175"/>
                      <a:pt x="77" y="181"/>
                    </a:cubicBezTo>
                    <a:close/>
                    <a:moveTo>
                      <a:pt x="94" y="140"/>
                    </a:moveTo>
                    <a:cubicBezTo>
                      <a:pt x="82" y="140"/>
                      <a:pt x="70" y="142"/>
                      <a:pt x="59" y="147"/>
                    </a:cubicBezTo>
                    <a:cubicBezTo>
                      <a:pt x="54" y="133"/>
                      <a:pt x="50" y="115"/>
                      <a:pt x="50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115"/>
                      <a:pt x="135" y="133"/>
                      <a:pt x="129" y="147"/>
                    </a:cubicBezTo>
                    <a:cubicBezTo>
                      <a:pt x="118" y="142"/>
                      <a:pt x="106" y="140"/>
                      <a:pt x="94" y="140"/>
                    </a:cubicBezTo>
                    <a:close/>
                    <a:moveTo>
                      <a:pt x="50" y="89"/>
                    </a:moveTo>
                    <a:cubicBezTo>
                      <a:pt x="50" y="71"/>
                      <a:pt x="53" y="55"/>
                      <a:pt x="58" y="42"/>
                    </a:cubicBezTo>
                    <a:cubicBezTo>
                      <a:pt x="69" y="47"/>
                      <a:pt x="81" y="50"/>
                      <a:pt x="94" y="50"/>
                    </a:cubicBezTo>
                    <a:cubicBezTo>
                      <a:pt x="107" y="50"/>
                      <a:pt x="119" y="47"/>
                      <a:pt x="130" y="41"/>
                    </a:cubicBezTo>
                    <a:cubicBezTo>
                      <a:pt x="135" y="55"/>
                      <a:pt x="138" y="71"/>
                      <a:pt x="139" y="89"/>
                    </a:cubicBezTo>
                    <a:lnTo>
                      <a:pt x="50" y="89"/>
                    </a:lnTo>
                    <a:close/>
                    <a:moveTo>
                      <a:pt x="91" y="7"/>
                    </a:moveTo>
                    <a:cubicBezTo>
                      <a:pt x="92" y="7"/>
                      <a:pt x="93" y="7"/>
                      <a:pt x="94" y="7"/>
                    </a:cubicBezTo>
                    <a:cubicBezTo>
                      <a:pt x="95" y="7"/>
                      <a:pt x="96" y="7"/>
                      <a:pt x="97" y="7"/>
                    </a:cubicBezTo>
                    <a:cubicBezTo>
                      <a:pt x="109" y="9"/>
                      <a:pt x="120" y="19"/>
                      <a:pt x="127" y="35"/>
                    </a:cubicBezTo>
                    <a:cubicBezTo>
                      <a:pt x="117" y="40"/>
                      <a:pt x="106" y="43"/>
                      <a:pt x="94" y="43"/>
                    </a:cubicBezTo>
                    <a:cubicBezTo>
                      <a:pt x="82" y="43"/>
                      <a:pt x="71" y="40"/>
                      <a:pt x="61" y="35"/>
                    </a:cubicBezTo>
                    <a:cubicBezTo>
                      <a:pt x="69" y="19"/>
                      <a:pt x="79" y="9"/>
                      <a:pt x="91" y="7"/>
                    </a:cubicBezTo>
                    <a:close/>
                    <a:moveTo>
                      <a:pt x="145" y="23"/>
                    </a:moveTo>
                    <a:cubicBezTo>
                      <a:pt x="140" y="27"/>
                      <a:pt x="136" y="30"/>
                      <a:pt x="131" y="33"/>
                    </a:cubicBezTo>
                    <a:cubicBezTo>
                      <a:pt x="127" y="24"/>
                      <a:pt x="122" y="16"/>
                      <a:pt x="116" y="10"/>
                    </a:cubicBezTo>
                    <a:cubicBezTo>
                      <a:pt x="126" y="13"/>
                      <a:pt x="136" y="17"/>
                      <a:pt x="145" y="23"/>
                    </a:cubicBezTo>
                    <a:close/>
                    <a:moveTo>
                      <a:pt x="57" y="33"/>
                    </a:moveTo>
                    <a:cubicBezTo>
                      <a:pt x="52" y="31"/>
                      <a:pt x="48" y="27"/>
                      <a:pt x="43" y="24"/>
                    </a:cubicBezTo>
                    <a:cubicBezTo>
                      <a:pt x="52" y="18"/>
                      <a:pt x="62" y="13"/>
                      <a:pt x="73" y="10"/>
                    </a:cubicBezTo>
                    <a:cubicBezTo>
                      <a:pt x="67" y="16"/>
                      <a:pt x="61" y="24"/>
                      <a:pt x="57" y="33"/>
                    </a:cubicBezTo>
                    <a:close/>
                    <a:moveTo>
                      <a:pt x="38" y="28"/>
                    </a:moveTo>
                    <a:cubicBezTo>
                      <a:pt x="43" y="33"/>
                      <a:pt x="49" y="36"/>
                      <a:pt x="55" y="40"/>
                    </a:cubicBezTo>
                    <a:cubicBezTo>
                      <a:pt x="50" y="54"/>
                      <a:pt x="46" y="70"/>
                      <a:pt x="4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64"/>
                      <a:pt x="20" y="43"/>
                      <a:pt x="38" y="28"/>
                    </a:cubicBezTo>
                    <a:close/>
                    <a:moveTo>
                      <a:pt x="7" y="96"/>
                    </a:moveTo>
                    <a:cubicBezTo>
                      <a:pt x="46" y="96"/>
                      <a:pt x="46" y="96"/>
                      <a:pt x="46" y="96"/>
                    </a:cubicBezTo>
                    <a:cubicBezTo>
                      <a:pt x="46" y="116"/>
                      <a:pt x="50" y="134"/>
                      <a:pt x="56" y="149"/>
                    </a:cubicBezTo>
                    <a:cubicBezTo>
                      <a:pt x="49" y="152"/>
                      <a:pt x="43" y="157"/>
                      <a:pt x="38" y="161"/>
                    </a:cubicBezTo>
                    <a:cubicBezTo>
                      <a:pt x="19" y="146"/>
                      <a:pt x="7" y="122"/>
                      <a:pt x="7" y="96"/>
                    </a:cubicBezTo>
                    <a:close/>
                    <a:moveTo>
                      <a:pt x="150" y="162"/>
                    </a:moveTo>
                    <a:cubicBezTo>
                      <a:pt x="145" y="157"/>
                      <a:pt x="139" y="153"/>
                      <a:pt x="133" y="149"/>
                    </a:cubicBezTo>
                    <a:cubicBezTo>
                      <a:pt x="139" y="134"/>
                      <a:pt x="142" y="116"/>
                      <a:pt x="143" y="96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81" y="122"/>
                      <a:pt x="169" y="146"/>
                      <a:pt x="150" y="1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25400" dir="5400000" algn="ctr" rotWithShape="0">
                  <a:schemeClr val="accent1"/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4"/>
              <p:cNvSpPr>
                <a:spLocks/>
              </p:cNvSpPr>
              <p:nvPr/>
            </p:nvSpPr>
            <p:spPr bwMode="gray">
              <a:xfrm>
                <a:off x="2453726" y="7044856"/>
                <a:ext cx="65069" cy="63443"/>
              </a:xfrm>
              <a:custGeom>
                <a:avLst/>
                <a:gdLst>
                  <a:gd name="T0" fmla="*/ 23 w 34"/>
                  <a:gd name="T1" fmla="*/ 33 h 33"/>
                  <a:gd name="T2" fmla="*/ 8 w 34"/>
                  <a:gd name="T3" fmla="*/ 14 h 33"/>
                  <a:gd name="T4" fmla="*/ 23 w 3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3">
                    <a:moveTo>
                      <a:pt x="23" y="33"/>
                    </a:moveTo>
                    <a:cubicBezTo>
                      <a:pt x="34" y="20"/>
                      <a:pt x="16" y="0"/>
                      <a:pt x="8" y="14"/>
                    </a:cubicBezTo>
                    <a:cubicBezTo>
                      <a:pt x="0" y="28"/>
                      <a:pt x="23" y="33"/>
                      <a:pt x="2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4" name="Rechteck 43"/>
            <p:cNvSpPr/>
            <p:nvPr/>
          </p:nvSpPr>
          <p:spPr bwMode="auto">
            <a:xfrm>
              <a:off x="-8539" y="2373730"/>
              <a:ext cx="4157546" cy="1028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hteck 68"/>
            <p:cNvSpPr/>
            <p:nvPr/>
          </p:nvSpPr>
          <p:spPr bwMode="gray">
            <a:xfrm>
              <a:off x="-13247" y="2443234"/>
              <a:ext cx="4157546" cy="858735"/>
            </a:xfrm>
            <a:prstGeom prst="rect">
              <a:avLst/>
            </a:prstGeom>
          </p:spPr>
          <p:txBody>
            <a:bodyPr wrap="square" lIns="180000" tIns="0" rIns="360000" bIns="0" anchor="ctr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tr-TR" sz="3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OYDER </a:t>
              </a:r>
              <a:r>
                <a:rPr lang="tr-TR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2014</a:t>
              </a:r>
              <a:endParaRPr lang="en-U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-40704" y="4794706"/>
            <a:ext cx="688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S11. Yeni aracınızın rengini öğrenebilir miyim?</a:t>
            </a:r>
          </a:p>
          <a:p>
            <a:r>
              <a:rPr lang="tr-TR" sz="900" dirty="0" smtClean="0"/>
              <a:t>S12. Peki bu renge kim karar verdi?</a:t>
            </a:r>
            <a:endParaRPr lang="en-US" sz="900" dirty="0" smtClean="0"/>
          </a:p>
        </p:txBody>
      </p:sp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125" t="33667" r="55437" b="27778"/>
          <a:stretch>
            <a:fillRect/>
          </a:stretch>
        </p:blipFill>
        <p:spPr bwMode="auto">
          <a:xfrm>
            <a:off x="35496" y="267494"/>
            <a:ext cx="944903" cy="9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0515" y="2345956"/>
            <a:ext cx="2679387" cy="522325"/>
          </a:xfrm>
          <a:prstGeom prst="rect">
            <a:avLst/>
          </a:prstGeom>
          <a:noFill/>
        </p:spPr>
      </p:pic>
      <p:pic>
        <p:nvPicPr>
          <p:cNvPr id="50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38190" y="1669819"/>
            <a:ext cx="2679387" cy="522325"/>
          </a:xfrm>
          <a:prstGeom prst="rect">
            <a:avLst/>
          </a:prstGeom>
          <a:noFill/>
        </p:spPr>
      </p:pic>
      <p:pic>
        <p:nvPicPr>
          <p:cNvPr id="51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4602" y="2084793"/>
            <a:ext cx="2679387" cy="522325"/>
          </a:xfrm>
          <a:prstGeom prst="rect">
            <a:avLst/>
          </a:prstGeom>
          <a:noFill/>
        </p:spPr>
      </p:pic>
      <p:sp>
        <p:nvSpPr>
          <p:cNvPr id="52" name="Ellipse 45"/>
          <p:cNvSpPr/>
          <p:nvPr/>
        </p:nvSpPr>
        <p:spPr bwMode="auto">
          <a:xfrm>
            <a:off x="3645604" y="1112368"/>
            <a:ext cx="1303844" cy="1108754"/>
          </a:xfrm>
          <a:prstGeom prst="ellipse">
            <a:avLst/>
          </a:prstGeom>
          <a:blipFill dpi="0" rotWithShape="1">
            <a:blip r:embed="rId4" cstate="screen">
              <a:alphaModFix amt="85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Ellipse 46"/>
          <p:cNvSpPr/>
          <p:nvPr/>
        </p:nvSpPr>
        <p:spPr bwMode="auto">
          <a:xfrm>
            <a:off x="6957759" y="1115861"/>
            <a:ext cx="1142634" cy="1103152"/>
          </a:xfrm>
          <a:prstGeom prst="ellipse">
            <a:avLst/>
          </a:prstGeom>
          <a:blipFill dpi="0" rotWithShape="1">
            <a:blip r:embed="rId5" cstate="screen">
              <a:alphaModFix amt="85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Ellipse 54"/>
          <p:cNvSpPr/>
          <p:nvPr/>
        </p:nvSpPr>
        <p:spPr bwMode="auto">
          <a:xfrm>
            <a:off x="4876800" y="740316"/>
            <a:ext cx="2071464" cy="1605639"/>
          </a:xfrm>
          <a:prstGeom prst="ellipse">
            <a:avLst/>
          </a:prstGeom>
          <a:blipFill dpi="0" rotWithShape="1">
            <a:blip r:embed="rId6" cstate="screen">
              <a:alphaModFix amt="85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4890260" y="1337348"/>
            <a:ext cx="2219898" cy="6935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2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24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Beyaz</a:t>
            </a:r>
          </a:p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24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%60</a:t>
            </a:r>
            <a:endParaRPr lang="en-US" sz="2400" b="1" spc="50" noProof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2700" dist="508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7" name="Rechteck 55"/>
          <p:cNvSpPr/>
          <p:nvPr/>
        </p:nvSpPr>
        <p:spPr>
          <a:xfrm>
            <a:off x="3198230" y="1454766"/>
            <a:ext cx="2219898" cy="496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2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Gri</a:t>
            </a:r>
          </a:p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%10</a:t>
            </a:r>
            <a:endParaRPr lang="en-US" sz="1600" b="1" spc="50" noProof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2700" dist="508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9" name="Rechteck 55"/>
          <p:cNvSpPr/>
          <p:nvPr/>
        </p:nvSpPr>
        <p:spPr>
          <a:xfrm>
            <a:off x="6444208" y="1454766"/>
            <a:ext cx="2219898" cy="496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2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Siyah</a:t>
            </a:r>
          </a:p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%8</a:t>
            </a:r>
            <a:endParaRPr lang="en-US" sz="1600" b="1" spc="50" noProof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2700" dist="508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6398" y="2230052"/>
            <a:ext cx="167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Premium </a:t>
            </a:r>
            <a:r>
              <a:rPr lang="tr-TR" sz="900" dirty="0"/>
              <a:t>: </a:t>
            </a:r>
            <a:r>
              <a:rPr lang="tr-TR" sz="900" dirty="0" smtClean="0"/>
              <a:t>%18</a:t>
            </a:r>
            <a:endParaRPr lang="tr-TR" sz="900" dirty="0"/>
          </a:p>
          <a:p>
            <a:r>
              <a:rPr lang="tr-TR" sz="900" dirty="0"/>
              <a:t>Diğer : </a:t>
            </a:r>
            <a:r>
              <a:rPr lang="tr-TR" sz="900" dirty="0" smtClean="0"/>
              <a:t>%6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70959" y="2230052"/>
            <a:ext cx="167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Premium </a:t>
            </a:r>
            <a:r>
              <a:rPr lang="tr-TR" sz="900" dirty="0"/>
              <a:t>: </a:t>
            </a:r>
            <a:r>
              <a:rPr lang="tr-TR" sz="900" dirty="0" smtClean="0"/>
              <a:t>%13</a:t>
            </a:r>
            <a:endParaRPr lang="tr-TR" sz="900" dirty="0"/>
          </a:p>
          <a:p>
            <a:r>
              <a:rPr lang="tr-TR" sz="900" dirty="0"/>
              <a:t>Diğer : </a:t>
            </a:r>
            <a:r>
              <a:rPr lang="tr-TR" sz="900" dirty="0" smtClean="0"/>
              <a:t>%10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6192" y="682789"/>
            <a:ext cx="2909455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r-TR" sz="1400" b="1" dirty="0" smtClean="0">
                <a:latin typeface="Vodafone Rg" pitchFamily="34" charset="0"/>
              </a:rPr>
              <a:t>Yeni aracın rengi:</a:t>
            </a:r>
          </a:p>
        </p:txBody>
      </p:sp>
      <p:pic>
        <p:nvPicPr>
          <p:cNvPr id="157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3523" y="4618940"/>
            <a:ext cx="2679387" cy="522325"/>
          </a:xfrm>
          <a:prstGeom prst="rect">
            <a:avLst/>
          </a:prstGeom>
          <a:noFill/>
        </p:spPr>
      </p:pic>
      <p:pic>
        <p:nvPicPr>
          <p:cNvPr id="158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37610" y="4415968"/>
            <a:ext cx="2679387" cy="522325"/>
          </a:xfrm>
          <a:prstGeom prst="rect">
            <a:avLst/>
          </a:prstGeom>
          <a:noFill/>
        </p:spPr>
      </p:pic>
      <p:sp>
        <p:nvSpPr>
          <p:cNvPr id="159" name="Ellipse 45"/>
          <p:cNvSpPr/>
          <p:nvPr/>
        </p:nvSpPr>
        <p:spPr bwMode="auto">
          <a:xfrm>
            <a:off x="3778612" y="3385352"/>
            <a:ext cx="1303844" cy="1108754"/>
          </a:xfrm>
          <a:prstGeom prst="ellipse">
            <a:avLst/>
          </a:prstGeom>
          <a:blipFill dpi="0" rotWithShape="1">
            <a:blip r:embed="rId4" cstate="screen">
              <a:alphaModFix amt="85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0" name="Ellipse 46"/>
          <p:cNvSpPr/>
          <p:nvPr/>
        </p:nvSpPr>
        <p:spPr bwMode="auto">
          <a:xfrm>
            <a:off x="7090766" y="3608507"/>
            <a:ext cx="1009627" cy="835451"/>
          </a:xfrm>
          <a:prstGeom prst="ellipse">
            <a:avLst/>
          </a:prstGeom>
          <a:blipFill dpi="0" rotWithShape="1">
            <a:blip r:embed="rId7" cstate="screen">
              <a:alphaModFix amt="85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1" name="Ellipse 54"/>
          <p:cNvSpPr/>
          <p:nvPr/>
        </p:nvSpPr>
        <p:spPr bwMode="auto">
          <a:xfrm>
            <a:off x="4936994" y="2928152"/>
            <a:ext cx="2306172" cy="1839967"/>
          </a:xfrm>
          <a:prstGeom prst="ellipse">
            <a:avLst/>
          </a:prstGeom>
          <a:blipFill dpi="0" rotWithShape="1">
            <a:blip r:embed="rId8" cstate="screen">
              <a:alphaModFix amt="85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2" name="Rechteck 55"/>
          <p:cNvSpPr/>
          <p:nvPr/>
        </p:nvSpPr>
        <p:spPr>
          <a:xfrm>
            <a:off x="5023268" y="3610332"/>
            <a:ext cx="2219898" cy="6935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2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24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Ben</a:t>
            </a:r>
          </a:p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24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%81</a:t>
            </a:r>
            <a:endParaRPr lang="en-US" sz="2400" b="1" spc="50" noProof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2700" dist="508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3" name="Rechteck 55"/>
          <p:cNvSpPr/>
          <p:nvPr/>
        </p:nvSpPr>
        <p:spPr>
          <a:xfrm>
            <a:off x="3331238" y="3727750"/>
            <a:ext cx="2219898" cy="496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2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Eşim</a:t>
            </a:r>
          </a:p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%10</a:t>
            </a:r>
            <a:endParaRPr lang="en-US" sz="1600" b="1" spc="50" noProof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2700" dist="508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4" name="Rechteck 55"/>
          <p:cNvSpPr/>
          <p:nvPr/>
        </p:nvSpPr>
        <p:spPr>
          <a:xfrm>
            <a:off x="6516216" y="3795886"/>
            <a:ext cx="2219898" cy="496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2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Çocuğum</a:t>
            </a:r>
          </a:p>
          <a:p>
            <a:pPr lvl="0"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tr-TR" sz="1600" b="1" spc="50" noProof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2700" dist="50800" dir="13500000">
                    <a:srgbClr val="000000">
                      <a:alpha val="60000"/>
                    </a:srgbClr>
                  </a:innerShdw>
                </a:effectLst>
              </a:rPr>
              <a:t>%4</a:t>
            </a:r>
            <a:endParaRPr lang="en-US" sz="1600" b="1" spc="50" noProof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2700" dist="508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129406" y="4503036"/>
            <a:ext cx="167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Premium </a:t>
            </a:r>
            <a:r>
              <a:rPr lang="tr-TR" sz="900" dirty="0"/>
              <a:t>: </a:t>
            </a:r>
            <a:r>
              <a:rPr lang="tr-TR" sz="900" dirty="0" smtClean="0"/>
              <a:t>%4</a:t>
            </a:r>
            <a:endParaRPr lang="tr-TR" sz="900" dirty="0"/>
          </a:p>
          <a:p>
            <a:r>
              <a:rPr lang="tr-TR" sz="900" dirty="0"/>
              <a:t>Diğer : </a:t>
            </a:r>
            <a:r>
              <a:rPr lang="tr-TR" sz="900" dirty="0" smtClean="0"/>
              <a:t>%4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603967" y="4503036"/>
            <a:ext cx="167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Premium </a:t>
            </a:r>
            <a:r>
              <a:rPr lang="tr-TR" sz="900" dirty="0"/>
              <a:t>: </a:t>
            </a:r>
            <a:r>
              <a:rPr lang="tr-TR" sz="900" dirty="0" smtClean="0"/>
              <a:t>%8</a:t>
            </a:r>
            <a:endParaRPr lang="tr-TR" sz="900" dirty="0"/>
          </a:p>
          <a:p>
            <a:r>
              <a:rPr lang="tr-TR" sz="900" dirty="0"/>
              <a:t>Diğer : </a:t>
            </a:r>
            <a:r>
              <a:rPr lang="tr-TR" sz="900" dirty="0" smtClean="0"/>
              <a:t>%11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246721" y="2771021"/>
            <a:ext cx="2909455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r-TR" sz="1400" b="1" dirty="0" smtClean="0">
                <a:latin typeface="Vodafone Rg" pitchFamily="34" charset="0"/>
              </a:rPr>
              <a:t>Renge karar veren kişi: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73824" y="2427734"/>
            <a:ext cx="167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Premium </a:t>
            </a:r>
            <a:r>
              <a:rPr lang="tr-TR" sz="900" dirty="0"/>
              <a:t>: </a:t>
            </a:r>
            <a:r>
              <a:rPr lang="tr-TR" sz="900" dirty="0" smtClean="0"/>
              <a:t>%60</a:t>
            </a:r>
            <a:endParaRPr lang="tr-TR" sz="900" dirty="0"/>
          </a:p>
          <a:p>
            <a:r>
              <a:rPr lang="tr-TR" sz="900" dirty="0"/>
              <a:t>Diğer : </a:t>
            </a:r>
            <a:r>
              <a:rPr lang="tr-TR" sz="900" dirty="0" smtClean="0"/>
              <a:t>%60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73222" y="4753141"/>
            <a:ext cx="167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Premium </a:t>
            </a:r>
            <a:r>
              <a:rPr lang="tr-TR" sz="900" dirty="0"/>
              <a:t>: </a:t>
            </a:r>
            <a:r>
              <a:rPr lang="tr-TR" sz="900" dirty="0" smtClean="0"/>
              <a:t>%87</a:t>
            </a:r>
            <a:endParaRPr lang="tr-TR" sz="900" dirty="0"/>
          </a:p>
          <a:p>
            <a:r>
              <a:rPr lang="tr-TR" sz="900" dirty="0"/>
              <a:t>Diğer : </a:t>
            </a:r>
            <a:r>
              <a:rPr lang="tr-TR" sz="900" dirty="0" smtClean="0"/>
              <a:t>%80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63" name="Rechteck 17"/>
          <p:cNvSpPr/>
          <p:nvPr/>
        </p:nvSpPr>
        <p:spPr bwMode="gray">
          <a:xfrm>
            <a:off x="3275856" y="-82714"/>
            <a:ext cx="4685940" cy="765503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r>
              <a:rPr lang="tr-TR" sz="1400" dirty="0">
                <a:solidFill>
                  <a:srgbClr val="7D7D7D"/>
                </a:solidFill>
              </a:rPr>
              <a:t>En fazla tercih edilen renk “</a:t>
            </a:r>
            <a:r>
              <a:rPr lang="tr-TR" sz="1400" dirty="0" err="1">
                <a:solidFill>
                  <a:srgbClr val="7D7D7D"/>
                </a:solidFill>
              </a:rPr>
              <a:t>beyaz”dır</a:t>
            </a:r>
            <a:r>
              <a:rPr lang="tr-TR" sz="1400" dirty="0">
                <a:solidFill>
                  <a:srgbClr val="7D7D7D"/>
                </a:solidFill>
              </a:rPr>
              <a:t> ve tercihi yapan kişi ise aracı satın alan kişinin kendisidir.</a:t>
            </a:r>
            <a:endParaRPr lang="en-US" sz="1400" dirty="0">
              <a:solidFill>
                <a:srgbClr val="7D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4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/>
      <p:bldP spid="57" grpId="0"/>
      <p:bldP spid="59" grpId="0"/>
      <p:bldP spid="8" grpId="0"/>
      <p:bldP spid="60" grpId="0"/>
      <p:bldP spid="61" grpId="0"/>
      <p:bldP spid="159" grpId="0" animBg="1"/>
      <p:bldP spid="160" grpId="0" animBg="1"/>
      <p:bldP spid="161" grpId="0" animBg="1"/>
      <p:bldP spid="162" grpId="0"/>
      <p:bldP spid="163" grpId="0"/>
      <p:bldP spid="164" grpId="0"/>
      <p:bldP spid="165" grpId="0"/>
      <p:bldP spid="166" grpId="0"/>
      <p:bldP spid="167" grpId="0"/>
      <p:bldP spid="54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55"/>
          <p:cNvGrpSpPr/>
          <p:nvPr/>
        </p:nvGrpSpPr>
        <p:grpSpPr>
          <a:xfrm>
            <a:off x="-9937" y="-20538"/>
            <a:ext cx="7664562" cy="5331227"/>
            <a:chOff x="-13247" y="-3"/>
            <a:chExt cx="9937326" cy="7108302"/>
          </a:xfrm>
        </p:grpSpPr>
        <p:sp>
          <p:nvSpPr>
            <p:cNvPr id="3" name="Rechteck 2"/>
            <p:cNvSpPr/>
            <p:nvPr/>
          </p:nvSpPr>
          <p:spPr bwMode="auto">
            <a:xfrm>
              <a:off x="4157547" y="0"/>
              <a:ext cx="5766532" cy="685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-363" y="3407174"/>
              <a:ext cx="4157546" cy="3450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" y="-3"/>
              <a:ext cx="4157546" cy="23737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70" name="Gerade Verbindung 69"/>
            <p:cNvCxnSpPr/>
            <p:nvPr/>
          </p:nvCxnSpPr>
          <p:spPr bwMode="gray">
            <a:xfrm flipH="1">
              <a:off x="-5110" y="2373729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 bwMode="gray">
            <a:xfrm flipH="1">
              <a:off x="-8539" y="3402587"/>
              <a:ext cx="415754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54"/>
            <p:cNvGrpSpPr/>
            <p:nvPr/>
          </p:nvGrpSpPr>
          <p:grpSpPr>
            <a:xfrm>
              <a:off x="516796" y="364285"/>
              <a:ext cx="3823443" cy="6744014"/>
              <a:chOff x="516796" y="364285"/>
              <a:chExt cx="3823443" cy="6744014"/>
            </a:xfrm>
          </p:grpSpPr>
          <p:sp>
            <p:nvSpPr>
              <p:cNvPr id="7" name="Textfeld 6"/>
              <p:cNvSpPr txBox="1"/>
              <p:nvPr/>
            </p:nvSpPr>
            <p:spPr bwMode="gray">
              <a:xfrm>
                <a:off x="1191131" y="384040"/>
                <a:ext cx="3149108" cy="1663700"/>
              </a:xfrm>
              <a:prstGeom prst="rect">
                <a:avLst/>
              </a:prstGeom>
              <a:noFill/>
            </p:spPr>
            <p:txBody>
              <a:bodyPr wrap="square" lIns="180000" tIns="0" rIns="18000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225"/>
                  </a:spcAft>
                </a:pPr>
                <a:r>
                  <a:rPr lang="tr-TR" sz="20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/>
                      </a:outerShdw>
                    </a:effectLst>
                  </a:rPr>
                  <a:t>Aracı kullanacak kişiler</a:t>
                </a:r>
                <a:endParaRPr lang="en-US" sz="2000" noProof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/>
                    </a:outerShdw>
                  </a:effectLst>
                </a:endParaRPr>
              </a:p>
            </p:txBody>
          </p:sp>
          <p:sp>
            <p:nvSpPr>
              <p:cNvPr id="58" name="Freeform 76"/>
              <p:cNvSpPr>
                <a:spLocks noEditPoints="1"/>
              </p:cNvSpPr>
              <p:nvPr/>
            </p:nvSpPr>
            <p:spPr bwMode="auto">
              <a:xfrm>
                <a:off x="516796" y="364285"/>
                <a:ext cx="701709" cy="700138"/>
              </a:xfrm>
              <a:custGeom>
                <a:avLst/>
                <a:gdLst>
                  <a:gd name="T0" fmla="*/ 155 w 189"/>
                  <a:gd name="T1" fmla="*/ 22 h 189"/>
                  <a:gd name="T2" fmla="*/ 94 w 189"/>
                  <a:gd name="T3" fmla="*/ 0 h 189"/>
                  <a:gd name="T4" fmla="*/ 32 w 189"/>
                  <a:gd name="T5" fmla="*/ 22 h 189"/>
                  <a:gd name="T6" fmla="*/ 0 w 189"/>
                  <a:gd name="T7" fmla="*/ 95 h 189"/>
                  <a:gd name="T8" fmla="*/ 32 w 189"/>
                  <a:gd name="T9" fmla="*/ 167 h 189"/>
                  <a:gd name="T10" fmla="*/ 94 w 189"/>
                  <a:gd name="T11" fmla="*/ 189 h 189"/>
                  <a:gd name="T12" fmla="*/ 155 w 189"/>
                  <a:gd name="T13" fmla="*/ 22 h 189"/>
                  <a:gd name="T14" fmla="*/ 142 w 189"/>
                  <a:gd name="T15" fmla="*/ 89 h 189"/>
                  <a:gd name="T16" fmla="*/ 150 w 189"/>
                  <a:gd name="T17" fmla="*/ 28 h 189"/>
                  <a:gd name="T18" fmla="*/ 94 w 189"/>
                  <a:gd name="T19" fmla="*/ 179 h 189"/>
                  <a:gd name="T20" fmla="*/ 94 w 189"/>
                  <a:gd name="T21" fmla="*/ 146 h 189"/>
                  <a:gd name="T22" fmla="*/ 94 w 189"/>
                  <a:gd name="T23" fmla="*/ 179 h 189"/>
                  <a:gd name="T24" fmla="*/ 145 w 189"/>
                  <a:gd name="T25" fmla="*/ 166 h 189"/>
                  <a:gd name="T26" fmla="*/ 130 w 189"/>
                  <a:gd name="T27" fmla="*/ 156 h 189"/>
                  <a:gd name="T28" fmla="*/ 43 w 189"/>
                  <a:gd name="T29" fmla="*/ 166 h 189"/>
                  <a:gd name="T30" fmla="*/ 77 w 189"/>
                  <a:gd name="T31" fmla="*/ 181 h 189"/>
                  <a:gd name="T32" fmla="*/ 59 w 189"/>
                  <a:gd name="T33" fmla="*/ 147 h 189"/>
                  <a:gd name="T34" fmla="*/ 139 w 189"/>
                  <a:gd name="T35" fmla="*/ 96 h 189"/>
                  <a:gd name="T36" fmla="*/ 94 w 189"/>
                  <a:gd name="T37" fmla="*/ 140 h 189"/>
                  <a:gd name="T38" fmla="*/ 58 w 189"/>
                  <a:gd name="T39" fmla="*/ 42 h 189"/>
                  <a:gd name="T40" fmla="*/ 130 w 189"/>
                  <a:gd name="T41" fmla="*/ 41 h 189"/>
                  <a:gd name="T42" fmla="*/ 50 w 189"/>
                  <a:gd name="T43" fmla="*/ 89 h 189"/>
                  <a:gd name="T44" fmla="*/ 94 w 189"/>
                  <a:gd name="T45" fmla="*/ 7 h 189"/>
                  <a:gd name="T46" fmla="*/ 127 w 189"/>
                  <a:gd name="T47" fmla="*/ 35 h 189"/>
                  <a:gd name="T48" fmla="*/ 61 w 189"/>
                  <a:gd name="T49" fmla="*/ 35 h 189"/>
                  <a:gd name="T50" fmla="*/ 145 w 189"/>
                  <a:gd name="T51" fmla="*/ 23 h 189"/>
                  <a:gd name="T52" fmla="*/ 116 w 189"/>
                  <a:gd name="T53" fmla="*/ 10 h 189"/>
                  <a:gd name="T54" fmla="*/ 57 w 189"/>
                  <a:gd name="T55" fmla="*/ 33 h 189"/>
                  <a:gd name="T56" fmla="*/ 73 w 189"/>
                  <a:gd name="T57" fmla="*/ 10 h 189"/>
                  <a:gd name="T58" fmla="*/ 38 w 189"/>
                  <a:gd name="T59" fmla="*/ 28 h 189"/>
                  <a:gd name="T60" fmla="*/ 46 w 189"/>
                  <a:gd name="T61" fmla="*/ 89 h 189"/>
                  <a:gd name="T62" fmla="*/ 38 w 189"/>
                  <a:gd name="T63" fmla="*/ 28 h 189"/>
                  <a:gd name="T64" fmla="*/ 46 w 189"/>
                  <a:gd name="T65" fmla="*/ 96 h 189"/>
                  <a:gd name="T66" fmla="*/ 38 w 189"/>
                  <a:gd name="T67" fmla="*/ 161 h 189"/>
                  <a:gd name="T68" fmla="*/ 150 w 189"/>
                  <a:gd name="T69" fmla="*/ 162 h 189"/>
                  <a:gd name="T70" fmla="*/ 143 w 189"/>
                  <a:gd name="T71" fmla="*/ 96 h 189"/>
                  <a:gd name="T72" fmla="*/ 150 w 189"/>
                  <a:gd name="T73" fmla="*/ 16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55" y="22"/>
                    </a:move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9" y="9"/>
                      <a:pt x="117" y="0"/>
                      <a:pt x="94" y="0"/>
                    </a:cubicBezTo>
                    <a:cubicBezTo>
                      <a:pt x="71" y="0"/>
                      <a:pt x="50" y="9"/>
                      <a:pt x="33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12" y="40"/>
                      <a:pt x="0" y="66"/>
                      <a:pt x="0" y="95"/>
                    </a:cubicBezTo>
                    <a:cubicBezTo>
                      <a:pt x="0" y="124"/>
                      <a:pt x="12" y="149"/>
                      <a:pt x="33" y="167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49" y="181"/>
                      <a:pt x="71" y="189"/>
                      <a:pt x="94" y="189"/>
                    </a:cubicBezTo>
                    <a:cubicBezTo>
                      <a:pt x="146" y="189"/>
                      <a:pt x="189" y="147"/>
                      <a:pt x="189" y="95"/>
                    </a:cubicBezTo>
                    <a:cubicBezTo>
                      <a:pt x="189" y="66"/>
                      <a:pt x="176" y="40"/>
                      <a:pt x="155" y="22"/>
                    </a:cubicBezTo>
                    <a:close/>
                    <a:moveTo>
                      <a:pt x="181" y="89"/>
                    </a:move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70"/>
                      <a:pt x="139" y="53"/>
                      <a:pt x="134" y="39"/>
                    </a:cubicBezTo>
                    <a:cubicBezTo>
                      <a:pt x="140" y="36"/>
                      <a:pt x="145" y="32"/>
                      <a:pt x="150" y="28"/>
                    </a:cubicBezTo>
                    <a:cubicBezTo>
                      <a:pt x="168" y="42"/>
                      <a:pt x="180" y="64"/>
                      <a:pt x="181" y="89"/>
                    </a:cubicBezTo>
                    <a:close/>
                    <a:moveTo>
                      <a:pt x="94" y="179"/>
                    </a:moveTo>
                    <a:cubicBezTo>
                      <a:pt x="82" y="179"/>
                      <a:pt x="70" y="169"/>
                      <a:pt x="62" y="153"/>
                    </a:cubicBezTo>
                    <a:cubicBezTo>
                      <a:pt x="72" y="149"/>
                      <a:pt x="83" y="146"/>
                      <a:pt x="94" y="146"/>
                    </a:cubicBezTo>
                    <a:cubicBezTo>
                      <a:pt x="105" y="146"/>
                      <a:pt x="116" y="149"/>
                      <a:pt x="126" y="154"/>
                    </a:cubicBezTo>
                    <a:cubicBezTo>
                      <a:pt x="118" y="169"/>
                      <a:pt x="107" y="179"/>
                      <a:pt x="94" y="179"/>
                    </a:cubicBezTo>
                    <a:close/>
                    <a:moveTo>
                      <a:pt x="130" y="156"/>
                    </a:moveTo>
                    <a:cubicBezTo>
                      <a:pt x="135" y="159"/>
                      <a:pt x="140" y="162"/>
                      <a:pt x="145" y="166"/>
                    </a:cubicBezTo>
                    <a:cubicBezTo>
                      <a:pt x="135" y="173"/>
                      <a:pt x="123" y="178"/>
                      <a:pt x="111" y="181"/>
                    </a:cubicBezTo>
                    <a:cubicBezTo>
                      <a:pt x="118" y="175"/>
                      <a:pt x="125" y="167"/>
                      <a:pt x="130" y="156"/>
                    </a:cubicBezTo>
                    <a:close/>
                    <a:moveTo>
                      <a:pt x="77" y="181"/>
                    </a:moveTo>
                    <a:cubicBezTo>
                      <a:pt x="65" y="178"/>
                      <a:pt x="53" y="173"/>
                      <a:pt x="43" y="166"/>
                    </a:cubicBezTo>
                    <a:cubicBezTo>
                      <a:pt x="48" y="162"/>
                      <a:pt x="53" y="158"/>
                      <a:pt x="58" y="155"/>
                    </a:cubicBezTo>
                    <a:cubicBezTo>
                      <a:pt x="63" y="167"/>
                      <a:pt x="70" y="175"/>
                      <a:pt x="77" y="181"/>
                    </a:cubicBezTo>
                    <a:close/>
                    <a:moveTo>
                      <a:pt x="94" y="140"/>
                    </a:moveTo>
                    <a:cubicBezTo>
                      <a:pt x="82" y="140"/>
                      <a:pt x="70" y="142"/>
                      <a:pt x="59" y="147"/>
                    </a:cubicBezTo>
                    <a:cubicBezTo>
                      <a:pt x="54" y="133"/>
                      <a:pt x="50" y="115"/>
                      <a:pt x="50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115"/>
                      <a:pt x="135" y="133"/>
                      <a:pt x="129" y="147"/>
                    </a:cubicBezTo>
                    <a:cubicBezTo>
                      <a:pt x="118" y="142"/>
                      <a:pt x="106" y="140"/>
                      <a:pt x="94" y="140"/>
                    </a:cubicBezTo>
                    <a:close/>
                    <a:moveTo>
                      <a:pt x="50" y="89"/>
                    </a:moveTo>
                    <a:cubicBezTo>
                      <a:pt x="50" y="71"/>
                      <a:pt x="53" y="55"/>
                      <a:pt x="58" y="42"/>
                    </a:cubicBezTo>
                    <a:cubicBezTo>
                      <a:pt x="69" y="47"/>
                      <a:pt x="81" y="50"/>
                      <a:pt x="94" y="50"/>
                    </a:cubicBezTo>
                    <a:cubicBezTo>
                      <a:pt x="107" y="50"/>
                      <a:pt x="119" y="47"/>
                      <a:pt x="130" y="41"/>
                    </a:cubicBezTo>
                    <a:cubicBezTo>
                      <a:pt x="135" y="55"/>
                      <a:pt x="138" y="71"/>
                      <a:pt x="139" y="89"/>
                    </a:cubicBezTo>
                    <a:lnTo>
                      <a:pt x="50" y="89"/>
                    </a:lnTo>
                    <a:close/>
                    <a:moveTo>
                      <a:pt x="91" y="7"/>
                    </a:moveTo>
                    <a:cubicBezTo>
                      <a:pt x="92" y="7"/>
                      <a:pt x="93" y="7"/>
                      <a:pt x="94" y="7"/>
                    </a:cubicBezTo>
                    <a:cubicBezTo>
                      <a:pt x="95" y="7"/>
                      <a:pt x="96" y="7"/>
                      <a:pt x="97" y="7"/>
                    </a:cubicBezTo>
                    <a:cubicBezTo>
                      <a:pt x="109" y="9"/>
                      <a:pt x="120" y="19"/>
                      <a:pt x="127" y="35"/>
                    </a:cubicBezTo>
                    <a:cubicBezTo>
                      <a:pt x="117" y="40"/>
                      <a:pt x="106" y="43"/>
                      <a:pt x="94" y="43"/>
                    </a:cubicBezTo>
                    <a:cubicBezTo>
                      <a:pt x="82" y="43"/>
                      <a:pt x="71" y="40"/>
                      <a:pt x="61" y="35"/>
                    </a:cubicBezTo>
                    <a:cubicBezTo>
                      <a:pt x="69" y="19"/>
                      <a:pt x="79" y="9"/>
                      <a:pt x="91" y="7"/>
                    </a:cubicBezTo>
                    <a:close/>
                    <a:moveTo>
                      <a:pt x="145" y="23"/>
                    </a:moveTo>
                    <a:cubicBezTo>
                      <a:pt x="140" y="27"/>
                      <a:pt x="136" y="30"/>
                      <a:pt x="131" y="33"/>
                    </a:cubicBezTo>
                    <a:cubicBezTo>
                      <a:pt x="127" y="24"/>
                      <a:pt x="122" y="16"/>
                      <a:pt x="116" y="10"/>
                    </a:cubicBezTo>
                    <a:cubicBezTo>
                      <a:pt x="126" y="13"/>
                      <a:pt x="136" y="17"/>
                      <a:pt x="145" y="23"/>
                    </a:cubicBezTo>
                    <a:close/>
                    <a:moveTo>
                      <a:pt x="57" y="33"/>
                    </a:moveTo>
                    <a:cubicBezTo>
                      <a:pt x="52" y="31"/>
                      <a:pt x="48" y="27"/>
                      <a:pt x="43" y="24"/>
                    </a:cubicBezTo>
                    <a:cubicBezTo>
                      <a:pt x="52" y="18"/>
                      <a:pt x="62" y="13"/>
                      <a:pt x="73" y="10"/>
                    </a:cubicBezTo>
                    <a:cubicBezTo>
                      <a:pt x="67" y="16"/>
                      <a:pt x="61" y="24"/>
                      <a:pt x="57" y="33"/>
                    </a:cubicBezTo>
                    <a:close/>
                    <a:moveTo>
                      <a:pt x="38" y="28"/>
                    </a:moveTo>
                    <a:cubicBezTo>
                      <a:pt x="43" y="33"/>
                      <a:pt x="49" y="36"/>
                      <a:pt x="55" y="40"/>
                    </a:cubicBezTo>
                    <a:cubicBezTo>
                      <a:pt x="50" y="54"/>
                      <a:pt x="46" y="70"/>
                      <a:pt x="4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64"/>
                      <a:pt x="20" y="43"/>
                      <a:pt x="38" y="28"/>
                    </a:cubicBezTo>
                    <a:close/>
                    <a:moveTo>
                      <a:pt x="7" y="96"/>
                    </a:moveTo>
                    <a:cubicBezTo>
                      <a:pt x="46" y="96"/>
                      <a:pt x="46" y="96"/>
                      <a:pt x="46" y="96"/>
                    </a:cubicBezTo>
                    <a:cubicBezTo>
                      <a:pt x="46" y="116"/>
                      <a:pt x="50" y="134"/>
                      <a:pt x="56" y="149"/>
                    </a:cubicBezTo>
                    <a:cubicBezTo>
                      <a:pt x="49" y="152"/>
                      <a:pt x="43" y="157"/>
                      <a:pt x="38" y="161"/>
                    </a:cubicBezTo>
                    <a:cubicBezTo>
                      <a:pt x="19" y="146"/>
                      <a:pt x="7" y="122"/>
                      <a:pt x="7" y="96"/>
                    </a:cubicBezTo>
                    <a:close/>
                    <a:moveTo>
                      <a:pt x="150" y="162"/>
                    </a:moveTo>
                    <a:cubicBezTo>
                      <a:pt x="145" y="157"/>
                      <a:pt x="139" y="153"/>
                      <a:pt x="133" y="149"/>
                    </a:cubicBezTo>
                    <a:cubicBezTo>
                      <a:pt x="139" y="134"/>
                      <a:pt x="142" y="116"/>
                      <a:pt x="143" y="96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81" y="122"/>
                      <a:pt x="169" y="146"/>
                      <a:pt x="150" y="1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25400" dir="5400000" algn="ctr" rotWithShape="0">
                  <a:schemeClr val="accent1"/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4"/>
              <p:cNvSpPr>
                <a:spLocks/>
              </p:cNvSpPr>
              <p:nvPr/>
            </p:nvSpPr>
            <p:spPr bwMode="gray">
              <a:xfrm>
                <a:off x="2453726" y="7044856"/>
                <a:ext cx="65069" cy="63443"/>
              </a:xfrm>
              <a:custGeom>
                <a:avLst/>
                <a:gdLst>
                  <a:gd name="T0" fmla="*/ 23 w 34"/>
                  <a:gd name="T1" fmla="*/ 33 h 33"/>
                  <a:gd name="T2" fmla="*/ 8 w 34"/>
                  <a:gd name="T3" fmla="*/ 14 h 33"/>
                  <a:gd name="T4" fmla="*/ 23 w 3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3">
                    <a:moveTo>
                      <a:pt x="23" y="33"/>
                    </a:moveTo>
                    <a:cubicBezTo>
                      <a:pt x="34" y="20"/>
                      <a:pt x="16" y="0"/>
                      <a:pt x="8" y="14"/>
                    </a:cubicBezTo>
                    <a:cubicBezTo>
                      <a:pt x="0" y="28"/>
                      <a:pt x="23" y="33"/>
                      <a:pt x="2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4" name="Rechteck 43"/>
            <p:cNvSpPr/>
            <p:nvPr/>
          </p:nvSpPr>
          <p:spPr bwMode="auto">
            <a:xfrm>
              <a:off x="-8539" y="2373730"/>
              <a:ext cx="4157546" cy="1028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hteck 68"/>
            <p:cNvSpPr/>
            <p:nvPr/>
          </p:nvSpPr>
          <p:spPr bwMode="gray">
            <a:xfrm>
              <a:off x="-13247" y="2443234"/>
              <a:ext cx="4157546" cy="858735"/>
            </a:xfrm>
            <a:prstGeom prst="rect">
              <a:avLst/>
            </a:prstGeom>
          </p:spPr>
          <p:txBody>
            <a:bodyPr wrap="square" lIns="180000" tIns="0" rIns="360000" bIns="0" anchor="ctr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tr-TR" sz="3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OYDER </a:t>
              </a:r>
              <a:r>
                <a:rPr lang="tr-TR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2014</a:t>
              </a:r>
              <a:endParaRPr lang="en-U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3249438" y="267494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>
                <a:solidFill>
                  <a:schemeClr val="bg1"/>
                </a:solidFill>
              </a:rPr>
              <a:t>%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0704" y="4886378"/>
            <a:ext cx="688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900" dirty="0" smtClean="0"/>
              <a:t>S13 Satın aldığınız aracı sadece siz mi kullanacaksınız?</a:t>
            </a:r>
            <a:endParaRPr lang="en-US" sz="900" dirty="0" smtClean="0"/>
          </a:p>
          <a:p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3246721" y="826805"/>
            <a:ext cx="2909455" cy="304785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r-TR" sz="1400" b="1" dirty="0" smtClean="0">
                <a:latin typeface="Vodafone Rg" pitchFamily="34" charset="0"/>
              </a:rPr>
              <a:t>Yeni aracı kimin kullanacağı:</a:t>
            </a:r>
          </a:p>
        </p:txBody>
      </p:sp>
      <p:grpSp>
        <p:nvGrpSpPr>
          <p:cNvPr id="63" name="Group 5"/>
          <p:cNvGrpSpPr>
            <a:grpSpLocks/>
          </p:cNvGrpSpPr>
          <p:nvPr/>
        </p:nvGrpSpPr>
        <p:grpSpPr bwMode="auto">
          <a:xfrm>
            <a:off x="4995936" y="1658511"/>
            <a:ext cx="1362075" cy="868362"/>
            <a:chOff x="1850" y="2970"/>
            <a:chExt cx="1341" cy="562"/>
          </a:xfrm>
        </p:grpSpPr>
        <p:grpSp>
          <p:nvGrpSpPr>
            <p:cNvPr id="64" name="Group 6"/>
            <p:cNvGrpSpPr>
              <a:grpSpLocks/>
            </p:cNvGrpSpPr>
            <p:nvPr/>
          </p:nvGrpSpPr>
          <p:grpSpPr bwMode="auto">
            <a:xfrm>
              <a:off x="1850" y="3165"/>
              <a:ext cx="1341" cy="367"/>
              <a:chOff x="104" y="2663"/>
              <a:chExt cx="2850" cy="744"/>
            </a:xfrm>
          </p:grpSpPr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204" y="2912"/>
                <a:ext cx="2241" cy="49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7" name="Picture 8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2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2663"/>
                <a:ext cx="2850" cy="546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</p:grpSp>
        <p:pic>
          <p:nvPicPr>
            <p:cNvPr id="65" name="Picture 9" descr="GlattStein hell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" y="2970"/>
              <a:ext cx="1061" cy="380"/>
            </a:xfrm>
            <a:prstGeom prst="rect">
              <a:avLst/>
            </a:prstGeom>
            <a:noFill/>
          </p:spPr>
        </p:pic>
      </p:grp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5199693" y="1238655"/>
            <a:ext cx="63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 noProof="1" smtClean="0">
                <a:cs typeface="Arial" charset="0"/>
              </a:rPr>
              <a:t>%8</a:t>
            </a:r>
            <a:endParaRPr lang="en-US" sz="2400" b="1" noProof="1">
              <a:cs typeface="Arial" charset="0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6766098" y="1861711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b="1" noProof="1" smtClean="0">
                <a:cs typeface="Arial" charset="0"/>
              </a:rPr>
              <a:t>%18</a:t>
            </a:r>
            <a:endParaRPr lang="en-US" sz="2800" b="1" noProof="1">
              <a:cs typeface="Arial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4605858" y="2566157"/>
            <a:ext cx="110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 b="1" noProof="1" smtClean="0">
                <a:cs typeface="Arial" charset="0"/>
              </a:rPr>
              <a:t>%75</a:t>
            </a:r>
            <a:endParaRPr lang="en-US" sz="3600" b="1" noProof="1">
              <a:cs typeface="Arial" charset="0"/>
            </a:endParaRPr>
          </a:p>
        </p:txBody>
      </p:sp>
      <p:sp>
        <p:nvSpPr>
          <p:cNvPr id="73" name="Line 25"/>
          <p:cNvSpPr>
            <a:spLocks noChangeShapeType="1"/>
          </p:cNvSpPr>
          <p:nvPr/>
        </p:nvSpPr>
        <p:spPr bwMode="auto">
          <a:xfrm flipH="1" flipV="1">
            <a:off x="5974009" y="2112466"/>
            <a:ext cx="669751" cy="288994"/>
          </a:xfrm>
          <a:prstGeom prst="line">
            <a:avLst/>
          </a:prstGeom>
          <a:noFill/>
          <a:ln w="38100">
            <a:solidFill>
              <a:srgbClr val="777777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5" name="Group 26"/>
          <p:cNvGrpSpPr>
            <a:grpSpLocks/>
          </p:cNvGrpSpPr>
          <p:nvPr/>
        </p:nvGrpSpPr>
        <p:grpSpPr bwMode="auto">
          <a:xfrm>
            <a:off x="6359599" y="2379236"/>
            <a:ext cx="2028825" cy="1066800"/>
            <a:chOff x="1850" y="2970"/>
            <a:chExt cx="1341" cy="562"/>
          </a:xfrm>
        </p:grpSpPr>
        <p:grpSp>
          <p:nvGrpSpPr>
            <p:cNvPr id="76" name="Group 27"/>
            <p:cNvGrpSpPr>
              <a:grpSpLocks/>
            </p:cNvGrpSpPr>
            <p:nvPr/>
          </p:nvGrpSpPr>
          <p:grpSpPr bwMode="auto">
            <a:xfrm>
              <a:off x="1850" y="3165"/>
              <a:ext cx="1341" cy="367"/>
              <a:chOff x="104" y="2663"/>
              <a:chExt cx="2850" cy="744"/>
            </a:xfrm>
          </p:grpSpPr>
          <p:sp>
            <p:nvSpPr>
              <p:cNvPr id="78" name="Oval 28"/>
              <p:cNvSpPr>
                <a:spLocks noChangeArrowheads="1"/>
              </p:cNvSpPr>
              <p:nvPr/>
            </p:nvSpPr>
            <p:spPr bwMode="auto">
              <a:xfrm>
                <a:off x="204" y="2912"/>
                <a:ext cx="2241" cy="49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9" name="Picture 29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2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2663"/>
                <a:ext cx="2850" cy="546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</p:grpSp>
        <p:pic>
          <p:nvPicPr>
            <p:cNvPr id="77" name="Picture 30" descr="GlattStein hell"/>
            <p:cNvPicPr>
              <a:picLocks noChangeAspect="1" noChangeArrowheads="1"/>
            </p:cNvPicPr>
            <p:nvPr/>
          </p:nvPicPr>
          <p:blipFill>
            <a:blip r:embed="rId4" cstate="screen">
              <a:lum bright="-18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" y="2970"/>
              <a:ext cx="1061" cy="380"/>
            </a:xfrm>
            <a:prstGeom prst="rect">
              <a:avLst/>
            </a:prstGeom>
            <a:noFill/>
          </p:spPr>
        </p:pic>
      </p:grpSp>
      <p:sp>
        <p:nvSpPr>
          <p:cNvPr id="80" name="Line 31"/>
          <p:cNvSpPr>
            <a:spLocks noChangeShapeType="1"/>
          </p:cNvSpPr>
          <p:nvPr/>
        </p:nvSpPr>
        <p:spPr bwMode="auto">
          <a:xfrm flipH="1">
            <a:off x="6127824" y="3100560"/>
            <a:ext cx="512762" cy="231176"/>
          </a:xfrm>
          <a:prstGeom prst="line">
            <a:avLst/>
          </a:prstGeom>
          <a:noFill/>
          <a:ln w="38100">
            <a:solidFill>
              <a:srgbClr val="777777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1" name="Group 32"/>
          <p:cNvGrpSpPr>
            <a:grpSpLocks/>
          </p:cNvGrpSpPr>
          <p:nvPr/>
        </p:nvGrpSpPr>
        <p:grpSpPr bwMode="auto">
          <a:xfrm>
            <a:off x="3871986" y="3158698"/>
            <a:ext cx="3082925" cy="1292225"/>
            <a:chOff x="1850" y="2970"/>
            <a:chExt cx="1341" cy="562"/>
          </a:xfrm>
        </p:grpSpPr>
        <p:grpSp>
          <p:nvGrpSpPr>
            <p:cNvPr id="82" name="Group 33"/>
            <p:cNvGrpSpPr>
              <a:grpSpLocks/>
            </p:cNvGrpSpPr>
            <p:nvPr/>
          </p:nvGrpSpPr>
          <p:grpSpPr bwMode="auto">
            <a:xfrm>
              <a:off x="1850" y="3165"/>
              <a:ext cx="1341" cy="367"/>
              <a:chOff x="104" y="2663"/>
              <a:chExt cx="2850" cy="744"/>
            </a:xfrm>
          </p:grpSpPr>
          <p:sp>
            <p:nvSpPr>
              <p:cNvPr id="84" name="Oval 34"/>
              <p:cNvSpPr>
                <a:spLocks noChangeArrowheads="1"/>
              </p:cNvSpPr>
              <p:nvPr/>
            </p:nvSpPr>
            <p:spPr bwMode="auto">
              <a:xfrm>
                <a:off x="204" y="2912"/>
                <a:ext cx="2241" cy="49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6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104" y="2663"/>
                <a:ext cx="2850" cy="546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</p:grpSp>
        <p:pic>
          <p:nvPicPr>
            <p:cNvPr id="83" name="Picture 36" descr="GlattStein hell"/>
            <p:cNvPicPr>
              <a:picLocks noChangeAspect="1" noChangeArrowheads="1"/>
            </p:cNvPicPr>
            <p:nvPr/>
          </p:nvPicPr>
          <p:blipFill>
            <a:blip r:embed="rId5" cstate="screen">
              <a:lum bright="-18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" y="2970"/>
              <a:ext cx="1061" cy="380"/>
            </a:xfrm>
            <a:prstGeom prst="rect">
              <a:avLst/>
            </a:prstGeom>
            <a:noFill/>
          </p:spPr>
        </p:pic>
      </p:grpSp>
      <p:sp>
        <p:nvSpPr>
          <p:cNvPr id="89" name="Rectangle 45"/>
          <p:cNvSpPr>
            <a:spLocks noChangeArrowheads="1"/>
          </p:cNvSpPr>
          <p:nvPr/>
        </p:nvSpPr>
        <p:spPr bwMode="gray">
          <a:xfrm>
            <a:off x="3582162" y="1687794"/>
            <a:ext cx="1298575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801688" eaLnBrk="0" hangingPunct="0"/>
            <a:r>
              <a:rPr lang="tr-TR" sz="1600" b="1" noProof="1" smtClean="0">
                <a:cs typeface="Arial" charset="0"/>
              </a:rPr>
              <a:t>Sadece başkası</a:t>
            </a:r>
            <a:endParaRPr lang="en-US" sz="1600" b="1" noProof="1">
              <a:cs typeface="Arial" charset="0"/>
            </a:endParaRPr>
          </a:p>
        </p:txBody>
      </p:sp>
      <p:sp>
        <p:nvSpPr>
          <p:cNvPr id="90" name="Rectangle 47"/>
          <p:cNvSpPr>
            <a:spLocks noChangeArrowheads="1"/>
          </p:cNvSpPr>
          <p:nvPr/>
        </p:nvSpPr>
        <p:spPr bwMode="gray">
          <a:xfrm>
            <a:off x="6694090" y="3212165"/>
            <a:ext cx="1492250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600" b="1" noProof="1" smtClean="0">
                <a:cs typeface="Arial" charset="0"/>
              </a:rPr>
              <a:t>Başkalarıyla ortak</a:t>
            </a:r>
            <a:endParaRPr lang="en-US" sz="1600" b="1" noProof="1">
              <a:cs typeface="Arial" charset="0"/>
            </a:endParaRPr>
          </a:p>
        </p:txBody>
      </p:sp>
      <p:sp>
        <p:nvSpPr>
          <p:cNvPr id="91" name="Rectangle 43"/>
          <p:cNvSpPr>
            <a:spLocks noChangeArrowheads="1"/>
          </p:cNvSpPr>
          <p:nvPr/>
        </p:nvSpPr>
        <p:spPr bwMode="gray">
          <a:xfrm>
            <a:off x="4211711" y="4090561"/>
            <a:ext cx="2146300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noProof="1" smtClean="0">
                <a:cs typeface="Arial" charset="0"/>
              </a:rPr>
              <a:t>Sadece ben</a:t>
            </a:r>
            <a:endParaRPr lang="en-US" b="1" noProof="1">
              <a:cs typeface="Arial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453384" y="4434666"/>
            <a:ext cx="167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Premium </a:t>
            </a:r>
            <a:r>
              <a:rPr lang="tr-TR" sz="900" dirty="0"/>
              <a:t>: </a:t>
            </a:r>
            <a:r>
              <a:rPr lang="tr-TR" sz="900" dirty="0" smtClean="0"/>
              <a:t>%87</a:t>
            </a:r>
            <a:endParaRPr lang="tr-TR" sz="900" dirty="0"/>
          </a:p>
          <a:p>
            <a:r>
              <a:rPr lang="tr-TR" sz="900" dirty="0"/>
              <a:t>Diğer : </a:t>
            </a:r>
            <a:r>
              <a:rPr lang="tr-TR" sz="900" dirty="0" smtClean="0"/>
              <a:t>%72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grpSp>
        <p:nvGrpSpPr>
          <p:cNvPr id="93" name="Group 255" descr="© INSCALE GmbH, 21.06.2010"/>
          <p:cNvGrpSpPr>
            <a:grpSpLocks/>
          </p:cNvGrpSpPr>
          <p:nvPr/>
        </p:nvGrpSpPr>
        <p:grpSpPr bwMode="auto">
          <a:xfrm>
            <a:off x="18864" y="119688"/>
            <a:ext cx="1012800" cy="1082015"/>
            <a:chOff x="1785" y="1359"/>
            <a:chExt cx="826" cy="826"/>
          </a:xfrm>
        </p:grpSpPr>
        <p:grpSp>
          <p:nvGrpSpPr>
            <p:cNvPr id="94" name="Group 254"/>
            <p:cNvGrpSpPr>
              <a:grpSpLocks/>
            </p:cNvGrpSpPr>
            <p:nvPr/>
          </p:nvGrpSpPr>
          <p:grpSpPr bwMode="auto">
            <a:xfrm>
              <a:off x="1785" y="1359"/>
              <a:ext cx="826" cy="826"/>
              <a:chOff x="1785" y="1359"/>
              <a:chExt cx="826" cy="826"/>
            </a:xfrm>
          </p:grpSpPr>
          <p:sp>
            <p:nvSpPr>
              <p:cNvPr id="98" name="AutoShape 19" descr="© INSCALE GmbH, 21.06.2010"/>
              <p:cNvSpPr>
                <a:spLocks noChangeArrowheads="1"/>
              </p:cNvSpPr>
              <p:nvPr/>
            </p:nvSpPr>
            <p:spPr bwMode="gray">
              <a:xfrm>
                <a:off x="1785" y="1359"/>
                <a:ext cx="826" cy="826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B8B8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AutoShape 20" descr="© INSCALE GmbH, 21.06.2010"/>
              <p:cNvSpPr>
                <a:spLocks noChangeArrowheads="1"/>
              </p:cNvSpPr>
              <p:nvPr/>
            </p:nvSpPr>
            <p:spPr bwMode="gray">
              <a:xfrm>
                <a:off x="1828" y="1402"/>
                <a:ext cx="739" cy="739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8B8B8B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AutoShape 21" descr="© INSCALE GmbH, 21.06.2010"/>
              <p:cNvSpPr>
                <a:spLocks noChangeArrowheads="1"/>
              </p:cNvSpPr>
              <p:nvPr/>
            </p:nvSpPr>
            <p:spPr bwMode="gray">
              <a:xfrm>
                <a:off x="1857" y="1431"/>
                <a:ext cx="680" cy="68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B8B8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utoShape 22" descr="© INSCALE GmbH, 21.06.2010"/>
              <p:cNvSpPr>
                <a:spLocks noChangeArrowheads="1"/>
              </p:cNvSpPr>
              <p:nvPr/>
            </p:nvSpPr>
            <p:spPr bwMode="gray">
              <a:xfrm>
                <a:off x="1857" y="1431"/>
                <a:ext cx="680" cy="35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882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Freeform 24" descr="© INSCALE GmbH, 21.06.2010"/>
            <p:cNvSpPr>
              <a:spLocks/>
            </p:cNvSpPr>
            <p:nvPr/>
          </p:nvSpPr>
          <p:spPr bwMode="gray">
            <a:xfrm>
              <a:off x="1991" y="1503"/>
              <a:ext cx="412" cy="509"/>
            </a:xfrm>
            <a:custGeom>
              <a:avLst/>
              <a:gdLst>
                <a:gd name="T0" fmla="*/ 649 w 2188"/>
                <a:gd name="T1" fmla="*/ 1136 h 2699"/>
                <a:gd name="T2" fmla="*/ 563 w 2188"/>
                <a:gd name="T3" fmla="*/ 785 h 2699"/>
                <a:gd name="T4" fmla="*/ 559 w 2188"/>
                <a:gd name="T5" fmla="*/ 717 h 2699"/>
                <a:gd name="T6" fmla="*/ 556 w 2188"/>
                <a:gd name="T7" fmla="*/ 658 h 2699"/>
                <a:gd name="T8" fmla="*/ 549 w 2188"/>
                <a:gd name="T9" fmla="*/ 610 h 2699"/>
                <a:gd name="T10" fmla="*/ 546 w 2188"/>
                <a:gd name="T11" fmla="*/ 544 h 2699"/>
                <a:gd name="T12" fmla="*/ 532 w 2188"/>
                <a:gd name="T13" fmla="*/ 503 h 2699"/>
                <a:gd name="T14" fmla="*/ 573 w 2188"/>
                <a:gd name="T15" fmla="*/ 469 h 2699"/>
                <a:gd name="T16" fmla="*/ 556 w 2188"/>
                <a:gd name="T17" fmla="*/ 444 h 2699"/>
                <a:gd name="T18" fmla="*/ 570 w 2188"/>
                <a:gd name="T19" fmla="*/ 417 h 2699"/>
                <a:gd name="T20" fmla="*/ 556 w 2188"/>
                <a:gd name="T21" fmla="*/ 389 h 2699"/>
                <a:gd name="T22" fmla="*/ 580 w 2188"/>
                <a:gd name="T23" fmla="*/ 366 h 2699"/>
                <a:gd name="T24" fmla="*/ 597 w 2188"/>
                <a:gd name="T25" fmla="*/ 327 h 2699"/>
                <a:gd name="T26" fmla="*/ 614 w 2188"/>
                <a:gd name="T27" fmla="*/ 296 h 2699"/>
                <a:gd name="T28" fmla="*/ 587 w 2188"/>
                <a:gd name="T29" fmla="*/ 238 h 2699"/>
                <a:gd name="T30" fmla="*/ 639 w 2188"/>
                <a:gd name="T31" fmla="*/ 241 h 2699"/>
                <a:gd name="T32" fmla="*/ 663 w 2188"/>
                <a:gd name="T33" fmla="*/ 231 h 2699"/>
                <a:gd name="T34" fmla="*/ 656 w 2188"/>
                <a:gd name="T35" fmla="*/ 200 h 2699"/>
                <a:gd name="T36" fmla="*/ 718 w 2188"/>
                <a:gd name="T37" fmla="*/ 210 h 2699"/>
                <a:gd name="T38" fmla="*/ 718 w 2188"/>
                <a:gd name="T39" fmla="*/ 173 h 2699"/>
                <a:gd name="T40" fmla="*/ 749 w 2188"/>
                <a:gd name="T41" fmla="*/ 158 h 2699"/>
                <a:gd name="T42" fmla="*/ 767 w 2188"/>
                <a:gd name="T43" fmla="*/ 125 h 2699"/>
                <a:gd name="T44" fmla="*/ 798 w 2188"/>
                <a:gd name="T45" fmla="*/ 148 h 2699"/>
                <a:gd name="T46" fmla="*/ 822 w 2188"/>
                <a:gd name="T47" fmla="*/ 80 h 2699"/>
                <a:gd name="T48" fmla="*/ 860 w 2188"/>
                <a:gd name="T49" fmla="*/ 45 h 2699"/>
                <a:gd name="T50" fmla="*/ 908 w 2188"/>
                <a:gd name="T51" fmla="*/ 80 h 2699"/>
                <a:gd name="T52" fmla="*/ 933 w 2188"/>
                <a:gd name="T53" fmla="*/ 55 h 2699"/>
                <a:gd name="T54" fmla="*/ 956 w 2188"/>
                <a:gd name="T55" fmla="*/ 93 h 2699"/>
                <a:gd name="T56" fmla="*/ 978 w 2188"/>
                <a:gd name="T57" fmla="*/ 80 h 2699"/>
                <a:gd name="T58" fmla="*/ 1015 w 2188"/>
                <a:gd name="T59" fmla="*/ 52 h 2699"/>
                <a:gd name="T60" fmla="*/ 1040 w 2188"/>
                <a:gd name="T61" fmla="*/ 73 h 2699"/>
                <a:gd name="T62" fmla="*/ 1067 w 2188"/>
                <a:gd name="T63" fmla="*/ 66 h 2699"/>
                <a:gd name="T64" fmla="*/ 1098 w 2188"/>
                <a:gd name="T65" fmla="*/ 83 h 2699"/>
                <a:gd name="T66" fmla="*/ 1160 w 2188"/>
                <a:gd name="T67" fmla="*/ 76 h 2699"/>
                <a:gd name="T68" fmla="*/ 1140 w 2188"/>
                <a:gd name="T69" fmla="*/ 121 h 2699"/>
                <a:gd name="T70" fmla="*/ 1209 w 2188"/>
                <a:gd name="T71" fmla="*/ 86 h 2699"/>
                <a:gd name="T72" fmla="*/ 1260 w 2188"/>
                <a:gd name="T73" fmla="*/ 55 h 2699"/>
                <a:gd name="T74" fmla="*/ 1299 w 2188"/>
                <a:gd name="T75" fmla="*/ 93 h 2699"/>
                <a:gd name="T76" fmla="*/ 1289 w 2188"/>
                <a:gd name="T77" fmla="*/ 135 h 2699"/>
                <a:gd name="T78" fmla="*/ 1316 w 2188"/>
                <a:gd name="T79" fmla="*/ 131 h 2699"/>
                <a:gd name="T80" fmla="*/ 1392 w 2188"/>
                <a:gd name="T81" fmla="*/ 111 h 2699"/>
                <a:gd name="T82" fmla="*/ 1357 w 2188"/>
                <a:gd name="T83" fmla="*/ 169 h 2699"/>
                <a:gd name="T84" fmla="*/ 1368 w 2188"/>
                <a:gd name="T85" fmla="*/ 207 h 2699"/>
                <a:gd name="T86" fmla="*/ 1416 w 2188"/>
                <a:gd name="T87" fmla="*/ 200 h 2699"/>
                <a:gd name="T88" fmla="*/ 1430 w 2188"/>
                <a:gd name="T89" fmla="*/ 234 h 2699"/>
                <a:gd name="T90" fmla="*/ 1454 w 2188"/>
                <a:gd name="T91" fmla="*/ 262 h 2699"/>
                <a:gd name="T92" fmla="*/ 1537 w 2188"/>
                <a:gd name="T93" fmla="*/ 279 h 2699"/>
                <a:gd name="T94" fmla="*/ 1551 w 2188"/>
                <a:gd name="T95" fmla="*/ 293 h 2699"/>
                <a:gd name="T96" fmla="*/ 1537 w 2188"/>
                <a:gd name="T97" fmla="*/ 348 h 2699"/>
                <a:gd name="T98" fmla="*/ 1541 w 2188"/>
                <a:gd name="T99" fmla="*/ 369 h 2699"/>
                <a:gd name="T100" fmla="*/ 1586 w 2188"/>
                <a:gd name="T101" fmla="*/ 382 h 2699"/>
                <a:gd name="T102" fmla="*/ 1606 w 2188"/>
                <a:gd name="T103" fmla="*/ 421 h 2699"/>
                <a:gd name="T104" fmla="*/ 1516 w 2188"/>
                <a:gd name="T105" fmla="*/ 455 h 2699"/>
                <a:gd name="T106" fmla="*/ 1547 w 2188"/>
                <a:gd name="T107" fmla="*/ 489 h 2699"/>
                <a:gd name="T108" fmla="*/ 1613 w 2188"/>
                <a:gd name="T109" fmla="*/ 530 h 2699"/>
                <a:gd name="T110" fmla="*/ 1568 w 2188"/>
                <a:gd name="T111" fmla="*/ 569 h 2699"/>
                <a:gd name="T112" fmla="*/ 1561 w 2188"/>
                <a:gd name="T113" fmla="*/ 599 h 2699"/>
                <a:gd name="T114" fmla="*/ 1568 w 2188"/>
                <a:gd name="T115" fmla="*/ 647 h 2699"/>
                <a:gd name="T116" fmla="*/ 1554 w 2188"/>
                <a:gd name="T117" fmla="*/ 695 h 2699"/>
                <a:gd name="T118" fmla="*/ 1547 w 2188"/>
                <a:gd name="T119" fmla="*/ 768 h 2699"/>
                <a:gd name="T120" fmla="*/ 1527 w 2188"/>
                <a:gd name="T121" fmla="*/ 833 h 2699"/>
                <a:gd name="T122" fmla="*/ 1571 w 2188"/>
                <a:gd name="T123" fmla="*/ 172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88" h="2699">
                  <a:moveTo>
                    <a:pt x="0" y="2696"/>
                  </a:moveTo>
                  <a:cubicBezTo>
                    <a:pt x="0" y="1832"/>
                    <a:pt x="0" y="1832"/>
                    <a:pt x="0" y="1832"/>
                  </a:cubicBezTo>
                  <a:cubicBezTo>
                    <a:pt x="0" y="1832"/>
                    <a:pt x="186" y="1756"/>
                    <a:pt x="269" y="1736"/>
                  </a:cubicBezTo>
                  <a:cubicBezTo>
                    <a:pt x="352" y="1714"/>
                    <a:pt x="387" y="1691"/>
                    <a:pt x="397" y="1687"/>
                  </a:cubicBezTo>
                  <a:cubicBezTo>
                    <a:pt x="404" y="1680"/>
                    <a:pt x="459" y="1646"/>
                    <a:pt x="470" y="1639"/>
                  </a:cubicBezTo>
                  <a:cubicBezTo>
                    <a:pt x="477" y="1632"/>
                    <a:pt x="549" y="1577"/>
                    <a:pt x="577" y="1508"/>
                  </a:cubicBezTo>
                  <a:cubicBezTo>
                    <a:pt x="577" y="1508"/>
                    <a:pt x="594" y="1470"/>
                    <a:pt x="666" y="1453"/>
                  </a:cubicBezTo>
                  <a:cubicBezTo>
                    <a:pt x="666" y="1453"/>
                    <a:pt x="684" y="1429"/>
                    <a:pt x="694" y="1418"/>
                  </a:cubicBezTo>
                  <a:cubicBezTo>
                    <a:pt x="694" y="1418"/>
                    <a:pt x="694" y="1343"/>
                    <a:pt x="691" y="1322"/>
                  </a:cubicBezTo>
                  <a:cubicBezTo>
                    <a:pt x="687" y="1305"/>
                    <a:pt x="684" y="1240"/>
                    <a:pt x="684" y="1229"/>
                  </a:cubicBezTo>
                  <a:cubicBezTo>
                    <a:pt x="684" y="1219"/>
                    <a:pt x="684" y="1147"/>
                    <a:pt x="677" y="1144"/>
                  </a:cubicBezTo>
                  <a:cubicBezTo>
                    <a:pt x="674" y="1140"/>
                    <a:pt x="653" y="1136"/>
                    <a:pt x="649" y="1136"/>
                  </a:cubicBezTo>
                  <a:cubicBezTo>
                    <a:pt x="646" y="1136"/>
                    <a:pt x="622" y="1133"/>
                    <a:pt x="611" y="1126"/>
                  </a:cubicBezTo>
                  <a:cubicBezTo>
                    <a:pt x="604" y="1116"/>
                    <a:pt x="597" y="1109"/>
                    <a:pt x="594" y="1092"/>
                  </a:cubicBezTo>
                  <a:cubicBezTo>
                    <a:pt x="594" y="1092"/>
                    <a:pt x="587" y="1071"/>
                    <a:pt x="584" y="1061"/>
                  </a:cubicBezTo>
                  <a:cubicBezTo>
                    <a:pt x="584" y="1061"/>
                    <a:pt x="570" y="1006"/>
                    <a:pt x="566" y="981"/>
                  </a:cubicBezTo>
                  <a:cubicBezTo>
                    <a:pt x="566" y="981"/>
                    <a:pt x="566" y="958"/>
                    <a:pt x="556" y="943"/>
                  </a:cubicBezTo>
                  <a:cubicBezTo>
                    <a:pt x="546" y="930"/>
                    <a:pt x="539" y="920"/>
                    <a:pt x="539" y="913"/>
                  </a:cubicBezTo>
                  <a:cubicBezTo>
                    <a:pt x="535" y="906"/>
                    <a:pt x="529" y="820"/>
                    <a:pt x="570" y="806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63" y="799"/>
                    <a:pt x="563" y="799"/>
                    <a:pt x="563" y="799"/>
                  </a:cubicBezTo>
                  <a:cubicBezTo>
                    <a:pt x="563" y="792"/>
                    <a:pt x="563" y="792"/>
                    <a:pt x="563" y="792"/>
                  </a:cubicBezTo>
                  <a:cubicBezTo>
                    <a:pt x="556" y="799"/>
                    <a:pt x="556" y="799"/>
                    <a:pt x="556" y="799"/>
                  </a:cubicBezTo>
                  <a:cubicBezTo>
                    <a:pt x="563" y="785"/>
                    <a:pt x="563" y="785"/>
                    <a:pt x="563" y="785"/>
                  </a:cubicBezTo>
                  <a:cubicBezTo>
                    <a:pt x="552" y="788"/>
                    <a:pt x="552" y="788"/>
                    <a:pt x="552" y="788"/>
                  </a:cubicBezTo>
                  <a:cubicBezTo>
                    <a:pt x="563" y="778"/>
                    <a:pt x="563" y="778"/>
                    <a:pt x="563" y="778"/>
                  </a:cubicBezTo>
                  <a:cubicBezTo>
                    <a:pt x="552" y="778"/>
                    <a:pt x="552" y="778"/>
                    <a:pt x="552" y="778"/>
                  </a:cubicBezTo>
                  <a:cubicBezTo>
                    <a:pt x="563" y="765"/>
                    <a:pt x="563" y="765"/>
                    <a:pt x="563" y="765"/>
                  </a:cubicBezTo>
                  <a:cubicBezTo>
                    <a:pt x="549" y="772"/>
                    <a:pt x="549" y="772"/>
                    <a:pt x="549" y="772"/>
                  </a:cubicBezTo>
                  <a:cubicBezTo>
                    <a:pt x="563" y="755"/>
                    <a:pt x="563" y="755"/>
                    <a:pt x="563" y="755"/>
                  </a:cubicBezTo>
                  <a:cubicBezTo>
                    <a:pt x="556" y="758"/>
                    <a:pt x="556" y="758"/>
                    <a:pt x="556" y="758"/>
                  </a:cubicBezTo>
                  <a:cubicBezTo>
                    <a:pt x="559" y="744"/>
                    <a:pt x="559" y="744"/>
                    <a:pt x="559" y="744"/>
                  </a:cubicBezTo>
                  <a:cubicBezTo>
                    <a:pt x="552" y="740"/>
                    <a:pt x="552" y="740"/>
                    <a:pt x="552" y="740"/>
                  </a:cubicBezTo>
                  <a:cubicBezTo>
                    <a:pt x="563" y="730"/>
                    <a:pt x="563" y="730"/>
                    <a:pt x="563" y="730"/>
                  </a:cubicBezTo>
                  <a:cubicBezTo>
                    <a:pt x="556" y="733"/>
                    <a:pt x="556" y="733"/>
                    <a:pt x="556" y="733"/>
                  </a:cubicBezTo>
                  <a:cubicBezTo>
                    <a:pt x="559" y="717"/>
                    <a:pt x="559" y="717"/>
                    <a:pt x="559" y="717"/>
                  </a:cubicBezTo>
                  <a:cubicBezTo>
                    <a:pt x="549" y="727"/>
                    <a:pt x="549" y="727"/>
                    <a:pt x="549" y="727"/>
                  </a:cubicBezTo>
                  <a:cubicBezTo>
                    <a:pt x="559" y="710"/>
                    <a:pt x="559" y="710"/>
                    <a:pt x="559" y="710"/>
                  </a:cubicBezTo>
                  <a:cubicBezTo>
                    <a:pt x="549" y="720"/>
                    <a:pt x="549" y="720"/>
                    <a:pt x="549" y="720"/>
                  </a:cubicBezTo>
                  <a:cubicBezTo>
                    <a:pt x="559" y="699"/>
                    <a:pt x="559" y="699"/>
                    <a:pt x="559" y="699"/>
                  </a:cubicBezTo>
                  <a:cubicBezTo>
                    <a:pt x="559" y="699"/>
                    <a:pt x="552" y="703"/>
                    <a:pt x="552" y="699"/>
                  </a:cubicBezTo>
                  <a:cubicBezTo>
                    <a:pt x="552" y="695"/>
                    <a:pt x="559" y="689"/>
                    <a:pt x="559" y="689"/>
                  </a:cubicBezTo>
                  <a:cubicBezTo>
                    <a:pt x="552" y="678"/>
                    <a:pt x="552" y="678"/>
                    <a:pt x="552" y="678"/>
                  </a:cubicBezTo>
                  <a:cubicBezTo>
                    <a:pt x="556" y="672"/>
                    <a:pt x="556" y="672"/>
                    <a:pt x="556" y="672"/>
                  </a:cubicBezTo>
                  <a:cubicBezTo>
                    <a:pt x="549" y="672"/>
                    <a:pt x="549" y="672"/>
                    <a:pt x="549" y="672"/>
                  </a:cubicBezTo>
                  <a:cubicBezTo>
                    <a:pt x="556" y="665"/>
                    <a:pt x="556" y="665"/>
                    <a:pt x="556" y="665"/>
                  </a:cubicBezTo>
                  <a:cubicBezTo>
                    <a:pt x="549" y="668"/>
                    <a:pt x="549" y="668"/>
                    <a:pt x="549" y="668"/>
                  </a:cubicBezTo>
                  <a:cubicBezTo>
                    <a:pt x="556" y="658"/>
                    <a:pt x="556" y="658"/>
                    <a:pt x="556" y="658"/>
                  </a:cubicBezTo>
                  <a:cubicBezTo>
                    <a:pt x="549" y="662"/>
                    <a:pt x="549" y="662"/>
                    <a:pt x="549" y="662"/>
                  </a:cubicBezTo>
                  <a:cubicBezTo>
                    <a:pt x="552" y="651"/>
                    <a:pt x="552" y="651"/>
                    <a:pt x="552" y="651"/>
                  </a:cubicBezTo>
                  <a:cubicBezTo>
                    <a:pt x="546" y="655"/>
                    <a:pt x="546" y="655"/>
                    <a:pt x="546" y="655"/>
                  </a:cubicBezTo>
                  <a:cubicBezTo>
                    <a:pt x="552" y="640"/>
                    <a:pt x="552" y="640"/>
                    <a:pt x="552" y="640"/>
                  </a:cubicBezTo>
                  <a:cubicBezTo>
                    <a:pt x="546" y="640"/>
                    <a:pt x="546" y="640"/>
                    <a:pt x="546" y="640"/>
                  </a:cubicBezTo>
                  <a:cubicBezTo>
                    <a:pt x="549" y="634"/>
                    <a:pt x="549" y="634"/>
                    <a:pt x="549" y="634"/>
                  </a:cubicBezTo>
                  <a:cubicBezTo>
                    <a:pt x="549" y="634"/>
                    <a:pt x="542" y="634"/>
                    <a:pt x="546" y="634"/>
                  </a:cubicBezTo>
                  <a:cubicBezTo>
                    <a:pt x="549" y="630"/>
                    <a:pt x="552" y="627"/>
                    <a:pt x="552" y="627"/>
                  </a:cubicBezTo>
                  <a:cubicBezTo>
                    <a:pt x="542" y="623"/>
                    <a:pt x="542" y="623"/>
                    <a:pt x="542" y="623"/>
                  </a:cubicBezTo>
                  <a:cubicBezTo>
                    <a:pt x="546" y="620"/>
                    <a:pt x="546" y="620"/>
                    <a:pt x="546" y="620"/>
                  </a:cubicBezTo>
                  <a:cubicBezTo>
                    <a:pt x="535" y="620"/>
                    <a:pt x="535" y="620"/>
                    <a:pt x="535" y="620"/>
                  </a:cubicBezTo>
                  <a:cubicBezTo>
                    <a:pt x="539" y="617"/>
                    <a:pt x="552" y="610"/>
                    <a:pt x="549" y="610"/>
                  </a:cubicBezTo>
                  <a:cubicBezTo>
                    <a:pt x="546" y="610"/>
                    <a:pt x="539" y="607"/>
                    <a:pt x="539" y="607"/>
                  </a:cubicBezTo>
                  <a:cubicBezTo>
                    <a:pt x="542" y="603"/>
                    <a:pt x="542" y="603"/>
                    <a:pt x="542" y="603"/>
                  </a:cubicBezTo>
                  <a:cubicBezTo>
                    <a:pt x="539" y="596"/>
                    <a:pt x="539" y="596"/>
                    <a:pt x="539" y="596"/>
                  </a:cubicBezTo>
                  <a:cubicBezTo>
                    <a:pt x="539" y="592"/>
                    <a:pt x="539" y="589"/>
                    <a:pt x="539" y="589"/>
                  </a:cubicBezTo>
                  <a:cubicBezTo>
                    <a:pt x="539" y="589"/>
                    <a:pt x="539" y="589"/>
                    <a:pt x="539" y="589"/>
                  </a:cubicBezTo>
                  <a:cubicBezTo>
                    <a:pt x="546" y="572"/>
                    <a:pt x="546" y="572"/>
                    <a:pt x="546" y="572"/>
                  </a:cubicBezTo>
                  <a:cubicBezTo>
                    <a:pt x="542" y="572"/>
                    <a:pt x="542" y="572"/>
                    <a:pt x="542" y="572"/>
                  </a:cubicBezTo>
                  <a:cubicBezTo>
                    <a:pt x="546" y="565"/>
                    <a:pt x="546" y="565"/>
                    <a:pt x="546" y="565"/>
                  </a:cubicBezTo>
                  <a:cubicBezTo>
                    <a:pt x="535" y="565"/>
                    <a:pt x="535" y="565"/>
                    <a:pt x="535" y="565"/>
                  </a:cubicBezTo>
                  <a:cubicBezTo>
                    <a:pt x="549" y="555"/>
                    <a:pt x="549" y="555"/>
                    <a:pt x="549" y="555"/>
                  </a:cubicBezTo>
                  <a:cubicBezTo>
                    <a:pt x="535" y="555"/>
                    <a:pt x="535" y="555"/>
                    <a:pt x="535" y="555"/>
                  </a:cubicBezTo>
                  <a:cubicBezTo>
                    <a:pt x="546" y="544"/>
                    <a:pt x="546" y="544"/>
                    <a:pt x="546" y="544"/>
                  </a:cubicBezTo>
                  <a:cubicBezTo>
                    <a:pt x="529" y="551"/>
                    <a:pt x="529" y="551"/>
                    <a:pt x="529" y="551"/>
                  </a:cubicBezTo>
                  <a:cubicBezTo>
                    <a:pt x="546" y="541"/>
                    <a:pt x="546" y="541"/>
                    <a:pt x="546" y="541"/>
                  </a:cubicBezTo>
                  <a:cubicBezTo>
                    <a:pt x="521" y="547"/>
                    <a:pt x="521" y="547"/>
                    <a:pt x="521" y="547"/>
                  </a:cubicBezTo>
                  <a:cubicBezTo>
                    <a:pt x="556" y="524"/>
                    <a:pt x="556" y="524"/>
                    <a:pt x="556" y="524"/>
                  </a:cubicBezTo>
                  <a:cubicBezTo>
                    <a:pt x="552" y="524"/>
                    <a:pt x="552" y="524"/>
                    <a:pt x="552" y="524"/>
                  </a:cubicBezTo>
                  <a:cubicBezTo>
                    <a:pt x="525" y="530"/>
                    <a:pt x="525" y="530"/>
                    <a:pt x="525" y="530"/>
                  </a:cubicBezTo>
                  <a:cubicBezTo>
                    <a:pt x="549" y="520"/>
                    <a:pt x="549" y="520"/>
                    <a:pt x="549" y="520"/>
                  </a:cubicBezTo>
                  <a:cubicBezTo>
                    <a:pt x="514" y="517"/>
                    <a:pt x="514" y="517"/>
                    <a:pt x="514" y="517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2" y="507"/>
                    <a:pt x="542" y="507"/>
                    <a:pt x="542" y="507"/>
                  </a:cubicBezTo>
                  <a:cubicBezTo>
                    <a:pt x="546" y="499"/>
                    <a:pt x="546" y="499"/>
                    <a:pt x="546" y="499"/>
                  </a:cubicBezTo>
                  <a:cubicBezTo>
                    <a:pt x="532" y="503"/>
                    <a:pt x="532" y="503"/>
                    <a:pt x="532" y="503"/>
                  </a:cubicBezTo>
                  <a:cubicBezTo>
                    <a:pt x="546" y="496"/>
                    <a:pt x="546" y="496"/>
                    <a:pt x="546" y="496"/>
                  </a:cubicBezTo>
                  <a:cubicBezTo>
                    <a:pt x="521" y="492"/>
                    <a:pt x="521" y="492"/>
                    <a:pt x="521" y="492"/>
                  </a:cubicBezTo>
                  <a:cubicBezTo>
                    <a:pt x="546" y="489"/>
                    <a:pt x="546" y="489"/>
                    <a:pt x="546" y="489"/>
                  </a:cubicBezTo>
                  <a:cubicBezTo>
                    <a:pt x="517" y="486"/>
                    <a:pt x="517" y="486"/>
                    <a:pt x="517" y="486"/>
                  </a:cubicBezTo>
                  <a:cubicBezTo>
                    <a:pt x="546" y="486"/>
                    <a:pt x="546" y="486"/>
                    <a:pt x="546" y="486"/>
                  </a:cubicBezTo>
                  <a:cubicBezTo>
                    <a:pt x="552" y="479"/>
                    <a:pt x="552" y="479"/>
                    <a:pt x="552" y="479"/>
                  </a:cubicBezTo>
                  <a:cubicBezTo>
                    <a:pt x="546" y="479"/>
                    <a:pt x="546" y="479"/>
                    <a:pt x="546" y="479"/>
                  </a:cubicBezTo>
                  <a:cubicBezTo>
                    <a:pt x="539" y="475"/>
                    <a:pt x="539" y="475"/>
                    <a:pt x="539" y="475"/>
                  </a:cubicBezTo>
                  <a:cubicBezTo>
                    <a:pt x="546" y="475"/>
                    <a:pt x="546" y="475"/>
                    <a:pt x="546" y="475"/>
                  </a:cubicBezTo>
                  <a:cubicBezTo>
                    <a:pt x="556" y="475"/>
                    <a:pt x="556" y="475"/>
                    <a:pt x="556" y="475"/>
                  </a:cubicBezTo>
                  <a:cubicBezTo>
                    <a:pt x="566" y="469"/>
                    <a:pt x="566" y="469"/>
                    <a:pt x="566" y="469"/>
                  </a:cubicBezTo>
                  <a:cubicBezTo>
                    <a:pt x="573" y="469"/>
                    <a:pt x="573" y="469"/>
                    <a:pt x="573" y="469"/>
                  </a:cubicBezTo>
                  <a:cubicBezTo>
                    <a:pt x="556" y="469"/>
                    <a:pt x="556" y="469"/>
                    <a:pt x="556" y="469"/>
                  </a:cubicBezTo>
                  <a:cubicBezTo>
                    <a:pt x="546" y="469"/>
                    <a:pt x="546" y="469"/>
                    <a:pt x="546" y="469"/>
                  </a:cubicBezTo>
                  <a:cubicBezTo>
                    <a:pt x="542" y="465"/>
                    <a:pt x="542" y="465"/>
                    <a:pt x="542" y="465"/>
                  </a:cubicBezTo>
                  <a:cubicBezTo>
                    <a:pt x="556" y="462"/>
                    <a:pt x="556" y="462"/>
                    <a:pt x="556" y="462"/>
                  </a:cubicBezTo>
                  <a:cubicBezTo>
                    <a:pt x="563" y="458"/>
                    <a:pt x="563" y="458"/>
                    <a:pt x="563" y="458"/>
                  </a:cubicBezTo>
                  <a:cubicBezTo>
                    <a:pt x="559" y="458"/>
                    <a:pt x="559" y="458"/>
                    <a:pt x="559" y="458"/>
                  </a:cubicBezTo>
                  <a:cubicBezTo>
                    <a:pt x="559" y="458"/>
                    <a:pt x="559" y="455"/>
                    <a:pt x="556" y="455"/>
                  </a:cubicBezTo>
                  <a:cubicBezTo>
                    <a:pt x="552" y="455"/>
                    <a:pt x="552" y="455"/>
                    <a:pt x="552" y="455"/>
                  </a:cubicBezTo>
                  <a:cubicBezTo>
                    <a:pt x="552" y="455"/>
                    <a:pt x="542" y="455"/>
                    <a:pt x="535" y="455"/>
                  </a:cubicBezTo>
                  <a:cubicBezTo>
                    <a:pt x="532" y="455"/>
                    <a:pt x="525" y="455"/>
                    <a:pt x="525" y="455"/>
                  </a:cubicBezTo>
                  <a:cubicBezTo>
                    <a:pt x="542" y="448"/>
                    <a:pt x="542" y="448"/>
                    <a:pt x="542" y="448"/>
                  </a:cubicBezTo>
                  <a:cubicBezTo>
                    <a:pt x="556" y="444"/>
                    <a:pt x="556" y="444"/>
                    <a:pt x="556" y="444"/>
                  </a:cubicBezTo>
                  <a:cubicBezTo>
                    <a:pt x="563" y="441"/>
                    <a:pt x="563" y="441"/>
                    <a:pt x="563" y="441"/>
                  </a:cubicBezTo>
                  <a:cubicBezTo>
                    <a:pt x="566" y="437"/>
                    <a:pt x="566" y="437"/>
                    <a:pt x="566" y="437"/>
                  </a:cubicBezTo>
                  <a:cubicBezTo>
                    <a:pt x="549" y="437"/>
                    <a:pt x="549" y="437"/>
                    <a:pt x="549" y="437"/>
                  </a:cubicBezTo>
                  <a:cubicBezTo>
                    <a:pt x="539" y="434"/>
                    <a:pt x="539" y="434"/>
                    <a:pt x="539" y="434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556" y="427"/>
                    <a:pt x="556" y="427"/>
                    <a:pt x="556" y="427"/>
                  </a:cubicBezTo>
                  <a:cubicBezTo>
                    <a:pt x="566" y="427"/>
                    <a:pt x="566" y="427"/>
                    <a:pt x="566" y="427"/>
                  </a:cubicBezTo>
                  <a:cubicBezTo>
                    <a:pt x="552" y="427"/>
                    <a:pt x="552" y="427"/>
                    <a:pt x="552" y="427"/>
                  </a:cubicBezTo>
                  <a:cubicBezTo>
                    <a:pt x="546" y="424"/>
                    <a:pt x="546" y="424"/>
                    <a:pt x="546" y="424"/>
                  </a:cubicBezTo>
                  <a:cubicBezTo>
                    <a:pt x="570" y="424"/>
                    <a:pt x="570" y="424"/>
                    <a:pt x="570" y="424"/>
                  </a:cubicBezTo>
                  <a:cubicBezTo>
                    <a:pt x="570" y="421"/>
                    <a:pt x="570" y="421"/>
                    <a:pt x="570" y="421"/>
                  </a:cubicBezTo>
                  <a:cubicBezTo>
                    <a:pt x="570" y="417"/>
                    <a:pt x="570" y="417"/>
                    <a:pt x="570" y="417"/>
                  </a:cubicBezTo>
                  <a:cubicBezTo>
                    <a:pt x="556" y="414"/>
                    <a:pt x="556" y="414"/>
                    <a:pt x="556" y="414"/>
                  </a:cubicBezTo>
                  <a:cubicBezTo>
                    <a:pt x="549" y="410"/>
                    <a:pt x="549" y="410"/>
                    <a:pt x="549" y="410"/>
                  </a:cubicBezTo>
                  <a:cubicBezTo>
                    <a:pt x="556" y="410"/>
                    <a:pt x="556" y="410"/>
                    <a:pt x="556" y="410"/>
                  </a:cubicBezTo>
                  <a:cubicBezTo>
                    <a:pt x="525" y="403"/>
                    <a:pt x="525" y="403"/>
                    <a:pt x="525" y="403"/>
                  </a:cubicBezTo>
                  <a:cubicBezTo>
                    <a:pt x="556" y="406"/>
                    <a:pt x="556" y="406"/>
                    <a:pt x="556" y="406"/>
                  </a:cubicBezTo>
                  <a:cubicBezTo>
                    <a:pt x="559" y="406"/>
                    <a:pt x="559" y="406"/>
                    <a:pt x="559" y="406"/>
                  </a:cubicBezTo>
                  <a:cubicBezTo>
                    <a:pt x="542" y="399"/>
                    <a:pt x="542" y="399"/>
                    <a:pt x="542" y="399"/>
                  </a:cubicBezTo>
                  <a:cubicBezTo>
                    <a:pt x="580" y="406"/>
                    <a:pt x="580" y="406"/>
                    <a:pt x="580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0" y="399"/>
                    <a:pt x="580" y="399"/>
                    <a:pt x="580" y="399"/>
                  </a:cubicBezTo>
                  <a:cubicBezTo>
                    <a:pt x="580" y="399"/>
                    <a:pt x="573" y="399"/>
                    <a:pt x="566" y="396"/>
                  </a:cubicBezTo>
                  <a:cubicBezTo>
                    <a:pt x="563" y="393"/>
                    <a:pt x="556" y="389"/>
                    <a:pt x="556" y="389"/>
                  </a:cubicBezTo>
                  <a:cubicBezTo>
                    <a:pt x="549" y="389"/>
                    <a:pt x="549" y="389"/>
                    <a:pt x="549" y="389"/>
                  </a:cubicBezTo>
                  <a:cubicBezTo>
                    <a:pt x="542" y="382"/>
                    <a:pt x="542" y="382"/>
                    <a:pt x="542" y="382"/>
                  </a:cubicBezTo>
                  <a:cubicBezTo>
                    <a:pt x="521" y="376"/>
                    <a:pt x="521" y="376"/>
                    <a:pt x="521" y="376"/>
                  </a:cubicBezTo>
                  <a:cubicBezTo>
                    <a:pt x="552" y="382"/>
                    <a:pt x="552" y="382"/>
                    <a:pt x="552" y="382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29" y="369"/>
                    <a:pt x="529" y="369"/>
                    <a:pt x="529" y="369"/>
                  </a:cubicBezTo>
                  <a:cubicBezTo>
                    <a:pt x="549" y="376"/>
                    <a:pt x="549" y="376"/>
                    <a:pt x="549" y="376"/>
                  </a:cubicBezTo>
                  <a:cubicBezTo>
                    <a:pt x="563" y="376"/>
                    <a:pt x="563" y="376"/>
                    <a:pt x="563" y="376"/>
                  </a:cubicBezTo>
                  <a:cubicBezTo>
                    <a:pt x="570" y="372"/>
                    <a:pt x="570" y="372"/>
                    <a:pt x="570" y="372"/>
                  </a:cubicBezTo>
                  <a:cubicBezTo>
                    <a:pt x="577" y="366"/>
                    <a:pt x="577" y="366"/>
                    <a:pt x="577" y="366"/>
                  </a:cubicBezTo>
                  <a:cubicBezTo>
                    <a:pt x="539" y="351"/>
                    <a:pt x="539" y="351"/>
                    <a:pt x="539" y="351"/>
                  </a:cubicBezTo>
                  <a:cubicBezTo>
                    <a:pt x="580" y="366"/>
                    <a:pt x="580" y="366"/>
                    <a:pt x="580" y="366"/>
                  </a:cubicBezTo>
                  <a:cubicBezTo>
                    <a:pt x="580" y="362"/>
                    <a:pt x="580" y="362"/>
                    <a:pt x="580" y="362"/>
                  </a:cubicBezTo>
                  <a:cubicBezTo>
                    <a:pt x="584" y="359"/>
                    <a:pt x="584" y="359"/>
                    <a:pt x="584" y="359"/>
                  </a:cubicBezTo>
                  <a:cubicBezTo>
                    <a:pt x="580" y="351"/>
                    <a:pt x="580" y="351"/>
                    <a:pt x="580" y="351"/>
                  </a:cubicBezTo>
                  <a:cubicBezTo>
                    <a:pt x="563" y="344"/>
                    <a:pt x="563" y="344"/>
                    <a:pt x="563" y="344"/>
                  </a:cubicBezTo>
                  <a:cubicBezTo>
                    <a:pt x="552" y="338"/>
                    <a:pt x="552" y="338"/>
                    <a:pt x="552" y="338"/>
                  </a:cubicBezTo>
                  <a:cubicBezTo>
                    <a:pt x="577" y="341"/>
                    <a:pt x="577" y="341"/>
                    <a:pt x="577" y="341"/>
                  </a:cubicBezTo>
                  <a:cubicBezTo>
                    <a:pt x="584" y="341"/>
                    <a:pt x="584" y="341"/>
                    <a:pt x="584" y="341"/>
                  </a:cubicBezTo>
                  <a:cubicBezTo>
                    <a:pt x="559" y="327"/>
                    <a:pt x="559" y="327"/>
                    <a:pt x="559" y="327"/>
                  </a:cubicBezTo>
                  <a:cubicBezTo>
                    <a:pt x="611" y="341"/>
                    <a:pt x="611" y="341"/>
                    <a:pt x="611" y="341"/>
                  </a:cubicBezTo>
                  <a:cubicBezTo>
                    <a:pt x="611" y="338"/>
                    <a:pt x="611" y="338"/>
                    <a:pt x="611" y="338"/>
                  </a:cubicBezTo>
                  <a:cubicBezTo>
                    <a:pt x="542" y="307"/>
                    <a:pt x="542" y="307"/>
                    <a:pt x="542" y="307"/>
                  </a:cubicBezTo>
                  <a:cubicBezTo>
                    <a:pt x="597" y="327"/>
                    <a:pt x="597" y="327"/>
                    <a:pt x="597" y="327"/>
                  </a:cubicBezTo>
                  <a:cubicBezTo>
                    <a:pt x="608" y="324"/>
                    <a:pt x="608" y="324"/>
                    <a:pt x="608" y="324"/>
                  </a:cubicBezTo>
                  <a:cubicBezTo>
                    <a:pt x="546" y="293"/>
                    <a:pt x="546" y="293"/>
                    <a:pt x="546" y="293"/>
                  </a:cubicBezTo>
                  <a:cubicBezTo>
                    <a:pt x="604" y="321"/>
                    <a:pt x="604" y="321"/>
                    <a:pt x="604" y="321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49" y="286"/>
                    <a:pt x="549" y="286"/>
                    <a:pt x="549" y="286"/>
                  </a:cubicBezTo>
                  <a:cubicBezTo>
                    <a:pt x="594" y="303"/>
                    <a:pt x="594" y="303"/>
                    <a:pt x="594" y="303"/>
                  </a:cubicBezTo>
                  <a:cubicBezTo>
                    <a:pt x="563" y="283"/>
                    <a:pt x="563" y="283"/>
                    <a:pt x="563" y="283"/>
                  </a:cubicBezTo>
                  <a:cubicBezTo>
                    <a:pt x="597" y="303"/>
                    <a:pt x="597" y="303"/>
                    <a:pt x="597" y="303"/>
                  </a:cubicBezTo>
                  <a:cubicBezTo>
                    <a:pt x="604" y="303"/>
                    <a:pt x="604" y="303"/>
                    <a:pt x="604" y="303"/>
                  </a:cubicBezTo>
                  <a:cubicBezTo>
                    <a:pt x="622" y="303"/>
                    <a:pt x="622" y="303"/>
                    <a:pt x="622" y="303"/>
                  </a:cubicBezTo>
                  <a:cubicBezTo>
                    <a:pt x="563" y="276"/>
                    <a:pt x="563" y="276"/>
                    <a:pt x="563" y="276"/>
                  </a:cubicBezTo>
                  <a:cubicBezTo>
                    <a:pt x="614" y="296"/>
                    <a:pt x="614" y="296"/>
                    <a:pt x="614" y="296"/>
                  </a:cubicBezTo>
                  <a:cubicBezTo>
                    <a:pt x="559" y="269"/>
                    <a:pt x="559" y="269"/>
                    <a:pt x="559" y="269"/>
                  </a:cubicBezTo>
                  <a:cubicBezTo>
                    <a:pt x="611" y="293"/>
                    <a:pt x="611" y="293"/>
                    <a:pt x="611" y="293"/>
                  </a:cubicBezTo>
                  <a:cubicBezTo>
                    <a:pt x="614" y="286"/>
                    <a:pt x="614" y="286"/>
                    <a:pt x="614" y="286"/>
                  </a:cubicBezTo>
                  <a:cubicBezTo>
                    <a:pt x="573" y="266"/>
                    <a:pt x="573" y="266"/>
                    <a:pt x="573" y="266"/>
                  </a:cubicBezTo>
                  <a:cubicBezTo>
                    <a:pt x="618" y="283"/>
                    <a:pt x="618" y="283"/>
                    <a:pt x="618" y="283"/>
                  </a:cubicBezTo>
                  <a:cubicBezTo>
                    <a:pt x="618" y="283"/>
                    <a:pt x="573" y="245"/>
                    <a:pt x="566" y="238"/>
                  </a:cubicBezTo>
                  <a:cubicBezTo>
                    <a:pt x="563" y="231"/>
                    <a:pt x="608" y="273"/>
                    <a:pt x="608" y="273"/>
                  </a:cubicBezTo>
                  <a:cubicBezTo>
                    <a:pt x="601" y="266"/>
                    <a:pt x="601" y="266"/>
                    <a:pt x="601" y="266"/>
                  </a:cubicBezTo>
                  <a:cubicBezTo>
                    <a:pt x="611" y="266"/>
                    <a:pt x="611" y="266"/>
                    <a:pt x="611" y="266"/>
                  </a:cubicBezTo>
                  <a:cubicBezTo>
                    <a:pt x="625" y="273"/>
                    <a:pt x="625" y="273"/>
                    <a:pt x="625" y="273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587" y="238"/>
                    <a:pt x="587" y="238"/>
                    <a:pt x="587" y="238"/>
                  </a:cubicBezTo>
                  <a:cubicBezTo>
                    <a:pt x="632" y="269"/>
                    <a:pt x="632" y="269"/>
                    <a:pt x="632" y="269"/>
                  </a:cubicBezTo>
                  <a:cubicBezTo>
                    <a:pt x="642" y="273"/>
                    <a:pt x="642" y="273"/>
                    <a:pt x="642" y="273"/>
                  </a:cubicBezTo>
                  <a:cubicBezTo>
                    <a:pt x="614" y="251"/>
                    <a:pt x="614" y="251"/>
                    <a:pt x="614" y="251"/>
                  </a:cubicBezTo>
                  <a:cubicBezTo>
                    <a:pt x="608" y="238"/>
                    <a:pt x="608" y="238"/>
                    <a:pt x="608" y="238"/>
                  </a:cubicBezTo>
                  <a:cubicBezTo>
                    <a:pt x="646" y="262"/>
                    <a:pt x="646" y="262"/>
                    <a:pt x="646" y="262"/>
                  </a:cubicBezTo>
                  <a:cubicBezTo>
                    <a:pt x="642" y="255"/>
                    <a:pt x="642" y="255"/>
                    <a:pt x="642" y="255"/>
                  </a:cubicBezTo>
                  <a:cubicBezTo>
                    <a:pt x="629" y="241"/>
                    <a:pt x="629" y="241"/>
                    <a:pt x="629" y="241"/>
                  </a:cubicBezTo>
                  <a:cubicBezTo>
                    <a:pt x="597" y="224"/>
                    <a:pt x="597" y="224"/>
                    <a:pt x="597" y="224"/>
                  </a:cubicBezTo>
                  <a:cubicBezTo>
                    <a:pt x="611" y="228"/>
                    <a:pt x="611" y="228"/>
                    <a:pt x="611" y="228"/>
                  </a:cubicBezTo>
                  <a:cubicBezTo>
                    <a:pt x="625" y="231"/>
                    <a:pt x="625" y="231"/>
                    <a:pt x="625" y="231"/>
                  </a:cubicBezTo>
                  <a:cubicBezTo>
                    <a:pt x="604" y="214"/>
                    <a:pt x="604" y="214"/>
                    <a:pt x="604" y="214"/>
                  </a:cubicBezTo>
                  <a:cubicBezTo>
                    <a:pt x="639" y="241"/>
                    <a:pt x="639" y="241"/>
                    <a:pt x="639" y="241"/>
                  </a:cubicBezTo>
                  <a:cubicBezTo>
                    <a:pt x="642" y="238"/>
                    <a:pt x="642" y="238"/>
                    <a:pt x="642" y="238"/>
                  </a:cubicBezTo>
                  <a:cubicBezTo>
                    <a:pt x="611" y="207"/>
                    <a:pt x="611" y="207"/>
                    <a:pt x="611" y="207"/>
                  </a:cubicBezTo>
                  <a:cubicBezTo>
                    <a:pt x="649" y="245"/>
                    <a:pt x="649" y="245"/>
                    <a:pt x="649" y="245"/>
                  </a:cubicBezTo>
                  <a:cubicBezTo>
                    <a:pt x="663" y="255"/>
                    <a:pt x="663" y="255"/>
                    <a:pt x="663" y="255"/>
                  </a:cubicBezTo>
                  <a:cubicBezTo>
                    <a:pt x="670" y="255"/>
                    <a:pt x="670" y="255"/>
                    <a:pt x="670" y="255"/>
                  </a:cubicBezTo>
                  <a:cubicBezTo>
                    <a:pt x="670" y="251"/>
                    <a:pt x="670" y="251"/>
                    <a:pt x="670" y="251"/>
                  </a:cubicBezTo>
                  <a:cubicBezTo>
                    <a:pt x="649" y="238"/>
                    <a:pt x="649" y="238"/>
                    <a:pt x="649" y="238"/>
                  </a:cubicBezTo>
                  <a:cubicBezTo>
                    <a:pt x="666" y="248"/>
                    <a:pt x="666" y="248"/>
                    <a:pt x="666" y="248"/>
                  </a:cubicBezTo>
                  <a:cubicBezTo>
                    <a:pt x="649" y="228"/>
                    <a:pt x="649" y="228"/>
                    <a:pt x="649" y="228"/>
                  </a:cubicBezTo>
                  <a:cubicBezTo>
                    <a:pt x="653" y="231"/>
                    <a:pt x="653" y="231"/>
                    <a:pt x="653" y="231"/>
                  </a:cubicBezTo>
                  <a:cubicBezTo>
                    <a:pt x="666" y="241"/>
                    <a:pt x="666" y="241"/>
                    <a:pt x="666" y="241"/>
                  </a:cubicBezTo>
                  <a:cubicBezTo>
                    <a:pt x="663" y="231"/>
                    <a:pt x="663" y="231"/>
                    <a:pt x="663" y="231"/>
                  </a:cubicBezTo>
                  <a:cubicBezTo>
                    <a:pt x="622" y="207"/>
                    <a:pt x="622" y="207"/>
                    <a:pt x="622" y="207"/>
                  </a:cubicBezTo>
                  <a:cubicBezTo>
                    <a:pt x="663" y="228"/>
                    <a:pt x="663" y="228"/>
                    <a:pt x="663" y="228"/>
                  </a:cubicBezTo>
                  <a:cubicBezTo>
                    <a:pt x="656" y="218"/>
                    <a:pt x="656" y="218"/>
                    <a:pt x="656" y="218"/>
                  </a:cubicBezTo>
                  <a:cubicBezTo>
                    <a:pt x="656" y="218"/>
                    <a:pt x="642" y="210"/>
                    <a:pt x="639" y="207"/>
                  </a:cubicBezTo>
                  <a:cubicBezTo>
                    <a:pt x="632" y="203"/>
                    <a:pt x="622" y="196"/>
                    <a:pt x="622" y="196"/>
                  </a:cubicBezTo>
                  <a:cubicBezTo>
                    <a:pt x="636" y="203"/>
                    <a:pt x="636" y="203"/>
                    <a:pt x="636" y="203"/>
                  </a:cubicBezTo>
                  <a:cubicBezTo>
                    <a:pt x="622" y="190"/>
                    <a:pt x="622" y="190"/>
                    <a:pt x="622" y="190"/>
                  </a:cubicBezTo>
                  <a:cubicBezTo>
                    <a:pt x="639" y="203"/>
                    <a:pt x="639" y="203"/>
                    <a:pt x="639" y="203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53" y="203"/>
                    <a:pt x="653" y="203"/>
                    <a:pt x="653" y="203"/>
                  </a:cubicBezTo>
                  <a:cubicBezTo>
                    <a:pt x="632" y="190"/>
                    <a:pt x="632" y="190"/>
                    <a:pt x="632" y="190"/>
                  </a:cubicBezTo>
                  <a:cubicBezTo>
                    <a:pt x="656" y="200"/>
                    <a:pt x="656" y="200"/>
                    <a:pt x="656" y="200"/>
                  </a:cubicBezTo>
                  <a:cubicBezTo>
                    <a:pt x="677" y="214"/>
                    <a:pt x="677" y="214"/>
                    <a:pt x="677" y="214"/>
                  </a:cubicBezTo>
                  <a:cubicBezTo>
                    <a:pt x="666" y="203"/>
                    <a:pt x="666" y="203"/>
                    <a:pt x="666" y="203"/>
                  </a:cubicBezTo>
                  <a:cubicBezTo>
                    <a:pt x="642" y="183"/>
                    <a:pt x="642" y="183"/>
                    <a:pt x="642" y="183"/>
                  </a:cubicBezTo>
                  <a:cubicBezTo>
                    <a:pt x="684" y="210"/>
                    <a:pt x="684" y="210"/>
                    <a:pt x="684" y="210"/>
                  </a:cubicBezTo>
                  <a:cubicBezTo>
                    <a:pt x="684" y="207"/>
                    <a:pt x="684" y="207"/>
                    <a:pt x="684" y="207"/>
                  </a:cubicBezTo>
                  <a:cubicBezTo>
                    <a:pt x="646" y="179"/>
                    <a:pt x="646" y="179"/>
                    <a:pt x="646" y="179"/>
                  </a:cubicBezTo>
                  <a:cubicBezTo>
                    <a:pt x="684" y="203"/>
                    <a:pt x="684" y="203"/>
                    <a:pt x="684" y="203"/>
                  </a:cubicBezTo>
                  <a:cubicBezTo>
                    <a:pt x="649" y="162"/>
                    <a:pt x="649" y="162"/>
                    <a:pt x="649" y="162"/>
                  </a:cubicBezTo>
                  <a:cubicBezTo>
                    <a:pt x="684" y="193"/>
                    <a:pt x="684" y="193"/>
                    <a:pt x="684" y="193"/>
                  </a:cubicBezTo>
                  <a:cubicBezTo>
                    <a:pt x="677" y="183"/>
                    <a:pt x="677" y="183"/>
                    <a:pt x="677" y="183"/>
                  </a:cubicBezTo>
                  <a:cubicBezTo>
                    <a:pt x="670" y="169"/>
                    <a:pt x="670" y="169"/>
                    <a:pt x="670" y="169"/>
                  </a:cubicBezTo>
                  <a:cubicBezTo>
                    <a:pt x="718" y="210"/>
                    <a:pt x="718" y="210"/>
                    <a:pt x="718" y="210"/>
                  </a:cubicBezTo>
                  <a:cubicBezTo>
                    <a:pt x="698" y="183"/>
                    <a:pt x="698" y="183"/>
                    <a:pt x="698" y="183"/>
                  </a:cubicBezTo>
                  <a:cubicBezTo>
                    <a:pt x="681" y="162"/>
                    <a:pt x="681" y="162"/>
                    <a:pt x="681" y="162"/>
                  </a:cubicBezTo>
                  <a:cubicBezTo>
                    <a:pt x="718" y="207"/>
                    <a:pt x="718" y="207"/>
                    <a:pt x="718" y="207"/>
                  </a:cubicBezTo>
                  <a:cubicBezTo>
                    <a:pt x="714" y="196"/>
                    <a:pt x="714" y="196"/>
                    <a:pt x="714" y="196"/>
                  </a:cubicBezTo>
                  <a:cubicBezTo>
                    <a:pt x="714" y="196"/>
                    <a:pt x="711" y="193"/>
                    <a:pt x="708" y="186"/>
                  </a:cubicBezTo>
                  <a:cubicBezTo>
                    <a:pt x="698" y="173"/>
                    <a:pt x="684" y="152"/>
                    <a:pt x="687" y="121"/>
                  </a:cubicBezTo>
                  <a:cubicBezTo>
                    <a:pt x="694" y="169"/>
                    <a:pt x="694" y="169"/>
                    <a:pt x="694" y="169"/>
                  </a:cubicBezTo>
                  <a:cubicBezTo>
                    <a:pt x="714" y="190"/>
                    <a:pt x="714" y="190"/>
                    <a:pt x="714" y="190"/>
                  </a:cubicBezTo>
                  <a:cubicBezTo>
                    <a:pt x="729" y="196"/>
                    <a:pt x="729" y="196"/>
                    <a:pt x="729" y="196"/>
                  </a:cubicBezTo>
                  <a:cubicBezTo>
                    <a:pt x="726" y="190"/>
                    <a:pt x="726" y="190"/>
                    <a:pt x="726" y="190"/>
                  </a:cubicBezTo>
                  <a:cubicBezTo>
                    <a:pt x="722" y="179"/>
                    <a:pt x="722" y="179"/>
                    <a:pt x="722" y="179"/>
                  </a:cubicBezTo>
                  <a:cubicBezTo>
                    <a:pt x="718" y="173"/>
                    <a:pt x="718" y="173"/>
                    <a:pt x="718" y="173"/>
                  </a:cubicBezTo>
                  <a:cubicBezTo>
                    <a:pt x="714" y="162"/>
                    <a:pt x="714" y="162"/>
                    <a:pt x="714" y="162"/>
                  </a:cubicBezTo>
                  <a:cubicBezTo>
                    <a:pt x="704" y="141"/>
                    <a:pt x="704" y="141"/>
                    <a:pt x="704" y="141"/>
                  </a:cubicBezTo>
                  <a:cubicBezTo>
                    <a:pt x="736" y="190"/>
                    <a:pt x="736" y="190"/>
                    <a:pt x="736" y="190"/>
                  </a:cubicBezTo>
                  <a:cubicBezTo>
                    <a:pt x="749" y="200"/>
                    <a:pt x="749" y="200"/>
                    <a:pt x="749" y="200"/>
                  </a:cubicBezTo>
                  <a:cubicBezTo>
                    <a:pt x="753" y="196"/>
                    <a:pt x="753" y="196"/>
                    <a:pt x="753" y="196"/>
                  </a:cubicBezTo>
                  <a:cubicBezTo>
                    <a:pt x="749" y="193"/>
                    <a:pt x="718" y="141"/>
                    <a:pt x="718" y="141"/>
                  </a:cubicBezTo>
                  <a:cubicBezTo>
                    <a:pt x="749" y="190"/>
                    <a:pt x="749" y="190"/>
                    <a:pt x="749" y="190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22" y="131"/>
                    <a:pt x="722" y="131"/>
                    <a:pt x="722" y="131"/>
                  </a:cubicBezTo>
                  <a:cubicBezTo>
                    <a:pt x="753" y="183"/>
                    <a:pt x="753" y="183"/>
                    <a:pt x="753" y="183"/>
                  </a:cubicBezTo>
                  <a:cubicBezTo>
                    <a:pt x="753" y="169"/>
                    <a:pt x="753" y="169"/>
                    <a:pt x="753" y="169"/>
                  </a:cubicBezTo>
                  <a:cubicBezTo>
                    <a:pt x="749" y="158"/>
                    <a:pt x="749" y="158"/>
                    <a:pt x="749" y="158"/>
                  </a:cubicBezTo>
                  <a:cubicBezTo>
                    <a:pt x="749" y="158"/>
                    <a:pt x="749" y="158"/>
                    <a:pt x="749" y="148"/>
                  </a:cubicBezTo>
                  <a:cubicBezTo>
                    <a:pt x="746" y="138"/>
                    <a:pt x="739" y="118"/>
                    <a:pt x="739" y="118"/>
                  </a:cubicBezTo>
                  <a:cubicBezTo>
                    <a:pt x="736" y="103"/>
                    <a:pt x="736" y="103"/>
                    <a:pt x="736" y="103"/>
                  </a:cubicBezTo>
                  <a:cubicBezTo>
                    <a:pt x="743" y="125"/>
                    <a:pt x="743" y="125"/>
                    <a:pt x="743" y="125"/>
                  </a:cubicBezTo>
                  <a:cubicBezTo>
                    <a:pt x="732" y="107"/>
                    <a:pt x="732" y="107"/>
                    <a:pt x="732" y="107"/>
                  </a:cubicBezTo>
                  <a:cubicBezTo>
                    <a:pt x="756" y="141"/>
                    <a:pt x="756" y="141"/>
                    <a:pt x="756" y="141"/>
                  </a:cubicBezTo>
                  <a:cubicBezTo>
                    <a:pt x="763" y="152"/>
                    <a:pt x="763" y="152"/>
                    <a:pt x="763" y="152"/>
                  </a:cubicBezTo>
                  <a:cubicBezTo>
                    <a:pt x="763" y="152"/>
                    <a:pt x="763" y="152"/>
                    <a:pt x="767" y="155"/>
                  </a:cubicBezTo>
                  <a:cubicBezTo>
                    <a:pt x="767" y="162"/>
                    <a:pt x="770" y="173"/>
                    <a:pt x="770" y="173"/>
                  </a:cubicBezTo>
                  <a:cubicBezTo>
                    <a:pt x="770" y="176"/>
                    <a:pt x="777" y="179"/>
                    <a:pt x="777" y="179"/>
                  </a:cubicBezTo>
                  <a:cubicBezTo>
                    <a:pt x="767" y="141"/>
                    <a:pt x="767" y="141"/>
                    <a:pt x="767" y="141"/>
                  </a:cubicBezTo>
                  <a:cubicBezTo>
                    <a:pt x="767" y="125"/>
                    <a:pt x="767" y="125"/>
                    <a:pt x="767" y="125"/>
                  </a:cubicBezTo>
                  <a:cubicBezTo>
                    <a:pt x="753" y="107"/>
                    <a:pt x="753" y="107"/>
                    <a:pt x="753" y="107"/>
                  </a:cubicBezTo>
                  <a:cubicBezTo>
                    <a:pt x="781" y="135"/>
                    <a:pt x="781" y="135"/>
                    <a:pt x="781" y="135"/>
                  </a:cubicBezTo>
                  <a:cubicBezTo>
                    <a:pt x="770" y="111"/>
                    <a:pt x="770" y="111"/>
                    <a:pt x="770" y="111"/>
                  </a:cubicBezTo>
                  <a:cubicBezTo>
                    <a:pt x="759" y="100"/>
                    <a:pt x="759" y="100"/>
                    <a:pt x="759" y="100"/>
                  </a:cubicBezTo>
                  <a:cubicBezTo>
                    <a:pt x="784" y="148"/>
                    <a:pt x="784" y="148"/>
                    <a:pt x="784" y="148"/>
                  </a:cubicBezTo>
                  <a:cubicBezTo>
                    <a:pt x="788" y="152"/>
                    <a:pt x="788" y="152"/>
                    <a:pt x="788" y="152"/>
                  </a:cubicBezTo>
                  <a:cubicBezTo>
                    <a:pt x="788" y="148"/>
                    <a:pt x="791" y="141"/>
                    <a:pt x="784" y="131"/>
                  </a:cubicBezTo>
                  <a:cubicBezTo>
                    <a:pt x="781" y="121"/>
                    <a:pt x="773" y="100"/>
                    <a:pt x="773" y="100"/>
                  </a:cubicBezTo>
                  <a:cubicBezTo>
                    <a:pt x="794" y="145"/>
                    <a:pt x="794" y="145"/>
                    <a:pt x="794" y="145"/>
                  </a:cubicBezTo>
                  <a:cubicBezTo>
                    <a:pt x="788" y="97"/>
                    <a:pt x="788" y="97"/>
                    <a:pt x="788" y="97"/>
                  </a:cubicBezTo>
                  <a:cubicBezTo>
                    <a:pt x="791" y="148"/>
                    <a:pt x="791" y="148"/>
                    <a:pt x="791" y="148"/>
                  </a:cubicBezTo>
                  <a:cubicBezTo>
                    <a:pt x="798" y="148"/>
                    <a:pt x="798" y="148"/>
                    <a:pt x="798" y="148"/>
                  </a:cubicBezTo>
                  <a:cubicBezTo>
                    <a:pt x="808" y="148"/>
                    <a:pt x="808" y="148"/>
                    <a:pt x="808" y="148"/>
                  </a:cubicBezTo>
                  <a:cubicBezTo>
                    <a:pt x="791" y="80"/>
                    <a:pt x="791" y="80"/>
                    <a:pt x="791" y="80"/>
                  </a:cubicBezTo>
                  <a:cubicBezTo>
                    <a:pt x="815" y="158"/>
                    <a:pt x="815" y="158"/>
                    <a:pt x="815" y="158"/>
                  </a:cubicBezTo>
                  <a:cubicBezTo>
                    <a:pt x="811" y="138"/>
                    <a:pt x="811" y="138"/>
                    <a:pt x="811" y="138"/>
                  </a:cubicBezTo>
                  <a:cubicBezTo>
                    <a:pt x="798" y="80"/>
                    <a:pt x="798" y="80"/>
                    <a:pt x="798" y="80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26" y="148"/>
                    <a:pt x="826" y="148"/>
                    <a:pt x="826" y="148"/>
                  </a:cubicBezTo>
                  <a:cubicBezTo>
                    <a:pt x="833" y="162"/>
                    <a:pt x="833" y="162"/>
                    <a:pt x="833" y="162"/>
                  </a:cubicBezTo>
                  <a:cubicBezTo>
                    <a:pt x="829" y="145"/>
                    <a:pt x="829" y="145"/>
                    <a:pt x="829" y="145"/>
                  </a:cubicBezTo>
                  <a:cubicBezTo>
                    <a:pt x="822" y="114"/>
                    <a:pt x="822" y="114"/>
                    <a:pt x="822" y="114"/>
                  </a:cubicBezTo>
                  <a:cubicBezTo>
                    <a:pt x="822" y="80"/>
                    <a:pt x="822" y="80"/>
                    <a:pt x="822" y="80"/>
                  </a:cubicBezTo>
                  <a:cubicBezTo>
                    <a:pt x="826" y="128"/>
                    <a:pt x="826" y="128"/>
                    <a:pt x="826" y="128"/>
                  </a:cubicBezTo>
                  <a:cubicBezTo>
                    <a:pt x="833" y="138"/>
                    <a:pt x="833" y="138"/>
                    <a:pt x="833" y="138"/>
                  </a:cubicBezTo>
                  <a:cubicBezTo>
                    <a:pt x="839" y="152"/>
                    <a:pt x="839" y="152"/>
                    <a:pt x="839" y="152"/>
                  </a:cubicBezTo>
                  <a:cubicBezTo>
                    <a:pt x="836" y="125"/>
                    <a:pt x="836" y="125"/>
                    <a:pt x="836" y="125"/>
                  </a:cubicBezTo>
                  <a:cubicBezTo>
                    <a:pt x="819" y="66"/>
                    <a:pt x="819" y="66"/>
                    <a:pt x="819" y="66"/>
                  </a:cubicBezTo>
                  <a:cubicBezTo>
                    <a:pt x="850" y="152"/>
                    <a:pt x="850" y="152"/>
                    <a:pt x="850" y="152"/>
                  </a:cubicBezTo>
                  <a:cubicBezTo>
                    <a:pt x="856" y="152"/>
                    <a:pt x="856" y="152"/>
                    <a:pt x="856" y="152"/>
                  </a:cubicBezTo>
                  <a:cubicBezTo>
                    <a:pt x="853" y="138"/>
                    <a:pt x="853" y="138"/>
                    <a:pt x="853" y="138"/>
                  </a:cubicBezTo>
                  <a:cubicBezTo>
                    <a:pt x="853" y="125"/>
                    <a:pt x="853" y="125"/>
                    <a:pt x="853" y="125"/>
                  </a:cubicBezTo>
                  <a:cubicBezTo>
                    <a:pt x="853" y="125"/>
                    <a:pt x="860" y="100"/>
                    <a:pt x="860" y="97"/>
                  </a:cubicBezTo>
                  <a:cubicBezTo>
                    <a:pt x="860" y="80"/>
                    <a:pt x="860" y="80"/>
                    <a:pt x="860" y="80"/>
                  </a:cubicBezTo>
                  <a:cubicBezTo>
                    <a:pt x="860" y="45"/>
                    <a:pt x="860" y="45"/>
                    <a:pt x="860" y="45"/>
                  </a:cubicBezTo>
                  <a:cubicBezTo>
                    <a:pt x="863" y="35"/>
                    <a:pt x="863" y="35"/>
                    <a:pt x="863" y="35"/>
                  </a:cubicBezTo>
                  <a:cubicBezTo>
                    <a:pt x="856" y="73"/>
                    <a:pt x="856" y="73"/>
                    <a:pt x="856" y="73"/>
                  </a:cubicBezTo>
                  <a:cubicBezTo>
                    <a:pt x="863" y="103"/>
                    <a:pt x="863" y="103"/>
                    <a:pt x="863" y="103"/>
                  </a:cubicBezTo>
                  <a:cubicBezTo>
                    <a:pt x="871" y="111"/>
                    <a:pt x="871" y="111"/>
                    <a:pt x="871" y="111"/>
                  </a:cubicBezTo>
                  <a:cubicBezTo>
                    <a:pt x="874" y="97"/>
                    <a:pt x="874" y="97"/>
                    <a:pt x="874" y="97"/>
                  </a:cubicBezTo>
                  <a:cubicBezTo>
                    <a:pt x="874" y="97"/>
                    <a:pt x="878" y="93"/>
                    <a:pt x="878" y="86"/>
                  </a:cubicBezTo>
                  <a:cubicBezTo>
                    <a:pt x="878" y="80"/>
                    <a:pt x="881" y="62"/>
                    <a:pt x="881" y="62"/>
                  </a:cubicBezTo>
                  <a:cubicBezTo>
                    <a:pt x="891" y="125"/>
                    <a:pt x="891" y="125"/>
                    <a:pt x="891" y="125"/>
                  </a:cubicBezTo>
                  <a:cubicBezTo>
                    <a:pt x="905" y="62"/>
                    <a:pt x="905" y="62"/>
                    <a:pt x="905" y="62"/>
                  </a:cubicBezTo>
                  <a:cubicBezTo>
                    <a:pt x="898" y="111"/>
                    <a:pt x="898" y="111"/>
                    <a:pt x="898" y="111"/>
                  </a:cubicBezTo>
                  <a:cubicBezTo>
                    <a:pt x="898" y="111"/>
                    <a:pt x="901" y="107"/>
                    <a:pt x="905" y="103"/>
                  </a:cubicBezTo>
                  <a:cubicBezTo>
                    <a:pt x="908" y="80"/>
                    <a:pt x="908" y="80"/>
                    <a:pt x="908" y="80"/>
                  </a:cubicBezTo>
                  <a:cubicBezTo>
                    <a:pt x="905" y="55"/>
                    <a:pt x="905" y="55"/>
                    <a:pt x="905" y="55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12" y="93"/>
                    <a:pt x="912" y="93"/>
                    <a:pt x="912" y="93"/>
                  </a:cubicBezTo>
                  <a:cubicBezTo>
                    <a:pt x="912" y="80"/>
                    <a:pt x="912" y="80"/>
                    <a:pt x="912" y="80"/>
                  </a:cubicBezTo>
                  <a:cubicBezTo>
                    <a:pt x="915" y="66"/>
                    <a:pt x="915" y="66"/>
                    <a:pt x="915" y="66"/>
                  </a:cubicBezTo>
                  <a:cubicBezTo>
                    <a:pt x="908" y="52"/>
                    <a:pt x="908" y="52"/>
                    <a:pt x="908" y="52"/>
                  </a:cubicBezTo>
                  <a:cubicBezTo>
                    <a:pt x="918" y="66"/>
                    <a:pt x="918" y="66"/>
                    <a:pt x="918" y="66"/>
                  </a:cubicBezTo>
                  <a:cubicBezTo>
                    <a:pt x="915" y="93"/>
                    <a:pt x="915" y="93"/>
                    <a:pt x="915" y="93"/>
                  </a:cubicBezTo>
                  <a:cubicBezTo>
                    <a:pt x="915" y="100"/>
                    <a:pt x="915" y="100"/>
                    <a:pt x="915" y="100"/>
                  </a:cubicBezTo>
                  <a:cubicBezTo>
                    <a:pt x="918" y="103"/>
                    <a:pt x="918" y="103"/>
                    <a:pt x="918" y="103"/>
                  </a:cubicBezTo>
                  <a:cubicBezTo>
                    <a:pt x="929" y="76"/>
                    <a:pt x="929" y="76"/>
                    <a:pt x="929" y="76"/>
                  </a:cubicBezTo>
                  <a:cubicBezTo>
                    <a:pt x="933" y="55"/>
                    <a:pt x="933" y="55"/>
                    <a:pt x="933" y="55"/>
                  </a:cubicBezTo>
                  <a:cubicBezTo>
                    <a:pt x="929" y="83"/>
                    <a:pt x="929" y="83"/>
                    <a:pt x="929" y="83"/>
                  </a:cubicBezTo>
                  <a:cubicBezTo>
                    <a:pt x="933" y="80"/>
                    <a:pt x="933" y="80"/>
                    <a:pt x="933" y="80"/>
                  </a:cubicBezTo>
                  <a:cubicBezTo>
                    <a:pt x="943" y="59"/>
                    <a:pt x="943" y="59"/>
                    <a:pt x="943" y="59"/>
                  </a:cubicBezTo>
                  <a:cubicBezTo>
                    <a:pt x="936" y="83"/>
                    <a:pt x="936" y="83"/>
                    <a:pt x="936" y="83"/>
                  </a:cubicBezTo>
                  <a:cubicBezTo>
                    <a:pt x="936" y="86"/>
                    <a:pt x="936" y="100"/>
                    <a:pt x="936" y="100"/>
                  </a:cubicBezTo>
                  <a:cubicBezTo>
                    <a:pt x="940" y="97"/>
                    <a:pt x="940" y="97"/>
                    <a:pt x="940" y="97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86"/>
                    <a:pt x="943" y="76"/>
                    <a:pt x="943" y="73"/>
                  </a:cubicBezTo>
                  <a:cubicBezTo>
                    <a:pt x="943" y="69"/>
                    <a:pt x="946" y="62"/>
                    <a:pt x="946" y="62"/>
                  </a:cubicBezTo>
                  <a:cubicBezTo>
                    <a:pt x="946" y="62"/>
                    <a:pt x="950" y="90"/>
                    <a:pt x="950" y="93"/>
                  </a:cubicBezTo>
                  <a:cubicBezTo>
                    <a:pt x="950" y="97"/>
                    <a:pt x="950" y="111"/>
                    <a:pt x="950" y="111"/>
                  </a:cubicBezTo>
                  <a:cubicBezTo>
                    <a:pt x="953" y="111"/>
                    <a:pt x="956" y="93"/>
                    <a:pt x="956" y="93"/>
                  </a:cubicBezTo>
                  <a:cubicBezTo>
                    <a:pt x="963" y="86"/>
                    <a:pt x="963" y="86"/>
                    <a:pt x="963" y="86"/>
                  </a:cubicBezTo>
                  <a:cubicBezTo>
                    <a:pt x="963" y="86"/>
                    <a:pt x="960" y="80"/>
                    <a:pt x="963" y="76"/>
                  </a:cubicBezTo>
                  <a:cubicBezTo>
                    <a:pt x="963" y="76"/>
                    <a:pt x="967" y="73"/>
                    <a:pt x="967" y="69"/>
                  </a:cubicBezTo>
                  <a:cubicBezTo>
                    <a:pt x="971" y="66"/>
                    <a:pt x="971" y="59"/>
                    <a:pt x="971" y="55"/>
                  </a:cubicBezTo>
                  <a:cubicBezTo>
                    <a:pt x="971" y="55"/>
                    <a:pt x="974" y="42"/>
                    <a:pt x="974" y="38"/>
                  </a:cubicBezTo>
                  <a:cubicBezTo>
                    <a:pt x="974" y="35"/>
                    <a:pt x="978" y="25"/>
                    <a:pt x="978" y="25"/>
                  </a:cubicBezTo>
                  <a:cubicBezTo>
                    <a:pt x="974" y="48"/>
                    <a:pt x="974" y="48"/>
                    <a:pt x="974" y="48"/>
                  </a:cubicBezTo>
                  <a:cubicBezTo>
                    <a:pt x="974" y="62"/>
                    <a:pt x="974" y="62"/>
                    <a:pt x="974" y="62"/>
                  </a:cubicBezTo>
                  <a:cubicBezTo>
                    <a:pt x="971" y="73"/>
                    <a:pt x="971" y="73"/>
                    <a:pt x="971" y="73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1" y="42"/>
                    <a:pt x="981" y="42"/>
                    <a:pt x="981" y="42"/>
                  </a:cubicBezTo>
                  <a:cubicBezTo>
                    <a:pt x="978" y="80"/>
                    <a:pt x="978" y="80"/>
                    <a:pt x="978" y="80"/>
                  </a:cubicBezTo>
                  <a:cubicBezTo>
                    <a:pt x="985" y="80"/>
                    <a:pt x="985" y="80"/>
                    <a:pt x="985" y="80"/>
                  </a:cubicBezTo>
                  <a:cubicBezTo>
                    <a:pt x="988" y="66"/>
                    <a:pt x="988" y="66"/>
                    <a:pt x="988" y="66"/>
                  </a:cubicBezTo>
                  <a:cubicBezTo>
                    <a:pt x="985" y="35"/>
                    <a:pt x="985" y="35"/>
                    <a:pt x="985" y="35"/>
                  </a:cubicBezTo>
                  <a:cubicBezTo>
                    <a:pt x="991" y="76"/>
                    <a:pt x="991" y="76"/>
                    <a:pt x="991" y="76"/>
                  </a:cubicBezTo>
                  <a:cubicBezTo>
                    <a:pt x="998" y="45"/>
                    <a:pt x="998" y="45"/>
                    <a:pt x="998" y="45"/>
                  </a:cubicBezTo>
                  <a:cubicBezTo>
                    <a:pt x="995" y="73"/>
                    <a:pt x="995" y="73"/>
                    <a:pt x="995" y="73"/>
                  </a:cubicBezTo>
                  <a:cubicBezTo>
                    <a:pt x="1002" y="80"/>
                    <a:pt x="1002" y="80"/>
                    <a:pt x="1002" y="80"/>
                  </a:cubicBezTo>
                  <a:cubicBezTo>
                    <a:pt x="995" y="28"/>
                    <a:pt x="995" y="28"/>
                    <a:pt x="995" y="28"/>
                  </a:cubicBezTo>
                  <a:cubicBezTo>
                    <a:pt x="1005" y="90"/>
                    <a:pt x="1005" y="90"/>
                    <a:pt x="1005" y="90"/>
                  </a:cubicBezTo>
                  <a:cubicBezTo>
                    <a:pt x="1008" y="80"/>
                    <a:pt x="1008" y="80"/>
                    <a:pt x="1008" y="80"/>
                  </a:cubicBezTo>
                  <a:cubicBezTo>
                    <a:pt x="1015" y="62"/>
                    <a:pt x="1015" y="62"/>
                    <a:pt x="1015" y="62"/>
                  </a:cubicBezTo>
                  <a:cubicBezTo>
                    <a:pt x="1015" y="52"/>
                    <a:pt x="1015" y="52"/>
                    <a:pt x="1015" y="52"/>
                  </a:cubicBezTo>
                  <a:cubicBezTo>
                    <a:pt x="1012" y="76"/>
                    <a:pt x="1012" y="76"/>
                    <a:pt x="1012" y="76"/>
                  </a:cubicBezTo>
                  <a:cubicBezTo>
                    <a:pt x="1019" y="59"/>
                    <a:pt x="1019" y="59"/>
                    <a:pt x="1019" y="59"/>
                  </a:cubicBezTo>
                  <a:cubicBezTo>
                    <a:pt x="1019" y="59"/>
                    <a:pt x="1023" y="55"/>
                    <a:pt x="1023" y="52"/>
                  </a:cubicBezTo>
                  <a:cubicBezTo>
                    <a:pt x="1015" y="21"/>
                    <a:pt x="1015" y="21"/>
                    <a:pt x="1015" y="21"/>
                  </a:cubicBezTo>
                  <a:cubicBezTo>
                    <a:pt x="1026" y="62"/>
                    <a:pt x="1026" y="62"/>
                    <a:pt x="1026" y="62"/>
                  </a:cubicBezTo>
                  <a:cubicBezTo>
                    <a:pt x="1030" y="73"/>
                    <a:pt x="1030" y="73"/>
                    <a:pt x="1030" y="73"/>
                  </a:cubicBezTo>
                  <a:cubicBezTo>
                    <a:pt x="1036" y="76"/>
                    <a:pt x="1036" y="76"/>
                    <a:pt x="1036" y="76"/>
                  </a:cubicBezTo>
                  <a:cubicBezTo>
                    <a:pt x="1036" y="66"/>
                    <a:pt x="1036" y="66"/>
                    <a:pt x="1036" y="66"/>
                  </a:cubicBezTo>
                  <a:cubicBezTo>
                    <a:pt x="1036" y="66"/>
                    <a:pt x="1023" y="18"/>
                    <a:pt x="1023" y="10"/>
                  </a:cubicBezTo>
                  <a:cubicBezTo>
                    <a:pt x="1023" y="0"/>
                    <a:pt x="1033" y="80"/>
                    <a:pt x="1033" y="80"/>
                  </a:cubicBezTo>
                  <a:cubicBezTo>
                    <a:pt x="1040" y="76"/>
                    <a:pt x="1040" y="76"/>
                    <a:pt x="1040" y="76"/>
                  </a:cubicBezTo>
                  <a:cubicBezTo>
                    <a:pt x="1040" y="73"/>
                    <a:pt x="1040" y="73"/>
                    <a:pt x="1040" y="73"/>
                  </a:cubicBezTo>
                  <a:cubicBezTo>
                    <a:pt x="1040" y="69"/>
                    <a:pt x="1043" y="69"/>
                    <a:pt x="1040" y="62"/>
                  </a:cubicBezTo>
                  <a:cubicBezTo>
                    <a:pt x="1040" y="55"/>
                    <a:pt x="1043" y="55"/>
                    <a:pt x="1043" y="55"/>
                  </a:cubicBezTo>
                  <a:cubicBezTo>
                    <a:pt x="1050" y="73"/>
                    <a:pt x="1050" y="73"/>
                    <a:pt x="1050" y="73"/>
                  </a:cubicBezTo>
                  <a:cubicBezTo>
                    <a:pt x="1053" y="62"/>
                    <a:pt x="1053" y="62"/>
                    <a:pt x="1053" y="62"/>
                  </a:cubicBezTo>
                  <a:cubicBezTo>
                    <a:pt x="1060" y="25"/>
                    <a:pt x="1060" y="25"/>
                    <a:pt x="1060" y="25"/>
                  </a:cubicBezTo>
                  <a:cubicBezTo>
                    <a:pt x="1053" y="62"/>
                    <a:pt x="1053" y="62"/>
                    <a:pt x="1053" y="62"/>
                  </a:cubicBezTo>
                  <a:cubicBezTo>
                    <a:pt x="1057" y="76"/>
                    <a:pt x="1057" y="76"/>
                    <a:pt x="1057" y="76"/>
                  </a:cubicBezTo>
                  <a:cubicBezTo>
                    <a:pt x="1063" y="45"/>
                    <a:pt x="1063" y="45"/>
                    <a:pt x="1063" y="45"/>
                  </a:cubicBezTo>
                  <a:cubicBezTo>
                    <a:pt x="1057" y="80"/>
                    <a:pt x="1057" y="80"/>
                    <a:pt x="1057" y="80"/>
                  </a:cubicBezTo>
                  <a:cubicBezTo>
                    <a:pt x="1060" y="83"/>
                    <a:pt x="1060" y="83"/>
                    <a:pt x="1060" y="83"/>
                  </a:cubicBezTo>
                  <a:cubicBezTo>
                    <a:pt x="1060" y="83"/>
                    <a:pt x="1063" y="80"/>
                    <a:pt x="1063" y="76"/>
                  </a:cubicBezTo>
                  <a:cubicBezTo>
                    <a:pt x="1067" y="73"/>
                    <a:pt x="1067" y="66"/>
                    <a:pt x="1067" y="66"/>
                  </a:cubicBezTo>
                  <a:cubicBezTo>
                    <a:pt x="1071" y="62"/>
                    <a:pt x="1071" y="62"/>
                    <a:pt x="1071" y="62"/>
                  </a:cubicBezTo>
                  <a:cubicBezTo>
                    <a:pt x="1071" y="18"/>
                    <a:pt x="1071" y="18"/>
                    <a:pt x="1071" y="18"/>
                  </a:cubicBezTo>
                  <a:cubicBezTo>
                    <a:pt x="1071" y="66"/>
                    <a:pt x="1071" y="66"/>
                    <a:pt x="1071" y="66"/>
                  </a:cubicBezTo>
                  <a:cubicBezTo>
                    <a:pt x="1071" y="86"/>
                    <a:pt x="1071" y="86"/>
                    <a:pt x="1071" y="86"/>
                  </a:cubicBezTo>
                  <a:cubicBezTo>
                    <a:pt x="1071" y="93"/>
                    <a:pt x="1071" y="93"/>
                    <a:pt x="1071" y="93"/>
                  </a:cubicBezTo>
                  <a:cubicBezTo>
                    <a:pt x="1081" y="83"/>
                    <a:pt x="1081" y="83"/>
                    <a:pt x="1081" y="83"/>
                  </a:cubicBezTo>
                  <a:cubicBezTo>
                    <a:pt x="1088" y="73"/>
                    <a:pt x="1088" y="73"/>
                    <a:pt x="1088" y="7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2" y="90"/>
                    <a:pt x="1092" y="90"/>
                    <a:pt x="1092" y="90"/>
                  </a:cubicBezTo>
                  <a:cubicBezTo>
                    <a:pt x="1098" y="59"/>
                    <a:pt x="1098" y="59"/>
                    <a:pt x="1098" y="59"/>
                  </a:cubicBezTo>
                  <a:cubicBezTo>
                    <a:pt x="1098" y="73"/>
                    <a:pt x="1098" y="73"/>
                    <a:pt x="1098" y="73"/>
                  </a:cubicBezTo>
                  <a:cubicBezTo>
                    <a:pt x="1098" y="83"/>
                    <a:pt x="1098" y="83"/>
                    <a:pt x="1098" y="83"/>
                  </a:cubicBezTo>
                  <a:cubicBezTo>
                    <a:pt x="1102" y="93"/>
                    <a:pt x="1102" y="93"/>
                    <a:pt x="1102" y="93"/>
                  </a:cubicBezTo>
                  <a:cubicBezTo>
                    <a:pt x="1105" y="83"/>
                    <a:pt x="1105" y="83"/>
                    <a:pt x="1105" y="83"/>
                  </a:cubicBezTo>
                  <a:cubicBezTo>
                    <a:pt x="1112" y="66"/>
                    <a:pt x="1112" y="66"/>
                    <a:pt x="1112" y="66"/>
                  </a:cubicBezTo>
                  <a:cubicBezTo>
                    <a:pt x="1126" y="45"/>
                    <a:pt x="1126" y="45"/>
                    <a:pt x="1126" y="45"/>
                  </a:cubicBezTo>
                  <a:cubicBezTo>
                    <a:pt x="1105" y="80"/>
                    <a:pt x="1105" y="80"/>
                    <a:pt x="1105" y="80"/>
                  </a:cubicBezTo>
                  <a:cubicBezTo>
                    <a:pt x="1108" y="93"/>
                    <a:pt x="1108" y="93"/>
                    <a:pt x="1108" y="93"/>
                  </a:cubicBezTo>
                  <a:cubicBezTo>
                    <a:pt x="1108" y="103"/>
                    <a:pt x="1108" y="103"/>
                    <a:pt x="1108" y="103"/>
                  </a:cubicBezTo>
                  <a:cubicBezTo>
                    <a:pt x="1119" y="83"/>
                    <a:pt x="1119" y="83"/>
                    <a:pt x="1119" y="83"/>
                  </a:cubicBezTo>
                  <a:cubicBezTo>
                    <a:pt x="1150" y="52"/>
                    <a:pt x="1150" y="52"/>
                    <a:pt x="1150" y="52"/>
                  </a:cubicBezTo>
                  <a:cubicBezTo>
                    <a:pt x="1105" y="103"/>
                    <a:pt x="1105" y="103"/>
                    <a:pt x="1105" y="103"/>
                  </a:cubicBezTo>
                  <a:cubicBezTo>
                    <a:pt x="1108" y="107"/>
                    <a:pt x="1108" y="107"/>
                    <a:pt x="1108" y="107"/>
                  </a:cubicBezTo>
                  <a:cubicBezTo>
                    <a:pt x="1160" y="76"/>
                    <a:pt x="1160" y="76"/>
                    <a:pt x="1160" y="76"/>
                  </a:cubicBezTo>
                  <a:cubicBezTo>
                    <a:pt x="1105" y="114"/>
                    <a:pt x="1105" y="114"/>
                    <a:pt x="1105" y="114"/>
                  </a:cubicBezTo>
                  <a:cubicBezTo>
                    <a:pt x="1102" y="121"/>
                    <a:pt x="1102" y="121"/>
                    <a:pt x="1102" y="121"/>
                  </a:cubicBezTo>
                  <a:cubicBezTo>
                    <a:pt x="1105" y="125"/>
                    <a:pt x="1105" y="131"/>
                    <a:pt x="1105" y="131"/>
                  </a:cubicBezTo>
                  <a:cubicBezTo>
                    <a:pt x="1112" y="114"/>
                    <a:pt x="1112" y="114"/>
                    <a:pt x="1112" y="114"/>
                  </a:cubicBezTo>
                  <a:cubicBezTo>
                    <a:pt x="1115" y="125"/>
                    <a:pt x="1115" y="125"/>
                    <a:pt x="1115" y="125"/>
                  </a:cubicBezTo>
                  <a:cubicBezTo>
                    <a:pt x="1115" y="114"/>
                    <a:pt x="1115" y="114"/>
                    <a:pt x="1115" y="114"/>
                  </a:cubicBezTo>
                  <a:cubicBezTo>
                    <a:pt x="1119" y="121"/>
                    <a:pt x="1119" y="121"/>
                    <a:pt x="1119" y="121"/>
                  </a:cubicBezTo>
                  <a:cubicBezTo>
                    <a:pt x="1130" y="114"/>
                    <a:pt x="1130" y="114"/>
                    <a:pt x="1130" y="114"/>
                  </a:cubicBezTo>
                  <a:cubicBezTo>
                    <a:pt x="1137" y="111"/>
                    <a:pt x="1137" y="111"/>
                    <a:pt x="1137" y="111"/>
                  </a:cubicBezTo>
                  <a:cubicBezTo>
                    <a:pt x="1192" y="52"/>
                    <a:pt x="1192" y="52"/>
                    <a:pt x="1192" y="52"/>
                  </a:cubicBezTo>
                  <a:cubicBezTo>
                    <a:pt x="1140" y="114"/>
                    <a:pt x="1140" y="114"/>
                    <a:pt x="1140" y="114"/>
                  </a:cubicBezTo>
                  <a:cubicBezTo>
                    <a:pt x="1140" y="121"/>
                    <a:pt x="1140" y="121"/>
                    <a:pt x="1140" y="121"/>
                  </a:cubicBezTo>
                  <a:cubicBezTo>
                    <a:pt x="1143" y="128"/>
                    <a:pt x="1143" y="128"/>
                    <a:pt x="1143" y="128"/>
                  </a:cubicBezTo>
                  <a:cubicBezTo>
                    <a:pt x="1143" y="128"/>
                    <a:pt x="1147" y="125"/>
                    <a:pt x="1150" y="121"/>
                  </a:cubicBezTo>
                  <a:cubicBezTo>
                    <a:pt x="1230" y="66"/>
                    <a:pt x="1230" y="66"/>
                    <a:pt x="1230" y="66"/>
                  </a:cubicBezTo>
                  <a:cubicBezTo>
                    <a:pt x="1202" y="90"/>
                    <a:pt x="1202" y="90"/>
                    <a:pt x="1202" y="90"/>
                  </a:cubicBezTo>
                  <a:cubicBezTo>
                    <a:pt x="1199" y="93"/>
                    <a:pt x="1199" y="93"/>
                    <a:pt x="1199" y="93"/>
                  </a:cubicBezTo>
                  <a:cubicBezTo>
                    <a:pt x="1199" y="93"/>
                    <a:pt x="1171" y="111"/>
                    <a:pt x="1168" y="114"/>
                  </a:cubicBezTo>
                  <a:cubicBezTo>
                    <a:pt x="1164" y="114"/>
                    <a:pt x="1157" y="125"/>
                    <a:pt x="1157" y="125"/>
                  </a:cubicBezTo>
                  <a:cubicBezTo>
                    <a:pt x="1153" y="135"/>
                    <a:pt x="1153" y="135"/>
                    <a:pt x="1153" y="135"/>
                  </a:cubicBezTo>
                  <a:cubicBezTo>
                    <a:pt x="1168" y="128"/>
                    <a:pt x="1168" y="128"/>
                    <a:pt x="1168" y="128"/>
                  </a:cubicBezTo>
                  <a:cubicBezTo>
                    <a:pt x="1178" y="121"/>
                    <a:pt x="1178" y="121"/>
                    <a:pt x="1178" y="121"/>
                  </a:cubicBezTo>
                  <a:cubicBezTo>
                    <a:pt x="1199" y="100"/>
                    <a:pt x="1199" y="100"/>
                    <a:pt x="1199" y="100"/>
                  </a:cubicBezTo>
                  <a:cubicBezTo>
                    <a:pt x="1209" y="86"/>
                    <a:pt x="1209" y="86"/>
                    <a:pt x="1209" y="86"/>
                  </a:cubicBezTo>
                  <a:cubicBezTo>
                    <a:pt x="1195" y="114"/>
                    <a:pt x="1195" y="114"/>
                    <a:pt x="1195" y="114"/>
                  </a:cubicBezTo>
                  <a:cubicBezTo>
                    <a:pt x="1216" y="93"/>
                    <a:pt x="1216" y="93"/>
                    <a:pt x="1216" y="93"/>
                  </a:cubicBezTo>
                  <a:cubicBezTo>
                    <a:pt x="1233" y="80"/>
                    <a:pt x="1233" y="80"/>
                    <a:pt x="1233" y="80"/>
                  </a:cubicBezTo>
                  <a:cubicBezTo>
                    <a:pt x="1233" y="80"/>
                    <a:pt x="1223" y="97"/>
                    <a:pt x="1223" y="100"/>
                  </a:cubicBezTo>
                  <a:cubicBezTo>
                    <a:pt x="1212" y="118"/>
                    <a:pt x="1212" y="118"/>
                    <a:pt x="1212" y="118"/>
                  </a:cubicBezTo>
                  <a:cubicBezTo>
                    <a:pt x="1209" y="118"/>
                    <a:pt x="1195" y="135"/>
                    <a:pt x="1195" y="135"/>
                  </a:cubicBezTo>
                  <a:cubicBezTo>
                    <a:pt x="1185" y="148"/>
                    <a:pt x="1185" y="148"/>
                    <a:pt x="1185" y="148"/>
                  </a:cubicBezTo>
                  <a:cubicBezTo>
                    <a:pt x="1188" y="145"/>
                    <a:pt x="1199" y="141"/>
                    <a:pt x="1202" y="135"/>
                  </a:cubicBezTo>
                  <a:cubicBezTo>
                    <a:pt x="1209" y="125"/>
                    <a:pt x="1216" y="118"/>
                    <a:pt x="1216" y="118"/>
                  </a:cubicBezTo>
                  <a:cubicBezTo>
                    <a:pt x="1223" y="111"/>
                    <a:pt x="1223" y="111"/>
                    <a:pt x="1223" y="111"/>
                  </a:cubicBezTo>
                  <a:cubicBezTo>
                    <a:pt x="1240" y="100"/>
                    <a:pt x="1240" y="100"/>
                    <a:pt x="1240" y="100"/>
                  </a:cubicBezTo>
                  <a:cubicBezTo>
                    <a:pt x="1260" y="55"/>
                    <a:pt x="1260" y="55"/>
                    <a:pt x="1260" y="55"/>
                  </a:cubicBezTo>
                  <a:cubicBezTo>
                    <a:pt x="1237" y="111"/>
                    <a:pt x="1237" y="111"/>
                    <a:pt x="1237" y="111"/>
                  </a:cubicBezTo>
                  <a:cubicBezTo>
                    <a:pt x="1247" y="107"/>
                    <a:pt x="1247" y="107"/>
                    <a:pt x="1247" y="107"/>
                  </a:cubicBezTo>
                  <a:cubicBezTo>
                    <a:pt x="1285" y="62"/>
                    <a:pt x="1285" y="62"/>
                    <a:pt x="1285" y="62"/>
                  </a:cubicBezTo>
                  <a:cubicBezTo>
                    <a:pt x="1247" y="111"/>
                    <a:pt x="1247" y="111"/>
                    <a:pt x="1247" y="111"/>
                  </a:cubicBezTo>
                  <a:cubicBezTo>
                    <a:pt x="1244" y="121"/>
                    <a:pt x="1244" y="121"/>
                    <a:pt x="1244" y="121"/>
                  </a:cubicBezTo>
                  <a:cubicBezTo>
                    <a:pt x="1257" y="107"/>
                    <a:pt x="1257" y="107"/>
                    <a:pt x="1257" y="107"/>
                  </a:cubicBezTo>
                  <a:cubicBezTo>
                    <a:pt x="1254" y="118"/>
                    <a:pt x="1254" y="118"/>
                    <a:pt x="1254" y="118"/>
                  </a:cubicBezTo>
                  <a:cubicBezTo>
                    <a:pt x="1282" y="100"/>
                    <a:pt x="1282" y="100"/>
                    <a:pt x="1282" y="100"/>
                  </a:cubicBezTo>
                  <a:cubicBezTo>
                    <a:pt x="1305" y="76"/>
                    <a:pt x="1305" y="76"/>
                    <a:pt x="1305" y="76"/>
                  </a:cubicBezTo>
                  <a:cubicBezTo>
                    <a:pt x="1295" y="93"/>
                    <a:pt x="1295" y="93"/>
                    <a:pt x="1295" y="93"/>
                  </a:cubicBezTo>
                  <a:cubicBezTo>
                    <a:pt x="1312" y="83"/>
                    <a:pt x="1312" y="83"/>
                    <a:pt x="1312" y="83"/>
                  </a:cubicBezTo>
                  <a:cubicBezTo>
                    <a:pt x="1299" y="93"/>
                    <a:pt x="1299" y="93"/>
                    <a:pt x="1299" y="93"/>
                  </a:cubicBezTo>
                  <a:cubicBezTo>
                    <a:pt x="1299" y="93"/>
                    <a:pt x="1292" y="97"/>
                    <a:pt x="1292" y="100"/>
                  </a:cubicBezTo>
                  <a:cubicBezTo>
                    <a:pt x="1289" y="103"/>
                    <a:pt x="1285" y="111"/>
                    <a:pt x="1285" y="111"/>
                  </a:cubicBezTo>
                  <a:cubicBezTo>
                    <a:pt x="1278" y="121"/>
                    <a:pt x="1278" y="121"/>
                    <a:pt x="1278" y="121"/>
                  </a:cubicBezTo>
                  <a:cubicBezTo>
                    <a:pt x="1267" y="131"/>
                    <a:pt x="1267" y="131"/>
                    <a:pt x="1267" y="131"/>
                  </a:cubicBezTo>
                  <a:cubicBezTo>
                    <a:pt x="1264" y="135"/>
                    <a:pt x="1309" y="103"/>
                    <a:pt x="1309" y="103"/>
                  </a:cubicBezTo>
                  <a:cubicBezTo>
                    <a:pt x="1271" y="131"/>
                    <a:pt x="1271" y="131"/>
                    <a:pt x="1271" y="131"/>
                  </a:cubicBezTo>
                  <a:cubicBezTo>
                    <a:pt x="1260" y="148"/>
                    <a:pt x="1260" y="148"/>
                    <a:pt x="1260" y="148"/>
                  </a:cubicBezTo>
                  <a:cubicBezTo>
                    <a:pt x="1257" y="155"/>
                    <a:pt x="1257" y="155"/>
                    <a:pt x="1257" y="155"/>
                  </a:cubicBezTo>
                  <a:cubicBezTo>
                    <a:pt x="1275" y="148"/>
                    <a:pt x="1275" y="148"/>
                    <a:pt x="1275" y="148"/>
                  </a:cubicBezTo>
                  <a:cubicBezTo>
                    <a:pt x="1282" y="141"/>
                    <a:pt x="1282" y="141"/>
                    <a:pt x="1282" y="141"/>
                  </a:cubicBezTo>
                  <a:cubicBezTo>
                    <a:pt x="1264" y="138"/>
                    <a:pt x="1264" y="138"/>
                    <a:pt x="1264" y="138"/>
                  </a:cubicBezTo>
                  <a:cubicBezTo>
                    <a:pt x="1289" y="135"/>
                    <a:pt x="1289" y="135"/>
                    <a:pt x="1289" y="135"/>
                  </a:cubicBezTo>
                  <a:cubicBezTo>
                    <a:pt x="1299" y="118"/>
                    <a:pt x="1299" y="118"/>
                    <a:pt x="1299" y="118"/>
                  </a:cubicBezTo>
                  <a:cubicBezTo>
                    <a:pt x="1319" y="86"/>
                    <a:pt x="1319" y="86"/>
                    <a:pt x="1319" y="86"/>
                  </a:cubicBezTo>
                  <a:cubicBezTo>
                    <a:pt x="1309" y="114"/>
                    <a:pt x="1309" y="114"/>
                    <a:pt x="1309" y="114"/>
                  </a:cubicBezTo>
                  <a:cubicBezTo>
                    <a:pt x="1302" y="103"/>
                    <a:pt x="1302" y="103"/>
                    <a:pt x="1302" y="103"/>
                  </a:cubicBezTo>
                  <a:cubicBezTo>
                    <a:pt x="1361" y="90"/>
                    <a:pt x="1361" y="90"/>
                    <a:pt x="1361" y="90"/>
                  </a:cubicBezTo>
                  <a:cubicBezTo>
                    <a:pt x="1299" y="107"/>
                    <a:pt x="1299" y="107"/>
                    <a:pt x="1299" y="107"/>
                  </a:cubicBezTo>
                  <a:cubicBezTo>
                    <a:pt x="1305" y="118"/>
                    <a:pt x="1305" y="118"/>
                    <a:pt x="1305" y="118"/>
                  </a:cubicBezTo>
                  <a:cubicBezTo>
                    <a:pt x="1305" y="118"/>
                    <a:pt x="1305" y="121"/>
                    <a:pt x="1305" y="125"/>
                  </a:cubicBezTo>
                  <a:cubicBezTo>
                    <a:pt x="1302" y="131"/>
                    <a:pt x="1302" y="131"/>
                    <a:pt x="1302" y="131"/>
                  </a:cubicBezTo>
                  <a:cubicBezTo>
                    <a:pt x="1334" y="107"/>
                    <a:pt x="1334" y="107"/>
                    <a:pt x="1334" y="107"/>
                  </a:cubicBezTo>
                  <a:cubicBezTo>
                    <a:pt x="1347" y="100"/>
                    <a:pt x="1347" y="100"/>
                    <a:pt x="1347" y="100"/>
                  </a:cubicBezTo>
                  <a:cubicBezTo>
                    <a:pt x="1316" y="131"/>
                    <a:pt x="1316" y="131"/>
                    <a:pt x="1316" y="131"/>
                  </a:cubicBezTo>
                  <a:cubicBezTo>
                    <a:pt x="1309" y="138"/>
                    <a:pt x="1309" y="138"/>
                    <a:pt x="1309" y="138"/>
                  </a:cubicBezTo>
                  <a:cubicBezTo>
                    <a:pt x="1340" y="128"/>
                    <a:pt x="1340" y="128"/>
                    <a:pt x="1340" y="128"/>
                  </a:cubicBezTo>
                  <a:cubicBezTo>
                    <a:pt x="1347" y="128"/>
                    <a:pt x="1347" y="128"/>
                    <a:pt x="1347" y="128"/>
                  </a:cubicBezTo>
                  <a:cubicBezTo>
                    <a:pt x="1319" y="138"/>
                    <a:pt x="1319" y="138"/>
                    <a:pt x="1319" y="138"/>
                  </a:cubicBezTo>
                  <a:cubicBezTo>
                    <a:pt x="1309" y="141"/>
                    <a:pt x="1309" y="141"/>
                    <a:pt x="1309" y="141"/>
                  </a:cubicBezTo>
                  <a:cubicBezTo>
                    <a:pt x="1312" y="141"/>
                    <a:pt x="1337" y="138"/>
                    <a:pt x="1337" y="138"/>
                  </a:cubicBezTo>
                  <a:cubicBezTo>
                    <a:pt x="1337" y="138"/>
                    <a:pt x="1350" y="141"/>
                    <a:pt x="1350" y="135"/>
                  </a:cubicBezTo>
                  <a:cubicBezTo>
                    <a:pt x="1350" y="128"/>
                    <a:pt x="1361" y="97"/>
                    <a:pt x="1361" y="97"/>
                  </a:cubicBezTo>
                  <a:cubicBezTo>
                    <a:pt x="1350" y="141"/>
                    <a:pt x="1350" y="141"/>
                    <a:pt x="1350" y="141"/>
                  </a:cubicBezTo>
                  <a:cubicBezTo>
                    <a:pt x="1389" y="103"/>
                    <a:pt x="1389" y="103"/>
                    <a:pt x="1389" y="103"/>
                  </a:cubicBezTo>
                  <a:cubicBezTo>
                    <a:pt x="1375" y="125"/>
                    <a:pt x="1375" y="125"/>
                    <a:pt x="1375" y="125"/>
                  </a:cubicBezTo>
                  <a:cubicBezTo>
                    <a:pt x="1392" y="111"/>
                    <a:pt x="1392" y="111"/>
                    <a:pt x="1392" y="111"/>
                  </a:cubicBezTo>
                  <a:cubicBezTo>
                    <a:pt x="1368" y="141"/>
                    <a:pt x="1368" y="141"/>
                    <a:pt x="1368" y="141"/>
                  </a:cubicBezTo>
                  <a:cubicBezTo>
                    <a:pt x="1399" y="135"/>
                    <a:pt x="1399" y="135"/>
                    <a:pt x="1399" y="135"/>
                  </a:cubicBezTo>
                  <a:cubicBezTo>
                    <a:pt x="1361" y="141"/>
                    <a:pt x="1361" y="141"/>
                    <a:pt x="1361" y="141"/>
                  </a:cubicBezTo>
                  <a:cubicBezTo>
                    <a:pt x="1361" y="148"/>
                    <a:pt x="1361" y="148"/>
                    <a:pt x="1361" y="148"/>
                  </a:cubicBezTo>
                  <a:cubicBezTo>
                    <a:pt x="1392" y="148"/>
                    <a:pt x="1392" y="148"/>
                    <a:pt x="1392" y="148"/>
                  </a:cubicBezTo>
                  <a:cubicBezTo>
                    <a:pt x="1364" y="152"/>
                    <a:pt x="1364" y="152"/>
                    <a:pt x="1364" y="152"/>
                  </a:cubicBezTo>
                  <a:cubicBezTo>
                    <a:pt x="1364" y="152"/>
                    <a:pt x="1385" y="152"/>
                    <a:pt x="1382" y="152"/>
                  </a:cubicBezTo>
                  <a:cubicBezTo>
                    <a:pt x="1379" y="152"/>
                    <a:pt x="1350" y="158"/>
                    <a:pt x="1350" y="158"/>
                  </a:cubicBezTo>
                  <a:cubicBezTo>
                    <a:pt x="1379" y="162"/>
                    <a:pt x="1379" y="162"/>
                    <a:pt x="1379" y="162"/>
                  </a:cubicBezTo>
                  <a:cubicBezTo>
                    <a:pt x="1350" y="166"/>
                    <a:pt x="1350" y="166"/>
                    <a:pt x="1350" y="166"/>
                  </a:cubicBezTo>
                  <a:cubicBezTo>
                    <a:pt x="1350" y="166"/>
                    <a:pt x="1375" y="166"/>
                    <a:pt x="1371" y="166"/>
                  </a:cubicBezTo>
                  <a:cubicBezTo>
                    <a:pt x="1371" y="166"/>
                    <a:pt x="1361" y="166"/>
                    <a:pt x="1357" y="169"/>
                  </a:cubicBezTo>
                  <a:cubicBezTo>
                    <a:pt x="1350" y="179"/>
                    <a:pt x="1350" y="179"/>
                    <a:pt x="1350" y="179"/>
                  </a:cubicBezTo>
                  <a:cubicBezTo>
                    <a:pt x="1350" y="186"/>
                    <a:pt x="1350" y="186"/>
                    <a:pt x="1350" y="186"/>
                  </a:cubicBezTo>
                  <a:cubicBezTo>
                    <a:pt x="1368" y="176"/>
                    <a:pt x="1368" y="176"/>
                    <a:pt x="1368" y="176"/>
                  </a:cubicBezTo>
                  <a:cubicBezTo>
                    <a:pt x="1382" y="173"/>
                    <a:pt x="1382" y="173"/>
                    <a:pt x="1382" y="173"/>
                  </a:cubicBezTo>
                  <a:cubicBezTo>
                    <a:pt x="1399" y="118"/>
                    <a:pt x="1399" y="118"/>
                    <a:pt x="1399" y="118"/>
                  </a:cubicBezTo>
                  <a:cubicBezTo>
                    <a:pt x="1379" y="176"/>
                    <a:pt x="1379" y="176"/>
                    <a:pt x="1379" y="176"/>
                  </a:cubicBezTo>
                  <a:cubicBezTo>
                    <a:pt x="1423" y="152"/>
                    <a:pt x="1423" y="152"/>
                    <a:pt x="1423" y="152"/>
                  </a:cubicBezTo>
                  <a:cubicBezTo>
                    <a:pt x="1368" y="186"/>
                    <a:pt x="1368" y="186"/>
                    <a:pt x="1368" y="186"/>
                  </a:cubicBezTo>
                  <a:cubicBezTo>
                    <a:pt x="1371" y="193"/>
                    <a:pt x="1371" y="193"/>
                    <a:pt x="1371" y="193"/>
                  </a:cubicBezTo>
                  <a:cubicBezTo>
                    <a:pt x="1379" y="186"/>
                    <a:pt x="1379" y="186"/>
                    <a:pt x="1379" y="186"/>
                  </a:cubicBezTo>
                  <a:cubicBezTo>
                    <a:pt x="1371" y="200"/>
                    <a:pt x="1371" y="200"/>
                    <a:pt x="1371" y="200"/>
                  </a:cubicBezTo>
                  <a:cubicBezTo>
                    <a:pt x="1368" y="207"/>
                    <a:pt x="1368" y="207"/>
                    <a:pt x="1368" y="207"/>
                  </a:cubicBezTo>
                  <a:cubicBezTo>
                    <a:pt x="1392" y="200"/>
                    <a:pt x="1392" y="200"/>
                    <a:pt x="1392" y="200"/>
                  </a:cubicBezTo>
                  <a:cubicBezTo>
                    <a:pt x="1427" y="179"/>
                    <a:pt x="1427" y="179"/>
                    <a:pt x="1427" y="179"/>
                  </a:cubicBezTo>
                  <a:cubicBezTo>
                    <a:pt x="1447" y="145"/>
                    <a:pt x="1447" y="145"/>
                    <a:pt x="1447" y="145"/>
                  </a:cubicBezTo>
                  <a:cubicBezTo>
                    <a:pt x="1423" y="186"/>
                    <a:pt x="1423" y="186"/>
                    <a:pt x="1423" y="186"/>
                  </a:cubicBezTo>
                  <a:cubicBezTo>
                    <a:pt x="1412" y="183"/>
                    <a:pt x="1412" y="183"/>
                    <a:pt x="1412" y="183"/>
                  </a:cubicBezTo>
                  <a:cubicBezTo>
                    <a:pt x="1475" y="158"/>
                    <a:pt x="1475" y="158"/>
                    <a:pt x="1475" y="158"/>
                  </a:cubicBezTo>
                  <a:cubicBezTo>
                    <a:pt x="1406" y="186"/>
                    <a:pt x="1406" y="186"/>
                    <a:pt x="1406" y="186"/>
                  </a:cubicBezTo>
                  <a:cubicBezTo>
                    <a:pt x="1409" y="190"/>
                    <a:pt x="1409" y="190"/>
                    <a:pt x="1409" y="190"/>
                  </a:cubicBezTo>
                  <a:cubicBezTo>
                    <a:pt x="1423" y="186"/>
                    <a:pt x="1423" y="186"/>
                    <a:pt x="1423" y="186"/>
                  </a:cubicBezTo>
                  <a:cubicBezTo>
                    <a:pt x="1468" y="169"/>
                    <a:pt x="1468" y="169"/>
                    <a:pt x="1468" y="169"/>
                  </a:cubicBezTo>
                  <a:cubicBezTo>
                    <a:pt x="1423" y="193"/>
                    <a:pt x="1423" y="193"/>
                    <a:pt x="1423" y="193"/>
                  </a:cubicBezTo>
                  <a:cubicBezTo>
                    <a:pt x="1416" y="200"/>
                    <a:pt x="1416" y="200"/>
                    <a:pt x="1416" y="200"/>
                  </a:cubicBezTo>
                  <a:cubicBezTo>
                    <a:pt x="1412" y="207"/>
                    <a:pt x="1412" y="207"/>
                    <a:pt x="1412" y="207"/>
                  </a:cubicBezTo>
                  <a:cubicBezTo>
                    <a:pt x="1402" y="218"/>
                    <a:pt x="1402" y="218"/>
                    <a:pt x="1402" y="218"/>
                  </a:cubicBezTo>
                  <a:cubicBezTo>
                    <a:pt x="1427" y="207"/>
                    <a:pt x="1427" y="207"/>
                    <a:pt x="1427" y="207"/>
                  </a:cubicBezTo>
                  <a:cubicBezTo>
                    <a:pt x="1454" y="196"/>
                    <a:pt x="1454" y="196"/>
                    <a:pt x="1454" y="196"/>
                  </a:cubicBezTo>
                  <a:cubicBezTo>
                    <a:pt x="1430" y="210"/>
                    <a:pt x="1430" y="210"/>
                    <a:pt x="1430" y="210"/>
                  </a:cubicBezTo>
                  <a:cubicBezTo>
                    <a:pt x="1406" y="218"/>
                    <a:pt x="1406" y="218"/>
                    <a:pt x="1406" y="218"/>
                  </a:cubicBezTo>
                  <a:cubicBezTo>
                    <a:pt x="1454" y="196"/>
                    <a:pt x="1454" y="196"/>
                    <a:pt x="1454" y="196"/>
                  </a:cubicBezTo>
                  <a:cubicBezTo>
                    <a:pt x="1434" y="218"/>
                    <a:pt x="1434" y="218"/>
                    <a:pt x="1434" y="218"/>
                  </a:cubicBezTo>
                  <a:cubicBezTo>
                    <a:pt x="1412" y="231"/>
                    <a:pt x="1412" y="231"/>
                    <a:pt x="1412" y="231"/>
                  </a:cubicBezTo>
                  <a:cubicBezTo>
                    <a:pt x="1412" y="231"/>
                    <a:pt x="1399" y="238"/>
                    <a:pt x="1409" y="234"/>
                  </a:cubicBezTo>
                  <a:cubicBezTo>
                    <a:pt x="1423" y="231"/>
                    <a:pt x="1464" y="214"/>
                    <a:pt x="1464" y="214"/>
                  </a:cubicBezTo>
                  <a:cubicBezTo>
                    <a:pt x="1430" y="234"/>
                    <a:pt x="1430" y="234"/>
                    <a:pt x="1430" y="234"/>
                  </a:cubicBezTo>
                  <a:cubicBezTo>
                    <a:pt x="1444" y="234"/>
                    <a:pt x="1444" y="234"/>
                    <a:pt x="1444" y="234"/>
                  </a:cubicBezTo>
                  <a:cubicBezTo>
                    <a:pt x="1475" y="224"/>
                    <a:pt x="1475" y="224"/>
                    <a:pt x="1475" y="224"/>
                  </a:cubicBezTo>
                  <a:cubicBezTo>
                    <a:pt x="1475" y="224"/>
                    <a:pt x="1489" y="221"/>
                    <a:pt x="1489" y="218"/>
                  </a:cubicBezTo>
                  <a:cubicBezTo>
                    <a:pt x="1520" y="179"/>
                    <a:pt x="1520" y="179"/>
                    <a:pt x="1520" y="179"/>
                  </a:cubicBezTo>
                  <a:cubicBezTo>
                    <a:pt x="1482" y="224"/>
                    <a:pt x="1482" y="224"/>
                    <a:pt x="1482" y="224"/>
                  </a:cubicBezTo>
                  <a:cubicBezTo>
                    <a:pt x="1506" y="218"/>
                    <a:pt x="1506" y="218"/>
                    <a:pt x="1506" y="218"/>
                  </a:cubicBezTo>
                  <a:cubicBezTo>
                    <a:pt x="1468" y="234"/>
                    <a:pt x="1468" y="234"/>
                    <a:pt x="1468" y="234"/>
                  </a:cubicBezTo>
                  <a:cubicBezTo>
                    <a:pt x="1461" y="248"/>
                    <a:pt x="1461" y="248"/>
                    <a:pt x="1461" y="248"/>
                  </a:cubicBezTo>
                  <a:cubicBezTo>
                    <a:pt x="1509" y="231"/>
                    <a:pt x="1509" y="231"/>
                    <a:pt x="1509" y="231"/>
                  </a:cubicBezTo>
                  <a:cubicBezTo>
                    <a:pt x="1464" y="251"/>
                    <a:pt x="1464" y="251"/>
                    <a:pt x="1464" y="251"/>
                  </a:cubicBezTo>
                  <a:cubicBezTo>
                    <a:pt x="1527" y="251"/>
                    <a:pt x="1527" y="251"/>
                    <a:pt x="1527" y="251"/>
                  </a:cubicBezTo>
                  <a:cubicBezTo>
                    <a:pt x="1454" y="262"/>
                    <a:pt x="1454" y="262"/>
                    <a:pt x="1454" y="262"/>
                  </a:cubicBezTo>
                  <a:cubicBezTo>
                    <a:pt x="1451" y="266"/>
                    <a:pt x="1451" y="266"/>
                    <a:pt x="1451" y="266"/>
                  </a:cubicBezTo>
                  <a:cubicBezTo>
                    <a:pt x="1447" y="269"/>
                    <a:pt x="1447" y="269"/>
                    <a:pt x="1447" y="269"/>
                  </a:cubicBezTo>
                  <a:cubicBezTo>
                    <a:pt x="1513" y="262"/>
                    <a:pt x="1513" y="262"/>
                    <a:pt x="1513" y="262"/>
                  </a:cubicBezTo>
                  <a:cubicBezTo>
                    <a:pt x="1479" y="269"/>
                    <a:pt x="1479" y="269"/>
                    <a:pt x="1479" y="269"/>
                  </a:cubicBezTo>
                  <a:cubicBezTo>
                    <a:pt x="1479" y="273"/>
                    <a:pt x="1479" y="273"/>
                    <a:pt x="1479" y="273"/>
                  </a:cubicBezTo>
                  <a:cubicBezTo>
                    <a:pt x="1479" y="273"/>
                    <a:pt x="1486" y="276"/>
                    <a:pt x="1496" y="276"/>
                  </a:cubicBezTo>
                  <a:cubicBezTo>
                    <a:pt x="1502" y="276"/>
                    <a:pt x="1509" y="279"/>
                    <a:pt x="1516" y="276"/>
                  </a:cubicBezTo>
                  <a:cubicBezTo>
                    <a:pt x="1523" y="269"/>
                    <a:pt x="1547" y="258"/>
                    <a:pt x="1547" y="258"/>
                  </a:cubicBezTo>
                  <a:cubicBezTo>
                    <a:pt x="1527" y="273"/>
                    <a:pt x="1527" y="273"/>
                    <a:pt x="1527" y="273"/>
                  </a:cubicBezTo>
                  <a:cubicBezTo>
                    <a:pt x="1547" y="273"/>
                    <a:pt x="1547" y="273"/>
                    <a:pt x="1547" y="273"/>
                  </a:cubicBezTo>
                  <a:cubicBezTo>
                    <a:pt x="1531" y="279"/>
                    <a:pt x="1531" y="279"/>
                    <a:pt x="1531" y="279"/>
                  </a:cubicBezTo>
                  <a:cubicBezTo>
                    <a:pt x="1537" y="279"/>
                    <a:pt x="1537" y="279"/>
                    <a:pt x="1537" y="279"/>
                  </a:cubicBezTo>
                  <a:cubicBezTo>
                    <a:pt x="1472" y="300"/>
                    <a:pt x="1472" y="300"/>
                    <a:pt x="1472" y="300"/>
                  </a:cubicBezTo>
                  <a:cubicBezTo>
                    <a:pt x="1513" y="296"/>
                    <a:pt x="1513" y="296"/>
                    <a:pt x="1513" y="296"/>
                  </a:cubicBezTo>
                  <a:cubicBezTo>
                    <a:pt x="1461" y="300"/>
                    <a:pt x="1461" y="300"/>
                    <a:pt x="1461" y="300"/>
                  </a:cubicBezTo>
                  <a:cubicBezTo>
                    <a:pt x="1461" y="307"/>
                    <a:pt x="1461" y="307"/>
                    <a:pt x="1461" y="307"/>
                  </a:cubicBezTo>
                  <a:cubicBezTo>
                    <a:pt x="1454" y="314"/>
                    <a:pt x="1454" y="314"/>
                    <a:pt x="1454" y="314"/>
                  </a:cubicBezTo>
                  <a:cubicBezTo>
                    <a:pt x="1454" y="317"/>
                    <a:pt x="1486" y="314"/>
                    <a:pt x="1486" y="314"/>
                  </a:cubicBezTo>
                  <a:cubicBezTo>
                    <a:pt x="1506" y="303"/>
                    <a:pt x="1506" y="303"/>
                    <a:pt x="1506" y="303"/>
                  </a:cubicBezTo>
                  <a:cubicBezTo>
                    <a:pt x="1554" y="273"/>
                    <a:pt x="1554" y="273"/>
                    <a:pt x="1554" y="273"/>
                  </a:cubicBezTo>
                  <a:cubicBezTo>
                    <a:pt x="1537" y="289"/>
                    <a:pt x="1537" y="289"/>
                    <a:pt x="1537" y="289"/>
                  </a:cubicBezTo>
                  <a:cubicBezTo>
                    <a:pt x="1561" y="286"/>
                    <a:pt x="1561" y="286"/>
                    <a:pt x="1561" y="286"/>
                  </a:cubicBezTo>
                  <a:cubicBezTo>
                    <a:pt x="1541" y="289"/>
                    <a:pt x="1541" y="289"/>
                    <a:pt x="1541" y="289"/>
                  </a:cubicBezTo>
                  <a:cubicBezTo>
                    <a:pt x="1551" y="293"/>
                    <a:pt x="1551" y="293"/>
                    <a:pt x="1551" y="293"/>
                  </a:cubicBezTo>
                  <a:cubicBezTo>
                    <a:pt x="1534" y="293"/>
                    <a:pt x="1534" y="293"/>
                    <a:pt x="1534" y="293"/>
                  </a:cubicBezTo>
                  <a:cubicBezTo>
                    <a:pt x="1523" y="300"/>
                    <a:pt x="1523" y="300"/>
                    <a:pt x="1523" y="300"/>
                  </a:cubicBezTo>
                  <a:cubicBezTo>
                    <a:pt x="1509" y="310"/>
                    <a:pt x="1509" y="310"/>
                    <a:pt x="1509" y="310"/>
                  </a:cubicBezTo>
                  <a:cubicBezTo>
                    <a:pt x="1541" y="303"/>
                    <a:pt x="1541" y="303"/>
                    <a:pt x="1541" y="303"/>
                  </a:cubicBezTo>
                  <a:cubicBezTo>
                    <a:pt x="1509" y="310"/>
                    <a:pt x="1509" y="310"/>
                    <a:pt x="1509" y="310"/>
                  </a:cubicBezTo>
                  <a:cubicBezTo>
                    <a:pt x="1496" y="327"/>
                    <a:pt x="1496" y="327"/>
                    <a:pt x="1496" y="327"/>
                  </a:cubicBezTo>
                  <a:cubicBezTo>
                    <a:pt x="1551" y="324"/>
                    <a:pt x="1551" y="324"/>
                    <a:pt x="1551" y="324"/>
                  </a:cubicBezTo>
                  <a:cubicBezTo>
                    <a:pt x="1489" y="327"/>
                    <a:pt x="1489" y="327"/>
                    <a:pt x="1489" y="327"/>
                  </a:cubicBezTo>
                  <a:cubicBezTo>
                    <a:pt x="1499" y="338"/>
                    <a:pt x="1499" y="338"/>
                    <a:pt x="1499" y="338"/>
                  </a:cubicBezTo>
                  <a:cubicBezTo>
                    <a:pt x="1534" y="338"/>
                    <a:pt x="1534" y="338"/>
                    <a:pt x="1534" y="338"/>
                  </a:cubicBezTo>
                  <a:cubicBezTo>
                    <a:pt x="1520" y="341"/>
                    <a:pt x="1520" y="341"/>
                    <a:pt x="1520" y="341"/>
                  </a:cubicBezTo>
                  <a:cubicBezTo>
                    <a:pt x="1537" y="348"/>
                    <a:pt x="1537" y="348"/>
                    <a:pt x="1537" y="348"/>
                  </a:cubicBezTo>
                  <a:cubicBezTo>
                    <a:pt x="1489" y="334"/>
                    <a:pt x="1489" y="334"/>
                    <a:pt x="1489" y="334"/>
                  </a:cubicBezTo>
                  <a:cubicBezTo>
                    <a:pt x="1486" y="341"/>
                    <a:pt x="1486" y="341"/>
                    <a:pt x="1486" y="341"/>
                  </a:cubicBezTo>
                  <a:cubicBezTo>
                    <a:pt x="1520" y="348"/>
                    <a:pt x="1520" y="348"/>
                    <a:pt x="1520" y="348"/>
                  </a:cubicBezTo>
                  <a:cubicBezTo>
                    <a:pt x="1534" y="354"/>
                    <a:pt x="1534" y="354"/>
                    <a:pt x="1534" y="354"/>
                  </a:cubicBezTo>
                  <a:cubicBezTo>
                    <a:pt x="1579" y="334"/>
                    <a:pt x="1579" y="334"/>
                    <a:pt x="1579" y="334"/>
                  </a:cubicBezTo>
                  <a:cubicBezTo>
                    <a:pt x="1541" y="354"/>
                    <a:pt x="1541" y="354"/>
                    <a:pt x="1541" y="354"/>
                  </a:cubicBezTo>
                  <a:cubicBezTo>
                    <a:pt x="1561" y="354"/>
                    <a:pt x="1561" y="354"/>
                    <a:pt x="1561" y="354"/>
                  </a:cubicBezTo>
                  <a:cubicBezTo>
                    <a:pt x="1516" y="359"/>
                    <a:pt x="1516" y="359"/>
                    <a:pt x="1516" y="359"/>
                  </a:cubicBezTo>
                  <a:cubicBezTo>
                    <a:pt x="1558" y="359"/>
                    <a:pt x="1558" y="359"/>
                    <a:pt x="1558" y="359"/>
                  </a:cubicBezTo>
                  <a:cubicBezTo>
                    <a:pt x="1565" y="362"/>
                    <a:pt x="1565" y="362"/>
                    <a:pt x="1565" y="362"/>
                  </a:cubicBezTo>
                  <a:cubicBezTo>
                    <a:pt x="1561" y="366"/>
                    <a:pt x="1561" y="366"/>
                    <a:pt x="1561" y="366"/>
                  </a:cubicBezTo>
                  <a:cubicBezTo>
                    <a:pt x="1541" y="369"/>
                    <a:pt x="1541" y="369"/>
                    <a:pt x="1541" y="369"/>
                  </a:cubicBezTo>
                  <a:cubicBezTo>
                    <a:pt x="1516" y="379"/>
                    <a:pt x="1516" y="379"/>
                    <a:pt x="1516" y="379"/>
                  </a:cubicBezTo>
                  <a:cubicBezTo>
                    <a:pt x="1561" y="369"/>
                    <a:pt x="1561" y="369"/>
                    <a:pt x="1561" y="369"/>
                  </a:cubicBezTo>
                  <a:cubicBezTo>
                    <a:pt x="1499" y="379"/>
                    <a:pt x="1499" y="379"/>
                    <a:pt x="1499" y="379"/>
                  </a:cubicBezTo>
                  <a:cubicBezTo>
                    <a:pt x="1489" y="389"/>
                    <a:pt x="1489" y="389"/>
                    <a:pt x="1489" y="389"/>
                  </a:cubicBezTo>
                  <a:cubicBezTo>
                    <a:pt x="1513" y="386"/>
                    <a:pt x="1513" y="386"/>
                    <a:pt x="1513" y="386"/>
                  </a:cubicBezTo>
                  <a:cubicBezTo>
                    <a:pt x="1516" y="386"/>
                    <a:pt x="1572" y="366"/>
                    <a:pt x="1572" y="366"/>
                  </a:cubicBezTo>
                  <a:cubicBezTo>
                    <a:pt x="1568" y="376"/>
                    <a:pt x="1568" y="376"/>
                    <a:pt x="1568" y="376"/>
                  </a:cubicBezTo>
                  <a:cubicBezTo>
                    <a:pt x="1551" y="379"/>
                    <a:pt x="1551" y="379"/>
                    <a:pt x="1551" y="379"/>
                  </a:cubicBezTo>
                  <a:cubicBezTo>
                    <a:pt x="1565" y="382"/>
                    <a:pt x="1565" y="382"/>
                    <a:pt x="1565" y="382"/>
                  </a:cubicBezTo>
                  <a:cubicBezTo>
                    <a:pt x="1582" y="376"/>
                    <a:pt x="1582" y="376"/>
                    <a:pt x="1582" y="376"/>
                  </a:cubicBezTo>
                  <a:cubicBezTo>
                    <a:pt x="1558" y="386"/>
                    <a:pt x="1558" y="386"/>
                    <a:pt x="1558" y="386"/>
                  </a:cubicBezTo>
                  <a:cubicBezTo>
                    <a:pt x="1586" y="382"/>
                    <a:pt x="1586" y="382"/>
                    <a:pt x="1586" y="382"/>
                  </a:cubicBezTo>
                  <a:cubicBezTo>
                    <a:pt x="1544" y="396"/>
                    <a:pt x="1544" y="396"/>
                    <a:pt x="1544" y="396"/>
                  </a:cubicBezTo>
                  <a:cubicBezTo>
                    <a:pt x="1531" y="406"/>
                    <a:pt x="1531" y="406"/>
                    <a:pt x="1531" y="406"/>
                  </a:cubicBezTo>
                  <a:cubicBezTo>
                    <a:pt x="1527" y="410"/>
                    <a:pt x="1527" y="410"/>
                    <a:pt x="1527" y="410"/>
                  </a:cubicBezTo>
                  <a:cubicBezTo>
                    <a:pt x="1575" y="389"/>
                    <a:pt x="1575" y="389"/>
                    <a:pt x="1575" y="389"/>
                  </a:cubicBezTo>
                  <a:cubicBezTo>
                    <a:pt x="1531" y="410"/>
                    <a:pt x="1531" y="410"/>
                    <a:pt x="1531" y="410"/>
                  </a:cubicBezTo>
                  <a:cubicBezTo>
                    <a:pt x="1523" y="417"/>
                    <a:pt x="1523" y="417"/>
                    <a:pt x="1523" y="417"/>
                  </a:cubicBezTo>
                  <a:cubicBezTo>
                    <a:pt x="1531" y="421"/>
                    <a:pt x="1531" y="421"/>
                    <a:pt x="1531" y="421"/>
                  </a:cubicBezTo>
                  <a:cubicBezTo>
                    <a:pt x="1520" y="424"/>
                    <a:pt x="1520" y="424"/>
                    <a:pt x="1520" y="424"/>
                  </a:cubicBezTo>
                  <a:cubicBezTo>
                    <a:pt x="1596" y="406"/>
                    <a:pt x="1596" y="406"/>
                    <a:pt x="1596" y="406"/>
                  </a:cubicBezTo>
                  <a:cubicBezTo>
                    <a:pt x="1541" y="424"/>
                    <a:pt x="1541" y="424"/>
                    <a:pt x="1541" y="424"/>
                  </a:cubicBezTo>
                  <a:cubicBezTo>
                    <a:pt x="1531" y="417"/>
                    <a:pt x="1531" y="417"/>
                    <a:pt x="1531" y="417"/>
                  </a:cubicBezTo>
                  <a:cubicBezTo>
                    <a:pt x="1606" y="421"/>
                    <a:pt x="1606" y="421"/>
                    <a:pt x="1606" y="421"/>
                  </a:cubicBezTo>
                  <a:cubicBezTo>
                    <a:pt x="1544" y="414"/>
                    <a:pt x="1544" y="414"/>
                    <a:pt x="1544" y="414"/>
                  </a:cubicBezTo>
                  <a:cubicBezTo>
                    <a:pt x="1523" y="427"/>
                    <a:pt x="1523" y="427"/>
                    <a:pt x="1523" y="427"/>
                  </a:cubicBezTo>
                  <a:cubicBezTo>
                    <a:pt x="1520" y="434"/>
                    <a:pt x="1520" y="434"/>
                    <a:pt x="1520" y="434"/>
                  </a:cubicBezTo>
                  <a:cubicBezTo>
                    <a:pt x="1541" y="434"/>
                    <a:pt x="1541" y="434"/>
                    <a:pt x="1541" y="434"/>
                  </a:cubicBezTo>
                  <a:cubicBezTo>
                    <a:pt x="1603" y="414"/>
                    <a:pt x="1603" y="414"/>
                    <a:pt x="1603" y="414"/>
                  </a:cubicBezTo>
                  <a:cubicBezTo>
                    <a:pt x="1534" y="437"/>
                    <a:pt x="1534" y="437"/>
                    <a:pt x="1534" y="437"/>
                  </a:cubicBezTo>
                  <a:cubicBezTo>
                    <a:pt x="1575" y="441"/>
                    <a:pt x="1575" y="441"/>
                    <a:pt x="1575" y="441"/>
                  </a:cubicBezTo>
                  <a:cubicBezTo>
                    <a:pt x="1516" y="444"/>
                    <a:pt x="1516" y="444"/>
                    <a:pt x="1516" y="444"/>
                  </a:cubicBezTo>
                  <a:cubicBezTo>
                    <a:pt x="1520" y="451"/>
                    <a:pt x="1520" y="451"/>
                    <a:pt x="1520" y="451"/>
                  </a:cubicBezTo>
                  <a:cubicBezTo>
                    <a:pt x="1572" y="448"/>
                    <a:pt x="1572" y="448"/>
                    <a:pt x="1572" y="448"/>
                  </a:cubicBezTo>
                  <a:cubicBezTo>
                    <a:pt x="1520" y="455"/>
                    <a:pt x="1520" y="455"/>
                    <a:pt x="1520" y="455"/>
                  </a:cubicBezTo>
                  <a:cubicBezTo>
                    <a:pt x="1516" y="455"/>
                    <a:pt x="1516" y="455"/>
                    <a:pt x="1516" y="455"/>
                  </a:cubicBezTo>
                  <a:cubicBezTo>
                    <a:pt x="1596" y="462"/>
                    <a:pt x="1596" y="462"/>
                    <a:pt x="1596" y="462"/>
                  </a:cubicBezTo>
                  <a:cubicBezTo>
                    <a:pt x="1541" y="462"/>
                    <a:pt x="1541" y="462"/>
                    <a:pt x="1541" y="462"/>
                  </a:cubicBezTo>
                  <a:cubicBezTo>
                    <a:pt x="1554" y="465"/>
                    <a:pt x="1554" y="465"/>
                    <a:pt x="1554" y="465"/>
                  </a:cubicBezTo>
                  <a:cubicBezTo>
                    <a:pt x="1599" y="465"/>
                    <a:pt x="1599" y="465"/>
                    <a:pt x="1599" y="465"/>
                  </a:cubicBezTo>
                  <a:cubicBezTo>
                    <a:pt x="1558" y="469"/>
                    <a:pt x="1558" y="469"/>
                    <a:pt x="1558" y="469"/>
                  </a:cubicBezTo>
                  <a:cubicBezTo>
                    <a:pt x="1606" y="479"/>
                    <a:pt x="1606" y="479"/>
                    <a:pt x="1606" y="479"/>
                  </a:cubicBezTo>
                  <a:cubicBezTo>
                    <a:pt x="1561" y="475"/>
                    <a:pt x="1561" y="475"/>
                    <a:pt x="1561" y="475"/>
                  </a:cubicBezTo>
                  <a:cubicBezTo>
                    <a:pt x="1586" y="482"/>
                    <a:pt x="1586" y="482"/>
                    <a:pt x="1586" y="482"/>
                  </a:cubicBezTo>
                  <a:cubicBezTo>
                    <a:pt x="1554" y="486"/>
                    <a:pt x="1554" y="486"/>
                    <a:pt x="1554" y="486"/>
                  </a:cubicBezTo>
                  <a:cubicBezTo>
                    <a:pt x="1586" y="486"/>
                    <a:pt x="1586" y="486"/>
                    <a:pt x="1586" y="486"/>
                  </a:cubicBezTo>
                  <a:cubicBezTo>
                    <a:pt x="1554" y="489"/>
                    <a:pt x="1554" y="489"/>
                    <a:pt x="1554" y="489"/>
                  </a:cubicBezTo>
                  <a:cubicBezTo>
                    <a:pt x="1547" y="489"/>
                    <a:pt x="1547" y="489"/>
                    <a:pt x="1547" y="489"/>
                  </a:cubicBezTo>
                  <a:cubicBezTo>
                    <a:pt x="1606" y="499"/>
                    <a:pt x="1606" y="499"/>
                    <a:pt x="1606" y="499"/>
                  </a:cubicBezTo>
                  <a:cubicBezTo>
                    <a:pt x="1561" y="496"/>
                    <a:pt x="1561" y="496"/>
                    <a:pt x="1561" y="496"/>
                  </a:cubicBezTo>
                  <a:cubicBezTo>
                    <a:pt x="1599" y="503"/>
                    <a:pt x="1599" y="503"/>
                    <a:pt x="1599" y="503"/>
                  </a:cubicBezTo>
                  <a:cubicBezTo>
                    <a:pt x="1624" y="507"/>
                    <a:pt x="1624" y="507"/>
                    <a:pt x="1624" y="507"/>
                  </a:cubicBezTo>
                  <a:cubicBezTo>
                    <a:pt x="1596" y="507"/>
                    <a:pt x="1596" y="507"/>
                    <a:pt x="1596" y="507"/>
                  </a:cubicBezTo>
                  <a:cubicBezTo>
                    <a:pt x="1599" y="499"/>
                    <a:pt x="1599" y="499"/>
                    <a:pt x="1599" y="499"/>
                  </a:cubicBezTo>
                  <a:cubicBezTo>
                    <a:pt x="1616" y="514"/>
                    <a:pt x="1616" y="514"/>
                    <a:pt x="1616" y="514"/>
                  </a:cubicBezTo>
                  <a:cubicBezTo>
                    <a:pt x="1586" y="507"/>
                    <a:pt x="1586" y="507"/>
                    <a:pt x="1586" y="507"/>
                  </a:cubicBezTo>
                  <a:cubicBezTo>
                    <a:pt x="1575" y="510"/>
                    <a:pt x="1575" y="510"/>
                    <a:pt x="1575" y="510"/>
                  </a:cubicBezTo>
                  <a:cubicBezTo>
                    <a:pt x="1609" y="520"/>
                    <a:pt x="1609" y="520"/>
                    <a:pt x="1609" y="520"/>
                  </a:cubicBezTo>
                  <a:cubicBezTo>
                    <a:pt x="1572" y="510"/>
                    <a:pt x="1572" y="510"/>
                    <a:pt x="1572" y="510"/>
                  </a:cubicBezTo>
                  <a:cubicBezTo>
                    <a:pt x="1613" y="530"/>
                    <a:pt x="1613" y="530"/>
                    <a:pt x="1613" y="530"/>
                  </a:cubicBezTo>
                  <a:cubicBezTo>
                    <a:pt x="1575" y="527"/>
                    <a:pt x="1575" y="527"/>
                    <a:pt x="1575" y="527"/>
                  </a:cubicBezTo>
                  <a:cubicBezTo>
                    <a:pt x="1568" y="527"/>
                    <a:pt x="1568" y="527"/>
                    <a:pt x="1568" y="527"/>
                  </a:cubicBezTo>
                  <a:cubicBezTo>
                    <a:pt x="1586" y="537"/>
                    <a:pt x="1586" y="537"/>
                    <a:pt x="1586" y="537"/>
                  </a:cubicBezTo>
                  <a:cubicBezTo>
                    <a:pt x="1554" y="534"/>
                    <a:pt x="1554" y="534"/>
                    <a:pt x="1554" y="534"/>
                  </a:cubicBezTo>
                  <a:cubicBezTo>
                    <a:pt x="1613" y="558"/>
                    <a:pt x="1613" y="558"/>
                    <a:pt x="1613" y="558"/>
                  </a:cubicBezTo>
                  <a:cubicBezTo>
                    <a:pt x="1582" y="555"/>
                    <a:pt x="1582" y="555"/>
                    <a:pt x="1582" y="555"/>
                  </a:cubicBezTo>
                  <a:cubicBezTo>
                    <a:pt x="1551" y="544"/>
                    <a:pt x="1551" y="544"/>
                    <a:pt x="1551" y="544"/>
                  </a:cubicBezTo>
                  <a:cubicBezTo>
                    <a:pt x="1603" y="565"/>
                    <a:pt x="1603" y="565"/>
                    <a:pt x="1603" y="565"/>
                  </a:cubicBezTo>
                  <a:cubicBezTo>
                    <a:pt x="1547" y="551"/>
                    <a:pt x="1547" y="551"/>
                    <a:pt x="1547" y="551"/>
                  </a:cubicBezTo>
                  <a:cubicBezTo>
                    <a:pt x="1586" y="569"/>
                    <a:pt x="1586" y="569"/>
                    <a:pt x="1586" y="569"/>
                  </a:cubicBezTo>
                  <a:cubicBezTo>
                    <a:pt x="1547" y="558"/>
                    <a:pt x="1547" y="558"/>
                    <a:pt x="1547" y="558"/>
                  </a:cubicBezTo>
                  <a:cubicBezTo>
                    <a:pt x="1547" y="558"/>
                    <a:pt x="1575" y="572"/>
                    <a:pt x="1568" y="569"/>
                  </a:cubicBezTo>
                  <a:cubicBezTo>
                    <a:pt x="1561" y="569"/>
                    <a:pt x="1554" y="572"/>
                    <a:pt x="1554" y="572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58" y="575"/>
                    <a:pt x="1558" y="575"/>
                    <a:pt x="1558" y="575"/>
                  </a:cubicBezTo>
                  <a:cubicBezTo>
                    <a:pt x="1554" y="565"/>
                    <a:pt x="1554" y="565"/>
                    <a:pt x="1554" y="565"/>
                  </a:cubicBezTo>
                  <a:cubicBezTo>
                    <a:pt x="1586" y="589"/>
                    <a:pt x="1586" y="589"/>
                    <a:pt x="1586" y="589"/>
                  </a:cubicBezTo>
                  <a:cubicBezTo>
                    <a:pt x="1554" y="565"/>
                    <a:pt x="1554" y="565"/>
                    <a:pt x="1554" y="565"/>
                  </a:cubicBezTo>
                  <a:cubicBezTo>
                    <a:pt x="1551" y="579"/>
                    <a:pt x="1551" y="579"/>
                    <a:pt x="1551" y="579"/>
                  </a:cubicBezTo>
                  <a:cubicBezTo>
                    <a:pt x="1551" y="579"/>
                    <a:pt x="1544" y="582"/>
                    <a:pt x="1558" y="585"/>
                  </a:cubicBezTo>
                  <a:cubicBezTo>
                    <a:pt x="1575" y="592"/>
                    <a:pt x="1586" y="599"/>
                    <a:pt x="1586" y="599"/>
                  </a:cubicBezTo>
                  <a:cubicBezTo>
                    <a:pt x="1547" y="582"/>
                    <a:pt x="1547" y="582"/>
                    <a:pt x="1547" y="582"/>
                  </a:cubicBezTo>
                  <a:cubicBezTo>
                    <a:pt x="1558" y="589"/>
                    <a:pt x="1558" y="589"/>
                    <a:pt x="1558" y="589"/>
                  </a:cubicBezTo>
                  <a:cubicBezTo>
                    <a:pt x="1561" y="599"/>
                    <a:pt x="1561" y="599"/>
                    <a:pt x="1561" y="599"/>
                  </a:cubicBezTo>
                  <a:cubicBezTo>
                    <a:pt x="1586" y="613"/>
                    <a:pt x="1586" y="613"/>
                    <a:pt x="1586" y="613"/>
                  </a:cubicBezTo>
                  <a:cubicBezTo>
                    <a:pt x="1568" y="607"/>
                    <a:pt x="1568" y="607"/>
                    <a:pt x="1568" y="607"/>
                  </a:cubicBezTo>
                  <a:cubicBezTo>
                    <a:pt x="1572" y="617"/>
                    <a:pt x="1572" y="617"/>
                    <a:pt x="1572" y="617"/>
                  </a:cubicBezTo>
                  <a:cubicBezTo>
                    <a:pt x="1572" y="620"/>
                    <a:pt x="1572" y="620"/>
                    <a:pt x="1572" y="620"/>
                  </a:cubicBezTo>
                  <a:cubicBezTo>
                    <a:pt x="1561" y="613"/>
                    <a:pt x="1561" y="613"/>
                    <a:pt x="1561" y="613"/>
                  </a:cubicBezTo>
                  <a:cubicBezTo>
                    <a:pt x="1561" y="620"/>
                    <a:pt x="1561" y="620"/>
                    <a:pt x="1561" y="620"/>
                  </a:cubicBezTo>
                  <a:cubicBezTo>
                    <a:pt x="1568" y="630"/>
                    <a:pt x="1568" y="630"/>
                    <a:pt x="1568" y="630"/>
                  </a:cubicBezTo>
                  <a:cubicBezTo>
                    <a:pt x="1568" y="630"/>
                    <a:pt x="1575" y="644"/>
                    <a:pt x="1575" y="647"/>
                  </a:cubicBezTo>
                  <a:cubicBezTo>
                    <a:pt x="1579" y="655"/>
                    <a:pt x="1565" y="630"/>
                    <a:pt x="1565" y="630"/>
                  </a:cubicBezTo>
                  <a:cubicBezTo>
                    <a:pt x="1558" y="634"/>
                    <a:pt x="1558" y="634"/>
                    <a:pt x="1558" y="634"/>
                  </a:cubicBezTo>
                  <a:cubicBezTo>
                    <a:pt x="1568" y="644"/>
                    <a:pt x="1568" y="644"/>
                    <a:pt x="1568" y="644"/>
                  </a:cubicBezTo>
                  <a:cubicBezTo>
                    <a:pt x="1568" y="647"/>
                    <a:pt x="1568" y="647"/>
                    <a:pt x="1568" y="647"/>
                  </a:cubicBezTo>
                  <a:cubicBezTo>
                    <a:pt x="1572" y="651"/>
                    <a:pt x="1572" y="651"/>
                    <a:pt x="1572" y="651"/>
                  </a:cubicBezTo>
                  <a:cubicBezTo>
                    <a:pt x="1579" y="658"/>
                    <a:pt x="1579" y="658"/>
                    <a:pt x="1579" y="658"/>
                  </a:cubicBezTo>
                  <a:cubicBezTo>
                    <a:pt x="1561" y="651"/>
                    <a:pt x="1561" y="651"/>
                    <a:pt x="1561" y="651"/>
                  </a:cubicBezTo>
                  <a:cubicBezTo>
                    <a:pt x="1565" y="665"/>
                    <a:pt x="1565" y="665"/>
                    <a:pt x="1565" y="665"/>
                  </a:cubicBezTo>
                  <a:cubicBezTo>
                    <a:pt x="1558" y="658"/>
                    <a:pt x="1558" y="658"/>
                    <a:pt x="1558" y="658"/>
                  </a:cubicBezTo>
                  <a:cubicBezTo>
                    <a:pt x="1565" y="672"/>
                    <a:pt x="1565" y="672"/>
                    <a:pt x="1565" y="672"/>
                  </a:cubicBezTo>
                  <a:cubicBezTo>
                    <a:pt x="1565" y="678"/>
                    <a:pt x="1565" y="678"/>
                    <a:pt x="1565" y="678"/>
                  </a:cubicBezTo>
                  <a:cubicBezTo>
                    <a:pt x="1558" y="675"/>
                    <a:pt x="1558" y="675"/>
                    <a:pt x="1558" y="675"/>
                  </a:cubicBezTo>
                  <a:cubicBezTo>
                    <a:pt x="1558" y="685"/>
                    <a:pt x="1558" y="685"/>
                    <a:pt x="1558" y="685"/>
                  </a:cubicBezTo>
                  <a:cubicBezTo>
                    <a:pt x="1561" y="692"/>
                    <a:pt x="1561" y="692"/>
                    <a:pt x="1561" y="692"/>
                  </a:cubicBezTo>
                  <a:cubicBezTo>
                    <a:pt x="1558" y="692"/>
                    <a:pt x="1558" y="692"/>
                    <a:pt x="1558" y="692"/>
                  </a:cubicBezTo>
                  <a:cubicBezTo>
                    <a:pt x="1554" y="695"/>
                    <a:pt x="1554" y="695"/>
                    <a:pt x="1554" y="695"/>
                  </a:cubicBezTo>
                  <a:cubicBezTo>
                    <a:pt x="1554" y="706"/>
                    <a:pt x="1554" y="706"/>
                    <a:pt x="1554" y="706"/>
                  </a:cubicBezTo>
                  <a:cubicBezTo>
                    <a:pt x="1558" y="713"/>
                    <a:pt x="1558" y="713"/>
                    <a:pt x="1558" y="713"/>
                  </a:cubicBezTo>
                  <a:cubicBezTo>
                    <a:pt x="1558" y="713"/>
                    <a:pt x="1551" y="713"/>
                    <a:pt x="1551" y="717"/>
                  </a:cubicBezTo>
                  <a:cubicBezTo>
                    <a:pt x="1547" y="717"/>
                    <a:pt x="1547" y="727"/>
                    <a:pt x="1547" y="727"/>
                  </a:cubicBezTo>
                  <a:cubicBezTo>
                    <a:pt x="1547" y="727"/>
                    <a:pt x="1551" y="733"/>
                    <a:pt x="1551" y="737"/>
                  </a:cubicBezTo>
                  <a:cubicBezTo>
                    <a:pt x="1554" y="737"/>
                    <a:pt x="1547" y="740"/>
                    <a:pt x="1547" y="740"/>
                  </a:cubicBezTo>
                  <a:cubicBezTo>
                    <a:pt x="1547" y="744"/>
                    <a:pt x="1547" y="744"/>
                    <a:pt x="1547" y="744"/>
                  </a:cubicBezTo>
                  <a:cubicBezTo>
                    <a:pt x="1544" y="744"/>
                    <a:pt x="1544" y="744"/>
                    <a:pt x="1544" y="744"/>
                  </a:cubicBezTo>
                  <a:cubicBezTo>
                    <a:pt x="1544" y="747"/>
                    <a:pt x="1544" y="747"/>
                    <a:pt x="1544" y="747"/>
                  </a:cubicBezTo>
                  <a:cubicBezTo>
                    <a:pt x="1544" y="751"/>
                    <a:pt x="1547" y="755"/>
                    <a:pt x="1547" y="755"/>
                  </a:cubicBezTo>
                  <a:cubicBezTo>
                    <a:pt x="1541" y="755"/>
                    <a:pt x="1541" y="755"/>
                    <a:pt x="1541" y="755"/>
                  </a:cubicBezTo>
                  <a:cubicBezTo>
                    <a:pt x="1547" y="768"/>
                    <a:pt x="1547" y="768"/>
                    <a:pt x="1547" y="768"/>
                  </a:cubicBezTo>
                  <a:cubicBezTo>
                    <a:pt x="1541" y="761"/>
                    <a:pt x="1541" y="761"/>
                    <a:pt x="1541" y="761"/>
                  </a:cubicBezTo>
                  <a:cubicBezTo>
                    <a:pt x="1541" y="765"/>
                    <a:pt x="1541" y="772"/>
                    <a:pt x="1541" y="772"/>
                  </a:cubicBezTo>
                  <a:cubicBezTo>
                    <a:pt x="1541" y="772"/>
                    <a:pt x="1541" y="775"/>
                    <a:pt x="1541" y="778"/>
                  </a:cubicBezTo>
                  <a:cubicBezTo>
                    <a:pt x="1541" y="778"/>
                    <a:pt x="1544" y="782"/>
                    <a:pt x="1541" y="782"/>
                  </a:cubicBezTo>
                  <a:cubicBezTo>
                    <a:pt x="1537" y="785"/>
                    <a:pt x="1537" y="782"/>
                    <a:pt x="1537" y="785"/>
                  </a:cubicBezTo>
                  <a:cubicBezTo>
                    <a:pt x="1537" y="788"/>
                    <a:pt x="1537" y="788"/>
                    <a:pt x="1537" y="788"/>
                  </a:cubicBezTo>
                  <a:cubicBezTo>
                    <a:pt x="1537" y="788"/>
                    <a:pt x="1537" y="788"/>
                    <a:pt x="1537" y="792"/>
                  </a:cubicBezTo>
                  <a:cubicBezTo>
                    <a:pt x="1537" y="792"/>
                    <a:pt x="1544" y="799"/>
                    <a:pt x="1537" y="799"/>
                  </a:cubicBezTo>
                  <a:cubicBezTo>
                    <a:pt x="1531" y="803"/>
                    <a:pt x="1534" y="810"/>
                    <a:pt x="1534" y="813"/>
                  </a:cubicBezTo>
                  <a:cubicBezTo>
                    <a:pt x="1534" y="820"/>
                    <a:pt x="1534" y="820"/>
                    <a:pt x="1534" y="820"/>
                  </a:cubicBezTo>
                  <a:cubicBezTo>
                    <a:pt x="1531" y="826"/>
                    <a:pt x="1531" y="826"/>
                    <a:pt x="1531" y="826"/>
                  </a:cubicBezTo>
                  <a:cubicBezTo>
                    <a:pt x="1527" y="833"/>
                    <a:pt x="1527" y="833"/>
                    <a:pt x="1527" y="833"/>
                  </a:cubicBezTo>
                  <a:cubicBezTo>
                    <a:pt x="1527" y="837"/>
                    <a:pt x="1527" y="840"/>
                    <a:pt x="1527" y="844"/>
                  </a:cubicBezTo>
                  <a:cubicBezTo>
                    <a:pt x="1527" y="844"/>
                    <a:pt x="1527" y="851"/>
                    <a:pt x="1527" y="858"/>
                  </a:cubicBezTo>
                  <a:cubicBezTo>
                    <a:pt x="1527" y="861"/>
                    <a:pt x="1527" y="871"/>
                    <a:pt x="1527" y="871"/>
                  </a:cubicBezTo>
                  <a:cubicBezTo>
                    <a:pt x="1523" y="881"/>
                    <a:pt x="1523" y="881"/>
                    <a:pt x="1523" y="881"/>
                  </a:cubicBezTo>
                  <a:cubicBezTo>
                    <a:pt x="1523" y="881"/>
                    <a:pt x="1502" y="964"/>
                    <a:pt x="1499" y="1002"/>
                  </a:cubicBezTo>
                  <a:cubicBezTo>
                    <a:pt x="1499" y="1036"/>
                    <a:pt x="1482" y="1129"/>
                    <a:pt x="1482" y="1129"/>
                  </a:cubicBezTo>
                  <a:cubicBezTo>
                    <a:pt x="1482" y="1129"/>
                    <a:pt x="1451" y="1273"/>
                    <a:pt x="1374" y="1421"/>
                  </a:cubicBezTo>
                  <a:cubicBezTo>
                    <a:pt x="1331" y="1498"/>
                    <a:pt x="1345" y="1543"/>
                    <a:pt x="1345" y="1543"/>
                  </a:cubicBezTo>
                  <a:cubicBezTo>
                    <a:pt x="1342" y="1580"/>
                    <a:pt x="1344" y="1584"/>
                    <a:pt x="1344" y="1584"/>
                  </a:cubicBezTo>
                  <a:cubicBezTo>
                    <a:pt x="1344" y="1584"/>
                    <a:pt x="1354" y="1611"/>
                    <a:pt x="1357" y="1646"/>
                  </a:cubicBezTo>
                  <a:cubicBezTo>
                    <a:pt x="1357" y="1646"/>
                    <a:pt x="1402" y="1666"/>
                    <a:pt x="1406" y="1670"/>
                  </a:cubicBezTo>
                  <a:cubicBezTo>
                    <a:pt x="1406" y="1670"/>
                    <a:pt x="1512" y="1711"/>
                    <a:pt x="1571" y="1729"/>
                  </a:cubicBezTo>
                  <a:cubicBezTo>
                    <a:pt x="1629" y="1746"/>
                    <a:pt x="1715" y="1784"/>
                    <a:pt x="1736" y="1791"/>
                  </a:cubicBezTo>
                  <a:cubicBezTo>
                    <a:pt x="1760" y="1801"/>
                    <a:pt x="2112" y="1976"/>
                    <a:pt x="2119" y="1987"/>
                  </a:cubicBezTo>
                  <a:cubicBezTo>
                    <a:pt x="2119" y="1990"/>
                    <a:pt x="2171" y="2035"/>
                    <a:pt x="2177" y="2152"/>
                  </a:cubicBezTo>
                  <a:cubicBezTo>
                    <a:pt x="2181" y="2269"/>
                    <a:pt x="2185" y="2355"/>
                    <a:pt x="2185" y="2355"/>
                  </a:cubicBezTo>
                  <a:cubicBezTo>
                    <a:pt x="2188" y="2699"/>
                    <a:pt x="2188" y="2699"/>
                    <a:pt x="2188" y="2699"/>
                  </a:cubicBezTo>
                  <a:cubicBezTo>
                    <a:pt x="0" y="2696"/>
                    <a:pt x="0" y="2696"/>
                    <a:pt x="0" y="26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hteck 17"/>
          <p:cNvSpPr/>
          <p:nvPr/>
        </p:nvSpPr>
        <p:spPr bwMode="gray">
          <a:xfrm>
            <a:off x="3275856" y="-82714"/>
            <a:ext cx="4685940" cy="765503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/>
          <a:p>
            <a:r>
              <a:rPr lang="tr-TR" sz="1400" dirty="0" smtClean="0">
                <a:solidFill>
                  <a:srgbClr val="7D7D7D"/>
                </a:solidFill>
              </a:rPr>
              <a:t>Özellikle Premium marka araç kullanıcıları, otomobillerini kendileri için almaktadır. Hanede birden fazla araç olmasının bunda etkisi var.</a:t>
            </a:r>
            <a:endParaRPr lang="en-US" sz="1400" dirty="0">
              <a:solidFill>
                <a:srgbClr val="7D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37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hteck 169"/>
          <p:cNvSpPr/>
          <p:nvPr/>
        </p:nvSpPr>
        <p:spPr bwMode="gray">
          <a:xfrm>
            <a:off x="323528" y="1576888"/>
            <a:ext cx="8496622" cy="35666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08" name="Rechteck 507"/>
          <p:cNvSpPr/>
          <p:nvPr/>
        </p:nvSpPr>
        <p:spPr bwMode="gray">
          <a:xfrm>
            <a:off x="1447376" y="3185075"/>
            <a:ext cx="2664000" cy="125712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1" name="Rechteck 160"/>
          <p:cNvSpPr/>
          <p:nvPr/>
        </p:nvSpPr>
        <p:spPr bwMode="gray">
          <a:xfrm>
            <a:off x="1447492" y="1921919"/>
            <a:ext cx="2664000" cy="11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27" name="Gerade Verbindung 126"/>
          <p:cNvCxnSpPr/>
          <p:nvPr/>
        </p:nvCxnSpPr>
        <p:spPr bwMode="gray">
          <a:xfrm>
            <a:off x="1375112" y="1922489"/>
            <a:ext cx="0" cy="2519710"/>
          </a:xfrm>
          <a:prstGeom prst="line">
            <a:avLst/>
          </a:prstGeom>
          <a:ln w="19050">
            <a:solidFill>
              <a:srgbClr val="C8C8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 bwMode="gray">
          <a:xfrm flipH="1">
            <a:off x="1445898" y="3146055"/>
            <a:ext cx="2665393" cy="0"/>
          </a:xfrm>
          <a:prstGeom prst="line">
            <a:avLst/>
          </a:prstGeom>
          <a:ln w="19050">
            <a:solidFill>
              <a:srgbClr val="C8C8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feld 417"/>
          <p:cNvSpPr txBox="1"/>
          <p:nvPr/>
        </p:nvSpPr>
        <p:spPr bwMode="gray">
          <a:xfrm>
            <a:off x="2527272" y="1994087"/>
            <a:ext cx="1584104" cy="1440000"/>
          </a:xfrm>
          <a:prstGeom prst="rect">
            <a:avLst/>
          </a:prstGeom>
          <a:noFill/>
        </p:spPr>
        <p:txBody>
          <a:bodyPr wrap="square" lIns="72000" tIns="72000" rIns="144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tr-TR" sz="1800" b="1" dirty="0" smtClean="0">
                <a:solidFill>
                  <a:schemeClr val="accent5"/>
                </a:solidFill>
              </a:rPr>
              <a:t>84</a:t>
            </a:r>
            <a:r>
              <a:rPr lang="en-US" sz="1800" b="1" dirty="0" smtClean="0">
                <a:solidFill>
                  <a:schemeClr val="accent5"/>
                </a:solidFill>
              </a:rPr>
              <a:t>%</a:t>
            </a:r>
          </a:p>
          <a:p>
            <a:pPr algn="l">
              <a:spcAft>
                <a:spcPts val="0"/>
              </a:spcAft>
            </a:pPr>
            <a:r>
              <a:rPr lang="tr-TR" sz="900" b="1" dirty="0" smtClean="0">
                <a:solidFill>
                  <a:schemeClr val="accent5"/>
                </a:solidFill>
              </a:rPr>
              <a:t>Erkeklerin %84’ü kendilerini araç kullanma konusunda başarılı bulmaktadır. </a:t>
            </a:r>
            <a:endParaRPr lang="tr-TR" sz="900" dirty="0" smtClean="0">
              <a:solidFill>
                <a:schemeClr val="tx1"/>
              </a:solidFill>
            </a:endParaRPr>
          </a:p>
        </p:txBody>
      </p:sp>
      <p:sp>
        <p:nvSpPr>
          <p:cNvPr id="96258" name="AutoShape 2" descr="data:image/jpeg;base64,/9j/4AAQSkZJRgABAQAAAQABAAD/2wCEAAkGBw4MDA8MDA8ODAwMDQwMDAwMDQ8MDA0MFBYWFhQRFBUYHDQhGBomHBQUITEtJjU3Li4vFx8zODMwNygtLisBCgoKDgwOGg8PFTccFBwtLywsKyw0Ny0sLCwuLisrLC0rLCw3LCwrLCwsLCssLCwsLDUsLCwsLCwsLCwsLCwsK//AABEIAOEA4QMBEQACEQEDEQH/xAAcAAEAAgIDAQAAAAAAAAAAAAAABgcBAwIEBQj/xABCEAABAwEBCBADBwQDAAAAAAAAAQIDBBEFBxUWMVGh0QYSEyEyNFJTVHFyc5GSsbJBk8IUFyIzYYHSIzV0wUJDYv/EABkBAQEAAwEAAAAAAAAAAAAAAAAEAQMFAv/EACcRAQABAgYBBQEBAQEAAAAAAAABAgMEEhMxMlERFCFBUnFCMyJh/9oADAMBAAIRAxEAPwC8QAAAAAAAAAAAAAAAAAAAAAAAAAAAAAAAAAAAAAAAAAAAAAAAAAAAAAAAAAAAAAAAAAAAAAAAAAAAAAAAAAAAAAAAAAAAAAAAAAAAAAAAAYVQOpWXUgp0tmlZF23Ilv7GYpmdoYmYjd0saKDpMPmXUe9Kv6sZ6e2MaKHpMPmXUNKv6mensxooekw+ZdQ0q/qZ6ezGih6TD5l1DSr+pnp7MaKHpMPmXUNKv6mensxooekw+ZdQ0q/qZ6ezGih6TD5l1DSr+pnp7MaKHpMPmXUNKv6mensxooekw+ZdQ0q/qZ6ezGih6TD5l1DSr+pnp7MaKHpMPmXUNKv6mensxooekw+ZdQ0q/qZ6ezGih6TD5l1DSr+pnp7MaKHpMPmXUNKv6mensxooekw+ZdQ0q/qZ6ezGih6TD5l1DSr+pnp7MaKHpMPmXUNKv6mentnGih6TD5l1DSr+pnp7dmjuzTVC2QzRyLmY5FXwPM01U7wzExOzvotp5ZZAAAAAAAAjmzG7+D6V0jd+RfwRNXIr1+P7ZTZat6lWV4rqyx5UrXVstTIss73SPctqq5bTr00xTHiIRzMz7y656YAAAAAAAAAAAAAAAAAAAsA2QzPjcj43OY5FtRzVVFRTExE+0kT42W7sA2TOrYVjmW2eGxHLy2rkd17xy8Ra06vbaVluvNH/AKmaKTtjIAAAAAYcu8oFV31JFX7O34bpMuhpZguUtF/aFfnRTAAAAAAAAAAAAAAAAAAAAAAEtvbSK2uenwWBbfOwjxvGG+xvK5IVtahzlLYAAAAAHGTIvUBVF9DLB25vRpbguUtF/aEDOgmAAAAAAAAAAAAA9i4Wxmsujv00X9O2xZ5F3OFF6/j+1pquXqLfKfd6pomrZM6K9WlltTVrb8WwRoieLl/0S1Y360t0WO5eky9hQIm/LVKufdI0+g8esr6h60KXL7sbn85V/Nj/AIGPWV9QaFJ92Nz+cq/mx/wHrK+oNClWOyOhZSV1RTRK5Y4ZdoxXqivVLEXfVOs6FuqaqIqn5T1R4qmHnHt5AJTe7487uF97CPGcY/W+xvK56bgIc5S2gAAAABxkyL1AVRfQywdub0aW4LlLRf2hAzoJgAAAAAAAAAAASvYDsWS6c7pZ0X7HTqm6Im9usmVI7c1m+v7ZyfEXtOPEcpbbdGaffZc8MTY2tYxqMYxEa1jURrWtTIiIcuZ8+8q3MwAAABQuzb+71vf/AEtOxY/zpRXOUvENrwASm93x5/cL72EeM4x+t9jeVz03AQ5yltAAAAADjJkXqAqi+hlg7c3o0twXKWi/tCBnQTAAAAAAAAAAAUC+thtzUo7m08Nlj1jSWXOsr/xOt8bP2OPfrz1zK23TlpiHtmp7AAAABQuzb+71vf8A0tOxY/zpRXOUvENrwASm93x53cL72EeM4x+t9jeVz03AQ5yltAAAAADjJkXqAqi+hlg7c3o0twXKWi/tCBnQTAAAAAAAAAABsp490kjjXJJJGxepzkT/AGYmfEeSH0g1LERMyWHDdBkAB4OzDZG25VMk203WWR+5wx27VFdYqqqrmREN1m1q1ePh4uV5I8q5lvk3Sctrfs7EzNhVfVxbGEtp9apw+8a6nLg+Qmsz6S2a1SNXRrZKqeSomsWWZ23erU2rdtYibyfDIb6aYpjxG0Ncz5ny6x6YAJTe748/uF97CPGcY/W+xvK56bgIc5S2gAAAABxkyL1AVRfQywdub0aW4LlLRf2hAzoJgAAAAAAAAAA7FzuMwd/B70PNXGWY3fRpxF4AAra/Iv4aJPhtqhf3sYXYL+k9/wCFZl6cAAAAEpvd8ed3C+9hHjOMfrfY3lc9NwEOcpbQAAAAA4yZF6gKovoZYO3N6NLcFylov7QgZ0EwAAAAAAAAA3NpJnIitimci76K2J6oqZ0Wwxmjs8S7Nz6KZKiFVhmREngVVWGSxE26foeaqo8T7sxE+dn0McVeAAK5vvwPelHubHyWOqLdoxz7N5mWxC3BzEZvKe/8K4+xT8zP8mTUXZo7aPE9MfYp+Zn+TJqM5o7PE9NT2K1Va5Fa5MrXIrXJ1oplhxAASm93x5/cL72EeM4x+t9jeVz03AQ5yltAAAAADjJkXqAqi+hlg7c3o0twXKWi/tCBnQTAAAAAAAAAC/tiH9qof8On9iHHvf6Vfq23xh65qe2AAGQAAAB8/wCyqbdLp1j89VO1OprlamhEOzajxRT+Ia/eqXlGx5AJTe748/uF97CPGcY/W+xvK56bgIc5S2gAAAABxkyL1AVRfQywdub0aW4LlLRf2hAzoJgAAAAAAAABfuxD+1UP+HT+xDj3v9Kv1bb4w9g1PYBgDIADABVs31yJvqB84Vcm6TSScuWR/i5VO5EeIiHPndqMgBKb3fHn9wvvYR4zjH632N5XPTcBDnKW0AAAAAOMmReoCqL6GWDtzejS3BcpaL+0IGdBMAAAAAAAAALz2KXTpmXMo2vqIGubSU6Oa6aNrmqjUtRUVd45N6iqblXt8rKJjLHu9Vt1qVVREqadVVURESeNVVc2U1ZKunvNHbunlkAAaKmrihs3aSOLbW7XdHtZtrMtluUzFMztDEzENOF6TpNP8+PWZyVdGaO3WuldmlbTzObUQK5sMqoiTRqqrtVsREtPVNurNHsxNUeN3z+3InUdlCyAAlN7vjz+4X3sI8Zxj9b7G8rnpuAhzlLaAAAAAHGTIvUBVF9DLB25vRpbguUtF/aEDOgmAAAAAAAAACxAN9zmp9pg3v8Avg96GKuMsxu+jjhrwABWt+VN6i7VT6MLsF/Se/8ACs9qmZC9OWJmAyAAASm93x53cL72EeM4x+t9jeVz03AQ5yltAAAAADjJkXqAqi+hlg7c3o0twXKWi/tCBnQTAAAAAAAAAAB2LncYg7+D3oeauMsxu+jTiLwABW1+TJRdqo9GF2C/pPf+FZl6cAAAAEpvd8ed3C+9hHjOMfrfY3lc9NwEOcpbQAAAAA4yZF6gKovoZYO3N6NLcFylov7QgZ0EwAAAAAAAAAAdi53GYO/g96HmrjLMbvo04i8AAVtfkyUXaqfRhdgv6T3/AIVmXpwAAAASm93x53cL72EeM4x+t9jeVz03AQ5yltAAAAADjJkXqAqi+hlg7c3o0twXKWi/tCBnQTAAAAAAAAAAB2LncZg7+D3tPNXGWY3fRpxF4AAra/Jkou1U+jC7Bf0nv/Csy9OAAAACU3u+PP7hfewjxnGP1vsbyuem4CHOUtoAAAAAcZMi9QFUX0MsHbm9GluC5S0X9oQM6CYAAAAAAAAAAOxc7jMHfwe9p5q4yzG76NOIvAAFa35MlF2qn0YXYL+k9/4VoXpwAAAASm93x5/cL72EeM4x+t9jeVz03AQ5yltAAAAADjJkXqAqi+hlg7c3o0twXKWi/tCMXHT8Du0noWVtFL0LEzJ4Hh6LEzJ4ALEzJ4ALEzJ4ALEzJ4ALEzJ4ALEzJ4ALEzJ4ALEzJ4AbqJE3aLeT86L4f+kMVbSRuuo5SxgDIEIvlpvUvXN9JXhflpu/CDWJmTwK2ksTMngAsTMngAsTMngB1bpp/Rd1t9T1TuxOzvXu+PP7hfew0YzjH62WN5XPTcBDnKW0AAAAAOMmReoCqL6GWDtzejS3BcpaL+0IzcbgP7SehZW0UvQPD0AAAAAAAAAN1F+dF3sXuQxVtJG66TlLAABCL5eSl65vpK8L8tN34QcraQAAA6l0/wAl3W31PVO7E7O9e748/uF97DRjOMfrZY3lc9NwEOcpbQAAAAA4yZF6gKovoZYO3N6NLcFylov7QjNxuA/tJ6FlbRS9A8PQAAAAAAAAA3UX50Xexe5DFW0kbrpOUsAAEIvl5KXrm+krwvy03fhBytpAAADqXU/Jd1t9T1TuxOzvXu+PO7hfew0YzjH62WN5XPTcBDnKW0AAAAAOL8igVbfQhVWxPTIyRyO/TbIlnppK8HV4rmO2m/H/AD5QikrFiRURqOtW3fWw6E0+U0T4b8Ku5DfFTGRnMYVdyG+KjIZjCruQ3xUZDMYVdyG+KjIZjCruQ3xUZDMYVdyG+KjIZjCruQ3xUZDMYVdyG+KjIZjCruQ3xUZDM5w3Zcx7X7Rq7RzXom2XfsW2wxNvyZkt+9So6JD85/8AEm9FT9m3Xno+9So6JD85+oeip+xrz0fepUdEh+c/+I9FT9jXnp5GyHZrLdBI0fBHFuSvVNrI51u2szp+htt4eLfnxLxVcmr4eNhV3Ib4qbcjzmMKu5DfFRkMxhV3Ib4qMhmMKu5DfFRkMzVU16yMVitRLbN9FVchmKfDEykN7iFVq5JP+LY0Zb+quRfpI8bV7RDdYjeVyU6fhQgUtgAAAAAFAjOye5SVEbmuTbNcioqGYmYnzG7Ex59lU3R2OzwvVGJurLd6xUR6J+qajoW8XTMf9e0pqrM/DpYLqOafo1m31Nrt50q+mMGVHNP0ax6m12aVfRgyo5p+jWPU2uzSr6MGVHNP0ax6m12aVfTODKjmn6NY9Ta7NKvpjBlRzT9GseptdmlX0zgyo5p+jWPU2uzSr6YwZUc0/RrHqbXZpV9GDKjmn6NY9Ta7NKvowZUc0/RrHqbXZpV9GDKjmn6NY9Ta7NKvowZUc0/RrHqbXZpV9GDKjmn6NY9Ta7NKvowZUc0/RrHqbXZpV9GDKjmn6NY9Ta7NKvowZUc0/RrHqbXZpV9GDKjmn6NY9Ta7NKvpnBlRzT9GseptdmlV07FJcGplciK3c0+LnqmhEynivF0Rx95ZizVO6zdiNxEpmI1qfqqrlc74qpzq65rnNKqmmKY8QmbUsSw8ssgAAAAAA4SRo5LFA8uquMx+/YgHTXY8zMBjF1mbQAxdZm0AMXWZtADF1mbQAxdZm0AMXWZtADF1mbQAxdZm0AMXWZtADF1mbQAxdZm0AMXWZtADF1mbQAxdZm0AMXWZtADF1mbQBlNjrMwHZpriMYttgHqwwoxLEA2g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264" name="AutoShape 8" descr="data:image/jpeg;base64,/9j/4AAQSkZJRgABAQAAAQABAAD/2wCEAAkGBxIQEhIQERQUEBEUFRQUFxQUFBAUFRAXFBQXFxQUFBUYHCggGBolGxUUIjEhJSkrMC4uFx8zODMsOCgtLisBCgoKDg0OGxAQGjAkICYsLC0sLCwtLCwsLCwsLCwsNCwtLCwsLCwsLCwsLCwsLCwsLCwsLSwsLCwsLCwsLCwsLP/AABEIAMwAzAMBEQACEQEDEQH/xAAbAAEAAgMBAQAAAAAAAAAAAAAABAUCAwYBB//EAEcQAAEDAgEHBgoHBwMFAAAAAAEAAgMEESEFBhIxQVFhIlJUcYGRBxMWMnKCk6HR0xQzQmKUscEjJERTorLwQ5LSc8LD4fH/xAAbAQEAAgMBAQAAAAAAAAAAAAAAAgUBAwQGB//EADURAAICAQEFAwwCAgMBAAAAAAABAgMEEQUSITFRFUGhExQiMlJhcYGRsdHhYsFC8AYzciP/2gAMAwEAAhEDEQA/APuKAIAgCAIAgCAIAgCAIAgCAIAgCAIAgCAIAgCAIAgCAIAgCAIAgCAIAgCAIAgCAIAgCAIAgCA8JWG0uLBrdUNG3uXNPNohzl9OJNVyfcaH5RaN57lyT2vSuSbNix5M1HKo5p71q7ah7DJ+ay6mTcqs2gjuWyG2KHzTQeJPuJUFQ1/mkHht7lYU5Fdq9CWponXKHrI2rcQCAIAgCAIAgCAIAgCAIAgCAIAgCA8ugMHSgcepctuXVDhrq/cSUGR5aq223Vie9Vl+05d3DxZtjVqQJ63/ADWqq3LlPm9TqhQRJKklcrm5HRGrQ1aZKxxJ7qR61jjqBPUCpxqnL1U38EYbiuZk+B41tcOwqbx7VxcX9GYVkOqIxcWm4uCNqhGUoPWL0Zt0Uloy/wAkZR8aNF3nj+ob16jZ+d5dbsvWXiVeVj+Teq5FkrI5AgCAIAgCAIAgCAIAgBKAoMoZ208ZLI9KpkGtsNnAek++i3tK6a8WyfHkvec1uXXXzZTz5xVkvmCKlb1GaTvwaO4rqjh1rnx8Cvs2m/8AFEZ0Msn1lRUP4B/ix2CMD81tUK48or/fic0su2XeSKbNqOTFzNIb3l7vzKrcna1VL3YcX7vydVOJddxlwXvLSnyFSwWcImaQ26IXnczat1vry0XRf7xLjHwoQ9VavqzOordgwVFZlN8EWcKOpXS1LjtXNq3zOuNSRrMpAu7Af5qG1dGPi23y3aotv3f7wIXXVUx3ptL4kzIb4Kg2bKNMa4/NkHW12PuV9X/x+2HG/h8PyV/aVc/+vidFFRRt1NHbirKrCor9WP14mmV05c2SAF1GoICNVUTJByhjvGsLmyMSq9ekuPXvNtd063wZzssbqaUHcbg84Lzkq54d6fTxRbRlHIraOqabi41FerT1WqKRrQ9WQEAQBAEAQBAEAQFPl3OKKl5B/aTEXbCy2keLuY3iVvpx528uXU0XZEKl6RxlfWz1f17rMP8AoRkiP13a5PcOCtK8eFfFc+pSX507OC5G2mprAAANA2AWHcptnHxfMs6SiLsAFxZOZXRHem/yzpoxp2vSKLulye1mLsSvL5e0rbtV6senf82X2Ngwq4vizKoqw3AKitykuES1rpb5lVUVV1Xyk5Pid0KtCLYuU66pTkoxWrfQ2SlCuOsnoePNtWJ3r1mz/wDjmuk8l6fxX9v8fU83nbe09GhfN/0ivqYy7Em5XsMequmO5XFJe48vdbZbLem9WVlXEDbSF7ajiHN4tcMQulJMhGco8iyyTnZPTkNkvUw6sbeOYOB1SDgceK47sGMuMeD8C0x9pNcJnd5LypFVMEkLw9uo72nmuGtp4FVVlcq3pJFxCyM1rFkxQJhAVmXodJgdtB9x/wACrNqVKVal0f3OzCnpNol0B/Zs9Ee5dmM9aY/BGi7/ALH8SQt5qCAIAgCAIAgCA5POfOcsc6mpiDKMJJdbYL7BzpOGzau7Gxd/0p8vv+jgy8xVejHmctTQYk4lzjdz3G7pDvcdqs+EVoihnZKb1ZZ01OtcpGIxLqgyeXY6hvVNn7TjT6EOMvBfH8FpiYLt9KXCP3+BcNa2MYYfqvKX5Dbc7Hqy/qqUVuwXAgVdbdVN2Q5nfVToVks11zpanZGGgjhviVa7P2Xblv0eEe9vl8upxZu0asVceL6G7QXt8LZ9OJHSC497fNnj8vOtynrN8OncantVimcLRFmatiZForamNbYsg0VdRGtyZBoj0lbLTyeOhdoSajtbIObI3aOOsKNtMbI6SOjHyZ0y1R9NzZzkjrWkfVztA04icR95p+02+1UWRjypfHl1PR4+TC6Oq5l4uc6CJlMXZbiFyZi1r0N+PwnqbqVtmNHALdStK4r3Gux6zbNq2kAgCAIAgCAIDlc8c4DF+6wOtM4Xe8Y/R2Hb6Z2DtXbiY2+96XL7nDmZSqjouZyNJTgCw1a95JOsk7Sd6tnwPOyk5PVlvS060ykTjEv8nZOvynYDdvXnNobU01rpfxfT4e/39xdYeBr6dnyX5LKWUMH6LzF16gveXkK9Sqqqq6qrLHN8Tvrq0K9zy4qKidSSijfDBbWvT7M2E7NLMjgu5d7+PReJ5/aO2VDWuji+vcvyzeAvXxjGEVGK0SPLyk5Nyk9WeOUiJpkU0RIsgWxGGQ5mrYiDRXVEa2pkWirqYltTIESKofC9ssbiyRhu127gRtadoWJ1xsjuyNlN0qpb0T61mrl9ldFpizZW2Ekd/MdvH3TrBXnsih0z0fLuPUY98bobyLGrbewXBet7SJ2VPTVkgBdBqPUAQBAEAQBAVeceVxSQuktpPPJjZz3u80dW0ncCt1FTtnumq+1VQcmfNoWucS5x03vcXPdz3HWerYBuCvVFRWiPLW2uyWrLmip1qnIRjqdLk3J+pzuwLy+0dpb2tVT4d7/pf2y+wsHTSdi+C/JOqKgNHFeYvyFBaIu663Ip6mpVXKTk+J311kLFxU665TajFatm+Uo1x1bMaiuigF3uAO7aeAGsr3GydhKrS25ay6dy/Z5PaO1pXN10+r173+jGGtqZsYKWRzdj5LRNPEaZBPYF6CTqj60vpxKqGLbLkjd9Dylr8TAOBmdf+yyh5ejq/p+zd2fb7v8AfkaJ5ayLGWkeW7XQubL/AEjle5TjOmXKX14GqeHbHuMaTKkU1w13KGtpwc3racQtu40crTXBm56IiR5ApoiyHOxTTIlZUxrcmQZVVLFsREZFyu+jnbOy5tg9v8xm0dY1hasihXQ0OvEyHTPXu7z7VR1DJmsljIcx4DmkbQRgvLyg1Np9x6pSTjqiSpGAgCAIAgCAID5jnRlI1NS6xvFCTFGNhd/qyd/J9Uq7w6dyGr5s8/tLI3p7i5I8oIFvnLQroo63JOT8A53YF5Pae0t9uqp8O9/0j0GBhaaWTXwRYVNQGiwXmMjIUVoi8rr3imqahVbbkywrrIYBceC3U0ztmoQWrfcbbLIUwcpPRIjMfLUyGnpAOThJORdkXAc53DvXvtnbLq2fDylvGb8Ph/bPJ5WVbnz3YcILx+P4OmyNmzBTcuxmm2yycpx9HY0cAum3JnZw5LobasaFfJcepdLnN4QBAVGW83YKsXe3QlHmys5MjD17RwNwt1V863w5dDTbRC1aSRyMvjqWQU9TY6V/FTAWbNb7J5r+G3YrSuyNsdY/NFHk40qX7iQ9TRykeUKaIsrqhq2oiyrqWLaiDKmcKaCO58FmWrF9E84WMkX/AJGfkR1lU+0qNH5RfMvtmX7ydb7uR9HVUWoQBAEAQBAVGdWUjTU0kjfrCNCP038lvcTfsW7Hr8pYomm+zydbkfNqKG1mjEDC+/eV6B8EeUbcpanZ5Cybqc4Ly21tpc6qn8WXWz8LX/6TLyomDRYLyN96gtEeirr3ilqahVbbbLCusiNaXFbqaZ2zUILVs222wpg5SeiRGrQ+WRlHAbPkxc/+VGPOeeOwcSvoWzNm14FXlJcZdf6R4/Jy7M+3dXCP+8WdpkvJ0dNG2GIaLG97jtc47STtSyyU5b0jthCMI7sSWoEwgCAIAgIOWclx1UToZBgdRGtjh5rmnYQVsrslXLeiQsrjZHdkcHRPe0vgm+uhdoO++PsvHBwsVdJqSUlyZ5q6t1zcWbnqSNLIU4WxGGVlS1bUQZUVTVsRg0UNe6mljnbricH25wHnN7RcLXdWrIOLOnHtddikffoJg9rXtN2uAcDvBFwe5eXa0ejPUp6rU2LBkIAgCAIDhfCJVaUsEA1NDpndZ5Ef/f3BWezoc5fIqdqWaRUER83smlxDiOob+J4Lm2ttFVRdcHx7/wAfE5cHEdklJ/77zsHOEbbBeGvv3ePeeoqq7kVFVUKplJyepZV1kEAuK21VSnJRitWzfOca4uUnokSw0NC9/srZkcSGsuM3zfT3I8TtLaMsqei9Vcvf72Z5jU2k2Wsd50zy1vCOMlrQOshxXdmz9JQXd9zfgV7te91OpXEdwQBAEAQBAEBxWelN4upp6gYCUOgfxIBfGevB4Vlgz1Th8yp2nWtFP5Fe8ruRTsizLYjBXVAWxEGVFUFtRErJlk2I+xeDau8dQxAm7oi6I+oeTf1SF5vNhuXM9Nhz36UzqFynUEAQBAEB89ynB9Irp3nzGFkfXoNuQO1y7JZXm+OlH1n4e8qMmryt/HkjqKKIRtudZ9w3LxeXk70m9S5xqN1e8iVlRdUlk3JltVXoVriXFIx1eiOvhFaskwtAXu9j7K82j5Sxem/BfnqeM2rtLziXk4P0V4/o9q2kscG+cWm3XbBX0efEpzHIeX209PDAaeqLo2NabQ3BcByiDfHG+K57ceU5uWq4vqXVWVXGCj7ib5XR9HrPYH4rX5pLqvqbPPKzzyvj6PWewPxTzSXVfUeeVjyvj6PWewPxTzSXVfUeeVjyvj6PWewPxTzSXVfUeeVjyvj6PWewPxTzSfVfUeeVHnlhH0er9gfinmk+q+pjzyoeWMfR6v2B+KeaT6r6jz2op858tNrI4444ahr2zRyAyRaDQGmziXE4ckuXRjUSrnq2uRzZeRXZXuoivXeilZFlU0YZAnWxEGVVUFsREqahTJxPoPgbqcKuLYHRSD12ua7+xqpNpx9KLL3ZkvQaPpKqy0CAIAgPCbKFk1COrCOVo4g6SRx1abyeJ0j8FUZ2S4w58X9iFVO9Y33IlVVQvM22ast6qyqlkubLXFHdGOiPW4YbdvwXsdg7K4LJtX/lf3+PqeY21tPVuit/+n/X5+huYV6pnmkZl6xoZMC5Z0B5dZMnl1kAlAYkoYMCVkGDipGDW4rJg1OKkjBpeVNESLIVNGGQZytiIMq6pbERKqoUiaOw8Dz/AN6qG74Wnufb9VU7UXoxLnZfOR9ZVMXAQBAEBqe5Vt9m89e5E0igeQy4G0k9pN15rKvdktTtpqSRX1E11w8ywrhoR5JdAfeOrhxXodh7KeXZvzXoR5+99PyVW2NorGr3YP0ny93v/B5C5fQHFJaI8Pq3xZID1HQyNNNCQ000A0k0MjSTQHhchg8LlnQGBcs6AwLlnQwa3OUtDBqc5SRg0SOUkjBGkK2IiyHOVNEWVdUVNESrqFImjr/A8397qHboAO+QfBVO1H6MS52XzkfW1TFwEAQGLyue+fDdRlESqksLKkz7d2O6u831R1ZzlZNiVQSepaVQITpA0F7tQ9/BdOHizybY1Q5v/dfkZysiGPU7JckVIqS9xcdvuG5fVsXEhi0qqHJeL6nzjJyZ5Frsnzfh7ifE9TaNSNwkUdCRqrKgsY94xLWk232CJasyjbQZvVk8UcwqomiRrXgeIcdHSF7X8ZiuWeZCMnHd5e/9FrDZ28k97w/ZI8k63pcXsH/MUfPoez4/ol2b/Lw/Y8k63pcX4d3zE8+h7Pj+h2b/AC8P2PJOt6XF+Hf8xPPoez4/odm/y8P2PJKt6XF+Hd8xPPoez4/odmfy8P2eeSNb0uL2D/mJ59D2fH9Dsz+Xh+zE5n1vS4vYP+Ys+fx9nx/Q7M/l4fsxOZtZ0uL2D/mJ2hH2fH9Dsxe14GJzKrOlxewd8xZ7Qj7Pj+h2Wva8DE5j1fS4vYO+YnaK9nx/Rjste0YHMOr6XH7B3zFntJez4/odlL2jW7we1R/i4/YO+Ys9p/x8f0Y7Kj7Rqf4Nag66uP2Dv+adqfx8R2TH2jQ/wVzH+LZ7F3/NZ7U/j4mey4+0dLmNmccnGZzpRM6UMGDNANDdI7ze+l7lx5WV5fThpodmNjKnXjrqdauQ6ggCw3otQayuKT14skVNbNrXl8q3yk3I76YHPVRu5ciRZQWiOfy1X6T/ABTTyWa+Lv8A18V9F/41szyFPl5r0pcvdH9/g8Tt7Od1vkYv0Y8/e/0a6eRelaKAnxSrU0SRIa9Q0MicaTXN3ghFzM6nUZh1PjKGEfaiBhdwMRLR3gNPaqfLhu3P6/U9NiT3qYs6Bcx0BAEAQBAEAQBAEAQBAEAQBAEAQHjlqsfcZRHq32b1qszrPJ1P38DbWtZFBWSrzL4lpVEpspucyGWVouWNv6IJA0uy91Z7Hwlk5UYS9Xm/h0+Zr2jkOjHlKPPTh8ThYn44/wD1fV0kloj5w3rxLCCVYaIk+GRa2iSJbHqDRI3NesaGSVmnlAU1U6FxtFUm7TsbMBiOGkB3hcebTvQ31zX2LTZ1+j8m+/kfQVUF0EAQBAEAQBAcxlfO4QzPhihNQY7abhJGwMc7EM5Ws2sTuuuurElZHe10OS7MhVLdZC8uJOhu/EU62+YS6+Bp7Sr6Hhz6k6G78RTp2fLr4DtKvoYHP54/hHfiIE7Pl18B2lX0NbvCKRrpHe3gWezp9THadXQ0T+FAMBLqV1humhPuCz2bPqFtOt8NGd9SyFzGOc3Qc5oJaTcsJFy0ngq5rRliuRtWDIQGJWiRkrcpyY23fqvPbVs1sUOi+52Y8eGpQ1D7lVKLOC0Re5Oye10DmPFxK0hw3tcLW7r969bsmnyNSn3vj+CozZqyTj3cj41lOjdTTSQP86N2jfnDW13aLL3VNqsgpI8XkUuqxxYgmWxo5yxp5VBoE+J6g0TRIa9R0MmFVCJGlp6wRgWkYgg7CChlNp6o6jNXOfSLaWqOjOMGSHBtQBuOx9tY7lUZWI4Pehy+xf4mYrVuy5/c61cJ3hAEAQBAcvnPnP4rSpqYh9SRyna2Uw5zzztzdq68fGdj1ly+5yZOUqlouZxbGBo0QS7Ekudi6RxN3PcdpJV3COiPO2Tc3qzxxUzWaXlZMEOd6kjBW1D1IyifmPkj6ZWsaReKG0sm46J5DT1u/Irhz7tyvRc2WWz6d+er5I+5Lz56AIAsMHi1tGSgr5bkleOyrN+2UveWlEdEkVtNHpyNbvIHZt9yxjVeVtjDqzrsluQcjsWi2A1Be2SSWiPPt6nB+FDIWmwVsY5UY0ZbbY9Yd6pJ7DwVps7I3ZeTfJ/crdo4+/HfXNfY+axPV4UDRYU0qi0RLKGVQaMolseo6EtTYHrGhkxnibINFwDh+R2EHYeKaGU2uKLDJecNVTANv9LiGpsjtGVo3CTU71u9cN2FCfGPB+BZUbRlHhPidDTZ80rvrRLTu3SRut/vZdtu1cM8K2PLiWMM2qXfoSvLCg6VD1aWPdrWvza32WbfOKvaRGqM96YfVCWodujjcB/vfott2qccOx8+BrnmVR79SgypnFVVALbikiOtsbtKZw3GTUz1ceIXbThRjxfH7FfftFvhHgVDGtaNFgDW6+JO0uOsniVYRikVc5uXMxLlIga3OWTBolesgr6iRTRgrKqXtOoAayTqA4rEmorU2Qi5PRH2bMDN36DTAPH7eWz5TuNuSy+5ow67rzeVf5Wevd3Hp8alVQ07zplzHQEAWGDCQ2BO4FabZbsHLomSitWkcxVuXiC5qRtzdjvKTzWn34K42PXvXOXREM6WlaXVnSr0xTmMjA4FrgCCCCDiCDrBCJ6A+KZ6Zumgm5IJgkuY3c3fGeI2bwvRYWSrY6Pmjzubi+SlvLkynglXaV7RY08yi0YJ8UqhoZJDXrGhky0kMnuksaA9D+KaDVnvjjvWNxdDO/LqYukJ2rKSMNswLlkwYlyyYMHOQGl71kEOeVSSIlbUTKRJI7HwZ5rGZ4r52/s2/UNP23fzSNw2d+xU2fla/wDzj8y9wMXd9OXyPqqqS1CAIAsA1VXmO6iubL/6J/Bk6/XRzFUvFlzWTc2BjJ6v6q/2Jzn8v7ObaPKPzL9X5WBAQ8r5MjqonQSt0mOHa07HNOwjep12SrlvRIWVxnHdkfEs4shS0Evi5OUw+ZIPNkH6O3hejxsmN0eHM85lYsqZe4iQyrpONonQzqLREmxzKOhk3NkWDJmHoD3SQyeaSAFyGDEuQGBesg1PkWdDBEmmWUjBAqJ7YlS5EktTosyMzHVrm1FSC2kGLWm4NRu6mcdqqszN3fQhzLjCwdfTmfYI2BoDWgNaAAAAAABqAGwKlLoyQBAEAQGMrbgjeCFrthvwceqaMxejTOYmF14V8C5gzdkCTRkLecPeMfirjY1qja4PvX2NebHerT6HRr0xUhAEBEypk2KqjdDM0PY7YdYOxzTsI3qcLJQlvRZCcIzW7JHyPOfMueiLpI7z04x0gOXGPvtGwc4e5XmNnxs9GXBlHk7PlD0ocUc/DNfUVYFa0TIpljQgSWTLGgNzZljQyZiVY0B74xNAeGRNAYulWdAaXzLOhgjyTLOgIZlc94jja6SR2AYwXcexRnZGC1bN1VMpvRI73NTwdYtnr7OOttOMWt4yn7R4autU2TnuXow+peYuBGHGfFn0cC2AwH5KsLI9QBAEAQBAFgFDlWn0HaX2XY9R2heW2piOqzfXqv7lnjWb0dO9FZpEEOGBBuCq6EnCSlHmjs0TWjOioMptkFiQ1+0Hb1L1eJtCu9aN6S6fgqbsaVb4cUT1YHMeE2WG9OYMDM3ffqUHbEnuMB90U9TG7ocrnBmDTVN3x/usxx0mAaLj96PAHssrCjNsr4Pijivwq7fczg8qZnV1Lc+L+kMH24bu72HEe9WtWfVPnw+JU3bOsjy4lGKsAlruS4YFrrgjgQV2KSfI4JVSjzRJZULJDQ2CdNDBl49NAeGdNAaJaxo1kDtTVGVFsUTJqk6NPFJOd7WnRHW44DvWmzIrr9ZnRViWT5I6rJHg3qJSHVcggZ/Lj5ch4F2pvvVfdtJcoIs6dmacZs+g5DzfpqJujTxtYSLF+t7/AEnnEqrstnY9ZMtK6oQWkUWi1mwIAgCAIAgCAIDGSMOBDhcHYoThGcd2S1RmMnF6opavIh1xm45p/Qqjv2M9dan8n+SxqzVymivfk+YfYPZYrgeBkRfGB1LIqf8AkbYaebUGvHeF0VY+SuCTITsp72idBQyHXh1ld9eJc/W8TlnfWuRYRUttZuu+vHUebOWVuvIkAWW9JLkatT1ZAQESuyZBPhNFHL6bGuI6iRgpRnKPqvQjKEZc0UNT4PsnvxERj/6b3t9wK6I5ty7zRLDpl/iV7/BhSnVLUN4B7T+bStq2jb7jU9nUmA8F1PtqKk+tD+jFntK3ojHZtPvJEPgzoh5xmk9KUj+2yhLPuZOOBSu4t6HM6ghILKaMkbXDTP8AVdaJZFsucjfGiuPKJdsaAAAAANQGAHUFpNpkgCAIAgCAIAgCAIAgCAIAgCAIAgCAIAgCAIAgCAIAgCA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266" name="AutoShape 10" descr="data:image/jpeg;base64,/9j/4AAQSkZJRgABAQAAAQABAAD/2wCEAAkGBxIQEhIQERQUEBEUFRQUFxQUFBAUFRAXFBQXFxQUFBUYHCggGBolGxUUIjEhJSkrMC4uFx8zODMsOCgtLisBCgoKDg0OGxAQGjAkICYsLC0sLCwtLCwsLCwsLCwsNCwtLCwsLCwsLCwsLCwsLCwsLCwsLSwsLCwsLCwsLCwsLP/AABEIAMwAzAMBEQACEQEDEQH/xAAbAAEAAgMBAQAAAAAAAAAAAAAABAUCAwYBB//EAEcQAAEDAgEHBgoHBwMFAAAAAAEAAgMEESEFBhIxQVFhIlJUcYGRBxMWMnKCk6HR0xQzQmKUscEjJERTorLwQ5LSc8LD4fH/xAAbAQEAAgMBAQAAAAAAAAAAAAAAAgUBAwQGB//EADURAAICAQEFAwwCAgMBAAAAAAABAgMEEQUSITFRFUGhExQiMlJhcYGRsdHhYsFC8AYzciP/2gAMAwEAAhEDEQA/APuKAIAgCAIAgCAIAgCAIAgCAIAgCAIAgCAIAgCAIAgCAIAgCAIAgCAIAgCAIAgCAIAgCAIAgCA8JWG0uLBrdUNG3uXNPNohzl9OJNVyfcaH5RaN57lyT2vSuSbNix5M1HKo5p71q7ah7DJ+ay6mTcqs2gjuWyG2KHzTQeJPuJUFQ1/mkHht7lYU5Fdq9CWponXKHrI2rcQCAIAgCAIAgCAIAgCAIAgCAIAgCA8ugMHSgcepctuXVDhrq/cSUGR5aq223Vie9Vl+05d3DxZtjVqQJ63/ADWqq3LlPm9TqhQRJKklcrm5HRGrQ1aZKxxJ7qR61jjqBPUCpxqnL1U38EYbiuZk+B41tcOwqbx7VxcX9GYVkOqIxcWm4uCNqhGUoPWL0Zt0Uloy/wAkZR8aNF3nj+ob16jZ+d5dbsvWXiVeVj+Teq5FkrI5AgCAIAgCAIAgCAIAgBKAoMoZ208ZLI9KpkGtsNnAek++i3tK6a8WyfHkvec1uXXXzZTz5xVkvmCKlb1GaTvwaO4rqjh1rnx8Cvs2m/8AFEZ0Msn1lRUP4B/ix2CMD81tUK48or/fic0su2XeSKbNqOTFzNIb3l7vzKrcna1VL3YcX7vydVOJddxlwXvLSnyFSwWcImaQ26IXnczat1vry0XRf7xLjHwoQ9VavqzOordgwVFZlN8EWcKOpXS1LjtXNq3zOuNSRrMpAu7Af5qG1dGPi23y3aotv3f7wIXXVUx3ptL4kzIb4Kg2bKNMa4/NkHW12PuV9X/x+2HG/h8PyV/aVc/+vidFFRRt1NHbirKrCor9WP14mmV05c2SAF1GoICNVUTJByhjvGsLmyMSq9ekuPXvNtd063wZzssbqaUHcbg84Lzkq54d6fTxRbRlHIraOqabi41FerT1WqKRrQ9WQEAQBAEAQBAEAQFPl3OKKl5B/aTEXbCy2keLuY3iVvpx528uXU0XZEKl6RxlfWz1f17rMP8AoRkiP13a5PcOCtK8eFfFc+pSX507OC5G2mprAAANA2AWHcptnHxfMs6SiLsAFxZOZXRHem/yzpoxp2vSKLulye1mLsSvL5e0rbtV6senf82X2Ngwq4vizKoqw3AKitykuES1rpb5lVUVV1Xyk5Pid0KtCLYuU66pTkoxWrfQ2SlCuOsnoePNtWJ3r1mz/wDjmuk8l6fxX9v8fU83nbe09GhfN/0ivqYy7Em5XsMequmO5XFJe48vdbZbLem9WVlXEDbSF7ajiHN4tcMQulJMhGco8iyyTnZPTkNkvUw6sbeOYOB1SDgceK47sGMuMeD8C0x9pNcJnd5LypFVMEkLw9uo72nmuGtp4FVVlcq3pJFxCyM1rFkxQJhAVmXodJgdtB9x/wACrNqVKVal0f3OzCnpNol0B/Zs9Ee5dmM9aY/BGi7/ALH8SQt5qCAIAgCAIAgCA5POfOcsc6mpiDKMJJdbYL7BzpOGzau7Gxd/0p8vv+jgy8xVejHmctTQYk4lzjdz3G7pDvcdqs+EVoihnZKb1ZZ01OtcpGIxLqgyeXY6hvVNn7TjT6EOMvBfH8FpiYLt9KXCP3+BcNa2MYYfqvKX5Dbc7Hqy/qqUVuwXAgVdbdVN2Q5nfVToVks11zpanZGGgjhviVa7P2Xblv0eEe9vl8upxZu0asVceL6G7QXt8LZ9OJHSC497fNnj8vOtynrN8OncantVimcLRFmatiZForamNbYsg0VdRGtyZBoj0lbLTyeOhdoSajtbIObI3aOOsKNtMbI6SOjHyZ0y1R9NzZzkjrWkfVztA04icR95p+02+1UWRjypfHl1PR4+TC6Oq5l4uc6CJlMXZbiFyZi1r0N+PwnqbqVtmNHALdStK4r3Gux6zbNq2kAgCAIAgCAIDlc8c4DF+6wOtM4Xe8Y/R2Hb6Z2DtXbiY2+96XL7nDmZSqjouZyNJTgCw1a95JOsk7Sd6tnwPOyk5PVlvS060ykTjEv8nZOvynYDdvXnNobU01rpfxfT4e/39xdYeBr6dnyX5LKWUMH6LzF16gveXkK9Sqqqq6qrLHN8Tvrq0K9zy4qKidSSijfDBbWvT7M2E7NLMjgu5d7+PReJ5/aO2VDWuji+vcvyzeAvXxjGEVGK0SPLyk5Nyk9WeOUiJpkU0RIsgWxGGQ5mrYiDRXVEa2pkWirqYltTIESKofC9ssbiyRhu127gRtadoWJ1xsjuyNlN0qpb0T61mrl9ldFpizZW2Ekd/MdvH3TrBXnsih0z0fLuPUY98bobyLGrbewXBet7SJ2VPTVkgBdBqPUAQBAEAQBAVeceVxSQuktpPPJjZz3u80dW0ncCt1FTtnumq+1VQcmfNoWucS5x03vcXPdz3HWerYBuCvVFRWiPLW2uyWrLmip1qnIRjqdLk3J+pzuwLy+0dpb2tVT4d7/pf2y+wsHTSdi+C/JOqKgNHFeYvyFBaIu663Ip6mpVXKTk+J311kLFxU665TajFatm+Uo1x1bMaiuigF3uAO7aeAGsr3GydhKrS25ay6dy/Z5PaO1pXN10+r173+jGGtqZsYKWRzdj5LRNPEaZBPYF6CTqj60vpxKqGLbLkjd9Dylr8TAOBmdf+yyh5ejq/p+zd2fb7v8AfkaJ5ayLGWkeW7XQubL/AEjle5TjOmXKX14GqeHbHuMaTKkU1w13KGtpwc3racQtu40crTXBm56IiR5ApoiyHOxTTIlZUxrcmQZVVLFsREZFyu+jnbOy5tg9v8xm0dY1hasihXQ0OvEyHTPXu7z7VR1DJmsljIcx4DmkbQRgvLyg1Np9x6pSTjqiSpGAgCAIAgCAID5jnRlI1NS6xvFCTFGNhd/qyd/J9Uq7w6dyGr5s8/tLI3p7i5I8oIFvnLQroo63JOT8A53YF5Pae0t9uqp8O9/0j0GBhaaWTXwRYVNQGiwXmMjIUVoi8rr3imqahVbbkywrrIYBceC3U0ztmoQWrfcbbLIUwcpPRIjMfLUyGnpAOThJORdkXAc53DvXvtnbLq2fDylvGb8Ph/bPJ5WVbnz3YcILx+P4OmyNmzBTcuxmm2yycpx9HY0cAum3JnZw5LobasaFfJcepdLnN4QBAVGW83YKsXe3QlHmys5MjD17RwNwt1V863w5dDTbRC1aSRyMvjqWQU9TY6V/FTAWbNb7J5r+G3YrSuyNsdY/NFHk40qX7iQ9TRykeUKaIsrqhq2oiyrqWLaiDKmcKaCO58FmWrF9E84WMkX/AJGfkR1lU+0qNH5RfMvtmX7ydb7uR9HVUWoQBAEAQBAVGdWUjTU0kjfrCNCP038lvcTfsW7Hr8pYomm+zydbkfNqKG1mjEDC+/eV6B8EeUbcpanZ5Cybqc4Ly21tpc6qn8WXWz8LX/6TLyomDRYLyN96gtEeirr3ilqahVbbbLCusiNaXFbqaZ2zUILVs222wpg5SeiRGrQ+WRlHAbPkxc/+VGPOeeOwcSvoWzNm14FXlJcZdf6R4/Jy7M+3dXCP+8WdpkvJ0dNG2GIaLG97jtc47STtSyyU5b0jthCMI7sSWoEwgCAIAgIOWclx1UToZBgdRGtjh5rmnYQVsrslXLeiQsrjZHdkcHRPe0vgm+uhdoO++PsvHBwsVdJqSUlyZ5q6t1zcWbnqSNLIU4WxGGVlS1bUQZUVTVsRg0UNe6mljnbricH25wHnN7RcLXdWrIOLOnHtddikffoJg9rXtN2uAcDvBFwe5eXa0ejPUp6rU2LBkIAgCAIDhfCJVaUsEA1NDpndZ5Ef/f3BWezoc5fIqdqWaRUER83smlxDiOob+J4Lm2ttFVRdcHx7/wAfE5cHEdklJ/77zsHOEbbBeGvv3ePeeoqq7kVFVUKplJyepZV1kEAuK21VSnJRitWzfOca4uUnokSw0NC9/srZkcSGsuM3zfT3I8TtLaMsqei9Vcvf72Z5jU2k2Wsd50zy1vCOMlrQOshxXdmz9JQXd9zfgV7te91OpXEdwQBAEAQBAEBxWelN4upp6gYCUOgfxIBfGevB4Vlgz1Th8yp2nWtFP5Fe8ruRTsizLYjBXVAWxEGVFUFtRErJlk2I+xeDau8dQxAm7oi6I+oeTf1SF5vNhuXM9Nhz36UzqFynUEAQBAEB89ynB9Irp3nzGFkfXoNuQO1y7JZXm+OlH1n4e8qMmryt/HkjqKKIRtudZ9w3LxeXk70m9S5xqN1e8iVlRdUlk3JltVXoVriXFIx1eiOvhFaskwtAXu9j7K82j5Sxem/BfnqeM2rtLziXk4P0V4/o9q2kscG+cWm3XbBX0efEpzHIeX209PDAaeqLo2NabQ3BcByiDfHG+K57ceU5uWq4vqXVWVXGCj7ib5XR9HrPYH4rX5pLqvqbPPKzzyvj6PWewPxTzSXVfUeeVjyvj6PWewPxTzSXVfUeeVjyvj6PWewPxTzSXVfUeeVjyvj6PWewPxTzSfVfUeeVHnlhH0er9gfinmk+q+pjzyoeWMfR6v2B+KeaT6r6jz2op858tNrI4444ahr2zRyAyRaDQGmziXE4ckuXRjUSrnq2uRzZeRXZXuoivXeilZFlU0YZAnWxEGVVUFsREqahTJxPoPgbqcKuLYHRSD12ua7+xqpNpx9KLL3ZkvQaPpKqy0CAIAgPCbKFk1COrCOVo4g6SRx1abyeJ0j8FUZ2S4w58X9iFVO9Y33IlVVQvM22ast6qyqlkubLXFHdGOiPW4YbdvwXsdg7K4LJtX/lf3+PqeY21tPVuit/+n/X5+huYV6pnmkZl6xoZMC5Z0B5dZMnl1kAlAYkoYMCVkGDipGDW4rJg1OKkjBpeVNESLIVNGGQZytiIMq6pbERKqoUiaOw8Dz/AN6qG74Wnufb9VU7UXoxLnZfOR9ZVMXAQBAEBqe5Vt9m89e5E0igeQy4G0k9pN15rKvdktTtpqSRX1E11w8ywrhoR5JdAfeOrhxXodh7KeXZvzXoR5+99PyVW2NorGr3YP0ny93v/B5C5fQHFJaI8Pq3xZID1HQyNNNCQ000A0k0MjSTQHhchg8LlnQGBcs6AwLlnQwa3OUtDBqc5SRg0SOUkjBGkK2IiyHOVNEWVdUVNESrqFImjr/A8397qHboAO+QfBVO1H6MS52XzkfW1TFwEAQGLyue+fDdRlESqksLKkz7d2O6u831R1ZzlZNiVQSepaVQITpA0F7tQ9/BdOHizybY1Q5v/dfkZysiGPU7JckVIqS9xcdvuG5fVsXEhi0qqHJeL6nzjJyZ5Frsnzfh7ifE9TaNSNwkUdCRqrKgsY94xLWk232CJasyjbQZvVk8UcwqomiRrXgeIcdHSF7X8ZiuWeZCMnHd5e/9FrDZ28k97w/ZI8k63pcXsH/MUfPoez4/ol2b/Lw/Y8k63pcX4d3zE8+h7Pj+h2b/AC8P2PJOt6XF+Hf8xPPoez4/odm/y8P2PJKt6XF+Hd8xPPoez4/odmfy8P2eeSNb0uL2D/mJ59D2fH9Dsz+Xh+zE5n1vS4vYP+Ys+fx9nx/Q7M/l4fsxOZtZ0uL2D/mJ2hH2fH9Dsxe14GJzKrOlxewd8xZ7Qj7Pj+h2Wva8DE5j1fS4vYO+YnaK9nx/Rjste0YHMOr6XH7B3zFntJez4/odlL2jW7we1R/i4/YO+Ys9p/x8f0Y7Kj7Rqf4Nag66uP2Dv+adqfx8R2TH2jQ/wVzH+LZ7F3/NZ7U/j4mey4+0dLmNmccnGZzpRM6UMGDNANDdI7ze+l7lx5WV5fThpodmNjKnXjrqdauQ6ggCw3otQayuKT14skVNbNrXl8q3yk3I76YHPVRu5ciRZQWiOfy1X6T/ABTTyWa+Lv8A18V9F/41szyFPl5r0pcvdH9/g8Tt7Od1vkYv0Y8/e/0a6eRelaKAnxSrU0SRIa9Q0MicaTXN3ghFzM6nUZh1PjKGEfaiBhdwMRLR3gNPaqfLhu3P6/U9NiT3qYs6Bcx0BAEAQBAEAQBAEAQBAEAQBAEAQHjlqsfcZRHq32b1qszrPJ1P38DbWtZFBWSrzL4lpVEpspucyGWVouWNv6IJA0uy91Z7Hwlk5UYS9Xm/h0+Zr2jkOjHlKPPTh8ThYn44/wD1fV0kloj5w3rxLCCVYaIk+GRa2iSJbHqDRI3NesaGSVmnlAU1U6FxtFUm7TsbMBiOGkB3hcebTvQ31zX2LTZ1+j8m+/kfQVUF0EAQBAEAQBAcxlfO4QzPhihNQY7abhJGwMc7EM5Ws2sTuuuurElZHe10OS7MhVLdZC8uJOhu/EU62+YS6+Bp7Sr6Hhz6k6G78RTp2fLr4DtKvoYHP54/hHfiIE7Pl18B2lX0NbvCKRrpHe3gWezp9THadXQ0T+FAMBLqV1humhPuCz2bPqFtOt8NGd9SyFzGOc3Qc5oJaTcsJFy0ngq5rRliuRtWDIQGJWiRkrcpyY23fqvPbVs1sUOi+52Y8eGpQ1D7lVKLOC0Re5Oye10DmPFxK0hw3tcLW7r969bsmnyNSn3vj+CozZqyTj3cj41lOjdTTSQP86N2jfnDW13aLL3VNqsgpI8XkUuqxxYgmWxo5yxp5VBoE+J6g0TRIa9R0MmFVCJGlp6wRgWkYgg7CChlNp6o6jNXOfSLaWqOjOMGSHBtQBuOx9tY7lUZWI4Pehy+xf4mYrVuy5/c61cJ3hAEAQBAcvnPnP4rSpqYh9SRyna2Uw5zzztzdq68fGdj1ly+5yZOUqlouZxbGBo0QS7Ekudi6RxN3PcdpJV3COiPO2Tc3qzxxUzWaXlZMEOd6kjBW1D1IyifmPkj6ZWsaReKG0sm46J5DT1u/Irhz7tyvRc2WWz6d+er5I+5Lz56AIAsMHi1tGSgr5bkleOyrN+2UveWlEdEkVtNHpyNbvIHZt9yxjVeVtjDqzrsluQcjsWi2A1Be2SSWiPPt6nB+FDIWmwVsY5UY0ZbbY9Yd6pJ7DwVps7I3ZeTfJ/crdo4+/HfXNfY+axPV4UDRYU0qi0RLKGVQaMolseo6EtTYHrGhkxnibINFwDh+R2EHYeKaGU2uKLDJecNVTANv9LiGpsjtGVo3CTU71u9cN2FCfGPB+BZUbRlHhPidDTZ80rvrRLTu3SRut/vZdtu1cM8K2PLiWMM2qXfoSvLCg6VD1aWPdrWvza32WbfOKvaRGqM96YfVCWodujjcB/vfott2qccOx8+BrnmVR79SgypnFVVALbikiOtsbtKZw3GTUz1ceIXbThRjxfH7FfftFvhHgVDGtaNFgDW6+JO0uOsniVYRikVc5uXMxLlIga3OWTBolesgr6iRTRgrKqXtOoAayTqA4rEmorU2Qi5PRH2bMDN36DTAPH7eWz5TuNuSy+5ow67rzeVf5Wevd3Hp8alVQ07zplzHQEAWGDCQ2BO4FabZbsHLomSitWkcxVuXiC5qRtzdjvKTzWn34K42PXvXOXREM6WlaXVnSr0xTmMjA4FrgCCCCDiCDrBCJ6A+KZ6Zumgm5IJgkuY3c3fGeI2bwvRYWSrY6Pmjzubi+SlvLkynglXaV7RY08yi0YJ8UqhoZJDXrGhky0kMnuksaA9D+KaDVnvjjvWNxdDO/LqYukJ2rKSMNswLlkwYlyyYMHOQGl71kEOeVSSIlbUTKRJI7HwZ5rGZ4r52/s2/UNP23fzSNw2d+xU2fla/wDzj8y9wMXd9OXyPqqqS1CAIAsA1VXmO6iubL/6J/Bk6/XRzFUvFlzWTc2BjJ6v6q/2Jzn8v7ObaPKPzL9X5WBAQ8r5MjqonQSt0mOHa07HNOwjep12SrlvRIWVxnHdkfEs4shS0Evi5OUw+ZIPNkH6O3hejxsmN0eHM85lYsqZe4iQyrpONonQzqLREmxzKOhk3NkWDJmHoD3SQyeaSAFyGDEuQGBesg1PkWdDBEmmWUjBAqJ7YlS5EktTosyMzHVrm1FSC2kGLWm4NRu6mcdqqszN3fQhzLjCwdfTmfYI2BoDWgNaAAAAAABqAGwKlLoyQBAEAQGMrbgjeCFrthvwceqaMxejTOYmF14V8C5gzdkCTRkLecPeMfirjY1qja4PvX2NebHerT6HRr0xUhAEBEypk2KqjdDM0PY7YdYOxzTsI3qcLJQlvRZCcIzW7JHyPOfMueiLpI7z04x0gOXGPvtGwc4e5XmNnxs9GXBlHk7PlD0ocUc/DNfUVYFa0TIpljQgSWTLGgNzZljQyZiVY0B74xNAeGRNAYulWdAaXzLOhgjyTLOgIZlc94jja6SR2AYwXcexRnZGC1bN1VMpvRI73NTwdYtnr7OOttOMWt4yn7R4autU2TnuXow+peYuBGHGfFn0cC2AwH5KsLI9QBAEAQBAFgFDlWn0HaX2XY9R2heW2piOqzfXqv7lnjWb0dO9FZpEEOGBBuCq6EnCSlHmjs0TWjOioMptkFiQ1+0Hb1L1eJtCu9aN6S6fgqbsaVb4cUT1YHMeE2WG9OYMDM3ffqUHbEnuMB90U9TG7ocrnBmDTVN3x/usxx0mAaLj96PAHssrCjNsr4Pijivwq7fczg8qZnV1Lc+L+kMH24bu72HEe9WtWfVPnw+JU3bOsjy4lGKsAlruS4YFrrgjgQV2KSfI4JVSjzRJZULJDQ2CdNDBl49NAeGdNAaJaxo1kDtTVGVFsUTJqk6NPFJOd7WnRHW44DvWmzIrr9ZnRViWT5I6rJHg3qJSHVcggZ/Lj5ch4F2pvvVfdtJcoIs6dmacZs+g5DzfpqJujTxtYSLF+t7/AEnnEqrstnY9ZMtK6oQWkUWi1mwIAgCAIAgCAIDGSMOBDhcHYoThGcd2S1RmMnF6opavIh1xm45p/Qqjv2M9dan8n+SxqzVymivfk+YfYPZYrgeBkRfGB1LIqf8AkbYaebUGvHeF0VY+SuCTITsp72idBQyHXh1ld9eJc/W8TlnfWuRYRUttZuu+vHUebOWVuvIkAWW9JLkatT1ZAQESuyZBPhNFHL6bGuI6iRgpRnKPqvQjKEZc0UNT4PsnvxERj/6b3t9wK6I5ty7zRLDpl/iV7/BhSnVLUN4B7T+bStq2jb7jU9nUmA8F1PtqKk+tD+jFntK3ojHZtPvJEPgzoh5xmk9KUj+2yhLPuZOOBSu4t6HM6ghILKaMkbXDTP8AVdaJZFsucjfGiuPKJdsaAAAAANQGAHUFpNpkgCAIAgCAIAgCAIAgCAIAgCAIAgCAIAgCAIAgCAIAgCA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268" name="AutoShape 12" descr="http://www.iconarchive.com/download/i45866/tatice/cristal-intense/Internet-Explorer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270" name="AutoShape 14" descr="http://www.iconarchive.com/download/i45866/tatice/cristal-intense/Internet-Explorer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274" name="AutoShape 18" descr="data:image/jpeg;base64,/9j/4AAQSkZJRgABAQAAAQABAAD/2wCEAAkGBxQQEhAQEBAQEA8PEA8PDQ8PDw8PDQ0PFREWFhQRFBQYHyggGBolHBQUITEhJSkrLi4uGB8zODMsNygtLisBCgoKDg0OGhAQFyscHCQsLCwsLCwsLCwsLCwsLCwsLCwsLCwsLCwsLCwsLCwsLCwsLCwsLCwsLCwsLCwsLCwsLP/AABEIAOEA4QMBEQACEQEDEQH/xAAcAAABBQEBAQAAAAAAAAAAAAAAAgMEBQYBBwj/xABHEAABAwIACAkJBQcEAwEAAAABAAIDBBEFBhIhMUFhsRMUFSNRcoGRkgcWIjJTcXOh0iRSgrLBMzRCQ2Ki0WPC4fBUdLMX/8QAGgEBAAMBAQEAAAAAAAAAAAAAAAECBAMFBv/EADIRAAIBAgQDBwQBBQEBAAAAAAABAgMRBBIhMRMycRQiM0FRUqEFFWGBkSOxwdHw4UL/2gAMAwEAAhEDEQA/APcUAIAQFBhbGdkV2RASvGYm/NtPv19netdLCylrLRGCvj4w0hq/gzNXhqeT1pXAfdYchvyzntW2NCnHZHmTxVWe8v40IDnE5yST0k3K6qyODbe5xCAQAgBACAEAIAQAgBACAEAIAQAgBAAKEkymwrNH6kr/AHE5Te45lzlRhLdHWGIqw2kzRYLxrBs2doafaMvk/iGr37ljqYNrWH8Ho0fqCelRW/JpmOBAIIIIuCDcEdIKxNWPSTTV0dQkEAIAQAgMjjPhwkugiNmjNK8aXHWwHo6f+39DDULd+X6PJxuKbfDh+/8ARlpZAwFziGtGckmwC2nmFDVYwkm0Lc333g5/c3/PcrZfUkrp8JTHTK4dWzdysooNpEOTCM3tpPGVbKiuYa5Rn9vL43JkRbMh6OrnP86XxuTKiM5JbUzDOZpPG5RZE3GJsKSjRLJ4yoyi5Efheb20vjKWRZCOVaj20vjcosWug5Sqfby+NyZRmj6BylU+3l8bkyjNH0DlWo9tL43JlF4i2YXm1zS+MpZFWSocKSnTLJ4ypylbkg1MpziaTxuSyFyNJVzj+dL43K2VFc4zyjOP58vjcmRFsyHI8Ize2l8ZTKiuYlw4QmH81/acreocSykmT6fGB7TaVoe37zRkvHZoPyVcoL+lqWyty43BzfmD0EaiqNWIL/F7DRgcGPN4XHPr4Mn+IbOkf9OavQU1dbm3CYp0nlly/wBjdA3zjODnBGgheWe4dQAgBAVmMNfwELi02e/0I9hOk9guV2oU887PYzYqrw6ba3eiPP3Zrk6BnJO9eseAYvCuETUPsLiJp9Bv3v6ztXaMbENnI4rBSQ3YZlV0ji5EdzLq1iMw9BTXSxGa5PbAGC5VWWTsQKuZRYsm2QcguUWLZkiRDQX1KcpV1CZHgzpzJYjMxziLRrCWFw4k06wlhcRJgzozpYZmQpqC2pMpKqNEfgy1LFsyZMpJksVbaLLgQ8XGlTYhu5AnpbK1imaxHayyWJzEmJQ0FIffHcLmdk7jNJVOp35bdGh7dT29Hv6CjV0SmbammbI1r2G7XC4/x71wehY2+KFdlxmJx9KK2TtjOgdhzdy87F07SzLzPZwFXNDI/L+xoFkN4IAQGRxzmvJHHqawu7XG3+35r0MJHutnk/UJXmo/gwmNVTkQ5I0yuyPw6Xf47Vugrs856IzdHEuzORLkVoo5zkQ5Suhz3ExMugbLOnjsLlVbJiiFXVKgslcr2NLioLt2LOlpNZ0KSm49LVNZmb3oR0IEtaXaLoWy+o1lPKDuhlPCDujkda5um6DL6E+Gra/M7vQjqN1VJrGhCNirewtKg6J3J1DUqSjViwnZlC4UplZIrJmWViEwicgehNiXOSOkJEeriVUdC2xPqf2kJ1WkZsBzOHfbvK51F5nSOqNxizNkVEfQ/KY7tFx8wFjxKvTZswcstZfnQ3i8s9wEAIDFY1fvB6jP1XpYbwzxsb4v6R5/jl60A1WkPzattLzMM9iBStsF1OTOTOXRIzyepCdnKsES6WNQyESK2TJFlUuUkhyioOi0RZUNMpKbiq6rt6I0INyDFCZChN7bE9tOxnrHP0BCok1rBoaEJt+AFcw6WhBb8CjAx/qnP0FCCDNAWFC176Ml0NXfMdCENWO11PrGhBsVjTklQXeqLqhluLKTmNVcasij0IQzFSS9ibA5QyE9RyobcLkaEdxYzVNumN4PyP6KlXlOkDe4K/bw/Fj/ADBZKvI+hqoeJHqj0NeSe+CAEBi8aB9od1Wbl6OG5Dx8b4pgMch6cHVk3tW2l5mGZAjzBdkcJbDE5XZGcjMFyhLLSkbbOqsmJAwjLnKgstWRqSO5UItNltM7IZbWVJQqo2l7kLbIsZpRE2w9bWhFiFHC6U3OhCdth/gI2+s7PsQjVhwMTtDs+1BqhmWndHnGj5ITe+5Lp5hKMl2nUUIaIE8ZY5CVroWdM/LZbWNCFSsrI7FGWix3B8ucIJKzLKqbcXUopIq5BnViEPwFCCU43C5M7w2FYtD7UOpJuXKrynanub7BY56H4sf5gslTkfQ1UfEj1R6AvKPeBACAx2Mw593VZuW/D8h5GM8UwGOY9ODqyb2rdR8zDU8irBzLREzzI0xXUziYAhLLRmZpVGWWxSVjrlGXgS8HMzhCr3O4Vkz27EC3FYOZYF3QEDepGAMj+1BsheEKvI5tmrSelQ2WhC4vA2LNXWguggc9gNjI4tjivrAc4i/uF1mqYiEOZm+lhZzXdQvDGKVZRt4SaBzYxpkY5skbesWk5PbZRTxMJuyZNTCTgrtEfB1Zfm35wdGxaU7mCcLHJW8G/tVim6Jde3KaHdIzoR+RnBcljZCZbi8JMzlB5kGlNioRaZeaWKVuUexWThXKo7AUIZLBzLlI7Ux/Fkfam9STcuNXlNFPc32DBz0PxY/zBY6j7j6Guiv6keqN6vMPcBACAyOMY593VZuW6hyHlYvxDAY7D06fqy72rdQ8zBV8inOhaYmWoRpl1OC3CnQMsn+oqMutijqPWUMvHYssGBSyvmRMIH0u1CYkxuaIoVGMFj1j0AlCXuIwJg/jdZBASQJZWteRpDBnfbbkgrPXnki2bsLTzySPoqmp2xMbHG0MjY0NYxos1rRoAC8Ftt3Z9EkkrIW9gcC1wBa4EOBAIcDpBGsKCT57xvwU2jrpoY80bXNfEPuse0ODey5HYvdw1Rzgmz5/GUlCTSGsJZw067BajzluPNzxIQQqL1u1C0vInYS/REQVUPrKEXlsXsPqKTn5FdUq5RHIUDJbVykdqZKxXH2tvUk3LhW5TTT5j0HBw52L4jPzBYqj7r6Gyj4keqNwvOPaBACAyuMA549Vu5bKPIeXivEPPseR6dP1Zd7Vvw+zMFbyKbUtUTJUIsy6nBBTlCWWZzsVHuWWxRVIzqGXjsWODHaFJXzI+Em2d2oTElU/pRkdqFSNg51nFp13HehL9TtDVmjq4ZwCeBla8gaXN0OaPe0kLhXhni16mzC1csk/Q+hqGrbNHHNGcqOVjZIzYi7XC4Njo0rwJRcXZn0kZKSuh9QSfPOMOEuP1s07QQx7wIwRYiNoDW3GokC9tq97D08kEj53GVc8mxjCTs4aNVgtJgRIf6MQHShBDoG3d2oWkTMJOREeZVwesoReWxex5mKfM5+RXVBVyiOQoGS26FykdqZLxU/e2/Dk3BcK3IaqXMeiYPbzsXxGfmCwT5WbaXPHqjaLAewCAEBmMPDnj1W7lro8p5uJ8Q89x99em6su9i34bzPPr+RStGZaomSZGnC7GcbhOdCWWsBu0hUZMSnrmWKMvAcoJLEIRLck4TiuL9KDZjGDZrGx9xQPc5WwljsoaEC9Bclp2ho/aHJYz+pziGtHeQqzaSbL0k3NJH0JQ0whjiib6sUbI29VrQ0bl83J3bZ9bFWSQ+oJPBMPQNpaqsjtZzaiQs2Rvs9tux1uxfQYaWakmfMY2GWs0VdJEZHZR0LuZX6DmEpv4RoGYIFqxzBcVs/Qg3YzhCS5KBbkeibcoi0y6kzNARFJbFVMVcqhyAIQyXbMuUjvAlYofvjfhyblnr8hpo8x6PQN52L4jPzBYJ8rN9Jd9dTYLCesCAEBnMNjnT1W7lppcp52J5zzryhCz6bqy72L0ML5nn4nyKWDOFrRjlsNVDV1RnIgzFST5FjRvVWIjOEYVBfZlbC7JKhF5aq5cwuD25J7FJzKyoiLHXQsnfQm09QHjJd2HoQrsWeKOCcvCFI3S0SGd3QBE3LBP4gwdqy4yeWkzd9PhmrL8HsMNflVc0A0Q08Eh60j5RbujHevFcbQUvyfQqV5tfgcwpW8Cae5s2WoZCfxtcGjxZKiMb36Eylax5j5UsGWro5NDaiAEnpfE6zv7XMXq/T53g4+h431SDUlJGVnnbGMlvaV6B5BBhYXuuhZ6aFrIRG22vWhUpqh9zZQy8VbUn4Oh0KSr1ZKrHqUUkVjs5VgtiVTtQgky5guTO8diRiZnrG/Dl3LPieQ04fmPS6JvOR9dn5gvNk+6z0Ka766msWQ9UEAICgww3nT7m7l3p8pgxHOeceUgWfS9Wbexejg/P8AR52K2RR0RW0wiqliujjIrpArBD1O9CCwkblt2qhfdFJVRWKMvFjlJUWQiSsWbmiUbd6Fdysmpiw5kLX9Te+R6lL5qmod/KjZAz3vdlv+TGd68z6jPaJ7P0una8i6xGr+MYQwxJe4y4GM6MiMyRtI9+RftWevHLSgupqw881Wo+n+SV5VJzHRNkb68dTTyM2OaS5vzAVcIk6ln6MvjJONO69V/cr/ACqRiaipqyPOI5I3h3+jMy28xrpgpZKrizjj4KdG55bFTuec69k+fvbYtI4xGM+nchUrqyouhZK4xTRXN1CJk/Iu4WZDdqkpsQamRXRTcYjCEssKZihhCqw2C5nUkYjZ61vw5dwWfFeGa8LzHqNG3nI+u3eF5cnoz0afOupplmPTBACAocLnnD7m7l3p7GDEc55t5S3enS9Wbexelg//AK/R52K2Rn6Jy3WPPbJ8zbhEVZWzsVyhHabFCXqWFLMoaCdhVXT5QuFUsU0sRaVB0TuPU1VZSVcbFk2qa4el3oRvoehYku4lgiWqIs6QVNVY6dbYx2hje9eJiHxK+X9H0eGSpYe/7KryMtyX1l9JipHH3kyn9V2x+0Tl9Od8zL/yrZ6EDpqYB3krhgvFR3x3gsiYvjj2BJKf1pI4pqYDoliOVEP/AJqav9PEX/f+yKT4uHt+Lf6POaasHBtI0lov79a9pao+dmrSaIdTVXUkKNxiOMuKgs3Yt6OmtnKkodqplZIo2VzzcqQh+BiEFlAyyoy6RErXJYm5LxEP21vwpdyy4vwzbheY9To3c5H12715ctmelT5l1NMsx6QIAQGdw0edPubuWmlynn4jnPNvKUfTperNvYvRwfmedidkZ2kct55smW0Triyq0SmR6iJSmVaK+VisQmcjfZCWiwp59RVWgmFRSh2cKCxVT0pCWLKQ0GucRG3O55DGjpc42A+apOVlqdqUM0lY9U8o8opcGxUjMweYKcfDiblE97G968fCrPVcn1PdxbUKKiuhXeSCS8tcf6KYd3CBdvqHl+/8HD6Zs/8AvUu/Ku/7Af8A2ITvWfB+Kacb4T/RTeSHCPpVkBPrFlQwbfVf/sXf6hHVSM302fdcWYrGOiNPV1MAzBkziwdDH+kz5OC3Yeeammefi6ahUZEhpiVosZHItKalAzlCoqon1BSkUbK+WS6sEhsPAUOSRbK2SIJ9io5l1SJwq22siaYlFog1T7q5zRPxFP2xvw5dyyYrkN2G3PUqJ3OR9dm8LzJbM9Gm++upqlkPUBACAzWHTzx6rdy1UuU87E+IebeUg+nTdWXexejhPM8/EbIzdM5b0ebMs4Xo0c0ySRlBU2Ou5BqI1a5WxBeFNyUmdjlsgcSbBUqGiE2iScl6rYtdMfxUoBLhGBuYsgvUSe9ou3+4sWPGTy03/B6X0+neaf7/AI/9NP5RMB1VbJAIGNdFEx5JdKxl5HuF8xOoNb3rDhasKaebc9PFUZ1Wsuwvyc4AnonVJqGtaJWwhmTIx9y0vvo0esFGKrRqWyjCUZU75i1x8wbJV0phgAdJwsb7FzWizb3zn3rnh5qE7s64im5wyxMtiXixWUdXHNJGwRZL45SJo3EMc3NmBz+kGrTiK9OpCyeplw2HqU53a0G/KbRhtXTz/wAM8fBPOrLYcxJ9zm+FXwE9HH/tTl9Sp373/aFMA1i9Ox4l0iPPVKyRW7ZXTVShySLxptkYyEqjkdVFIcjYqtlkiUBZVLjMjlZI5tkWSUjWpu0Sopl5iDNesb08HLuXDESvA00YWZ6rQnnI/iM/MF5813Wa6XOuprliPWBACAy2Hzzx6rdy2UeU8zFeIec+UP16bqy72r0ML5nn4jZGZhW5GCZKFQBrUto5qDZ3jx1LlJneELbiJHl2tc7s7WRFkjUohjJuFa5WyOtmIU5iHBMfjrLKcxXhm58mVOQ2oqXetK8RM6rc7rbLkD8K8rGyu0j3MDDLFv8ARJqfKLEx72cDK7Ie5mUCyzrEi4z6MyosHJq90XeNinazLTF3GtlaZAyN8fBBhOWWm+VfRbqrlVw7p2uzrSxCqXsiVh3DopIuGc1zxlNZksIDrm+fP7lWnSc5WRapWVOOZmd//Sov/Hm8Uf8AlaOxS9UZ+3R9GSseGCqoeFZnMfB1MfTkW9L+1xPYqYfuVbPoXxPfpXXU82dWkjbrXsqWh4DpWZHfISouyyikcaxQTcfjjUAkNbZQWESPUpFWxhzlYqRpVVnSJdYgfvjfhS7gs9blNNM9XoDzsXxGfmCxzXdZopPvx6o2SwHrggBAZPGI88eq3cttDkPLxfiHnHlDks6n6su9i3UHa5hqxzGTEhOxaVJszuKQsKxQW0pYDzHKGiVIctdVsWvcbfCpIGnQlSQMuZbVn1DpUMvA9PhdxKjsNMMLidspBJ73FeU1xKnVnsJ8On0R5evUSPJkzYeTp9nVO1sO96x4taI3YN6v9Frj3JelI/1Y/wBVywy/qHbFP+medL0baHl31PScUqsS0bGOz5AfA8f0jQPC4Lza8ctS66nqYeeamk+h57WUhikkiOmNzm+8A5j2ixXowlmSZ5lWOV29BLY1c4jzI1BI6Mygm4296mxVsacVaxA2UAy9qqzpFl1iL++N+HLuCzVdjTA9Swcedi+Iz8wWSa7rO9J9+PVG2XnnsggBAZDGM8+7qs3Lfh+Q8nF+KebeUPO+m6su9i10zK9jMxtWmJmmPcGutjjcU2NTYXHWMUEEhjFVlkx9rFUumK4C6i5aw5gWhEk7Lj0WHhD+HR87LhWnaLNNCF5L+S/xqynQZDQ5xe9oOSCfRHpatoCz0LKV2asRdwsjH8lvt6j/AAOW5Tjbc82UJX2ZeYmwujM2U1zbiO2U0i9i7pWbENNKxsw103dE7Gy74MloLjwjDYAk6+hc6FlM6Yh3hoY8UT7fs3+B3+FvzRtuea4yzbM0WJr3M4VjmuaDkvblNIF9B09iyYhJ2aN2GbV0yJjhT2lbMNEjbO6zf+Ldyvh3pYpiY639StYwaVpMIFTYZhDlNiuYbIU2IuILVNhc6GKLC4h7FSR0iy2xMbarb8OTcFmq7GqB6Vg089F8SP8AMFlqcr6Hej4keqN0vNPbBACAxuMx593VZuXoYfkPIxninnWPYu+n6su9q2U0ZGyjhiWiJmmSREuhxOiJCRbY1BNh1sagtYdaxVJQtwsFVnSKuy5xfp8lrn63mw6o/wCb9yx1nd2N1FWVywkrWMOS51j0WJ3LmoNnV1EtxPKEf3/k7/Cnhy9COJH1FxTNffJN7acxG9Q4tbkqSew3UShgynGwva+c7lKV9iHJLciHCcf3/wC13+Fbhy9CnFj6nG4RjJAD85IAzO09yl05LyHEi/Maw1S8LE4a2+m33jT8rqaTyyK1Y5ombghzW6FuTPPnEWYFNyljhp1NxlOcWS4yhxZLkWOcXS5FhiWKyqzpFE3FP96b8OTcuFRaGiLPRMGHnofix/mCy1OR9DvR8SPVG+XlnuggBAYrGg/aHdVm5ejhvDPHxvinnuO59On6sm9q20luYpbFTTFd0jg2Tg1WKCgxAKDFUsONjUFkONjUE2FCHKIA6bBc5M7QiaCFmSA0aAAAsj11Nq0VipqBlPcek/IZl3irKxnk9WzvBBWsc8zJeCTYv9zf1XGotjRSe49hTOyx+8P1Vae5ao9Cn4oCtKMshp1LY3GqxCNhepfNFwD0gFZjWUk9FkPI1XuPcVojPS5lnDyOimXTMccoriyZicoh0Km5VoadGpuVaGnMViLEKqUEoXir+9N6km5c6nKdYnoWCzz0PxY/zBZKnI+hoo+JHqj0FeUe8CAEBicaj9od1Gbl6WG8M8bG+L+ked47n04OrJvat1LzMMtinp3rQkZ2ywjepsVuPNcq2LXHWlVLDjSoLXHQ5VZeJLoAL5R1Zh71wn6GiHqTjNmNjn1LnY65iE2nPSPmumY5OIrgT0hTnRXIx2kbkXuRntoVJanWOgup9IWBGkFRHRky1Qw2nPSO8ropo5ODZx1KTrHzUOSJUGiVD6LQDqXNq7OidkNVrbi+sblaGhEyK1wXZGeQF6mxFxpzlNirGXlWRVjEjlZIo2V1S5SEOYr/AL03qSblyqbHaJ6Dgo89D8WP8wWSryPod6HiR6o9DXkn0AIAQGJxvbaov96Nh+ZH6L0sI/6f7PGx6tV/R59jtF6MMmprnMP4gCPylbqT1ML2M5E5aUZ5ImRSKxyZIZIjRKY82VVsWUh1sqrYtc6JLlVaLpk2OawAXJxOymdfV2UKBPEEiuPR81PDI4h0Vx6Pmo4ZPEHYqu99ShwsSqlxb6mwuoUCXOwgVx6Pmp4Y4h3jx6PmnDHEFMq77FDgFUOmdMozkJ77HcuiRybDhVexS4h0qmxFxp0imxVsjyyqSCBPIoLon4ox5U736mRnvcRbcVyqbHVG+wK3KnhH+o092f8ARZaztTZ3wyvVivyehryD6AEAIDL46U9xHIP4btd7jo+Y+a2YOWrieb9Rp3ip+hicK0YnifHrIu09DxnBXop2dzyrmAsWktcLOaSHA6QRpC1JnOUR5j1dM4tD7Xq1yjQ42RSQLEqrYm442WyixZSHBUKuUtmB010yk5jrZUsLiuFUWFxcU1taq0XUhb57jSoyk5jjZVaxW50ypYXONlsosTmFGo2plGYbfNdSokOQ2ZVaxS4h0qmxFxp8yAjSTIWRDmlVWdEjaYt0Bhi9IWkkOW8a2i3ot7BvKzzd2XNlihT5Uxk1RtNus7NuusOLnaOX1PQ+n07zcvT/ACbZecewCAEBXYXiD2ua7Q4WKtGTi00VnBTi4vZmAqISxxadI19I6V7FOanHMj5yrTdObjIz+HsCcNzkdhKBnBzNkA6eg7V2jKxzMlI1zCWvaWuGkOFiu6ZVxFNkVrlHEVwqm5XId4ZLjIHDJcnKd4dRcZToqEGUUKlQTY6KlBY6KlQTYUKlCbHeMoLBxlBYOMoLHOMoRYSalSLCTUoRYSahSMoh0yXGUayiSAASTmAAuSdgVWy6iaXAOAC0iWcekM8cenJP3nbdi4ynfRF9jStbcgDOTmA6SuTaSuxFOTstzcYvUoiYG6zncelxXkVqnElc+iw9FUoKP8l4uR2BACAi1zLhAZLC9Nle8aCutKs6butjhiMPGtGz38mULhbMV6lOrGavFnhVaM6TtJDFVSslFpGNeNWUM49x1LonY5FXLixCdBkZsa8Ef3Aq/EZIjzVi9pN4mfSnEZAeasXtJvEz6U4jAeasXtJvEz6U4jAeasXtJvEz6U4jAeasXtJvEz6U4jAeasXtJvEz6U4jAeasXtJvEz6U4jAeasXtJvEz6U4jAea0XtJu9n0pxGA81ovaTd7PpTiMB5rRe0m72fSnEYDzWi9pN3s+lOIwHmrF7SbxM+lOIwHmrF7SbxM+lOIwHmrF7SbxM+lOIwHmrF7SbxM+lOIwKZivCNLpXbC5oHyCcRkllR4Pjh/ZxtadBdpcfxHOqttglKkpKKu3YtCnKbtFXZbYJpbHKOncvMr4h1NFse1hcIqWr1l/Y2GDmLObCegBACARK24QFFhCm0oDN11GpTad0RKKkrNXRVSNc3aPmtMcXNb6mKp9PpS5dBHGNi69tXtOD+mPyn8BxjYp7avaR9sl7vgOMbE7avaPtkvd8BxjYnbV7R9sl7vgOMbE7avaPtkvd8BxjYnbV7R9sl7vgOMbE7avaPtkvd8BxjYnbV7R9sl7vgOMbE7avaPtkvd8BxjYnbV7R9sl7vgOMbE7avaPtkvd8BxjYnbV7R9sl7vgOMbE7avaPtkvd8BxjYnbV7R9sl7vgOMbE7avaPtkvd8BxjYnbV7R9sl7vgOMbE7avaPtkvd8BxjYnbV7R9sl7vgUwudoFvmVzljJPZWO0Pp1Nczb+CxoqPp0rLKcpO8nc3QpxgrRVjR4PprWVSxoaeOwQDqAEAIAQEepgugKWrotiAqaig2ICBLg7YgGDgzYgOcmbEAcmbEAcmbEAcmbEAcmbEAcmbEAcmbEAcmbEAcmbEAcmbEAcmbEAcmbEAcmbEAcmbEB0YM2IB2PB2xATqfB+xAWtLRbEBdUtNZATEAIAQAgBACAakhBQESWhQEV2D9iATydsQBybsQBybsQBybsQBybsQBybsQBybsQBybsQBybsQBybsQBybsQBybsQBybsQBybsQBybsQBydsQCm4P2ICRFQ7EBMipwEA8gBACAEAIAQAgBACA4UBxACAEAIAQAgBACAEAIAQAgBACAEAIDoQHUAIAQAgBA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288" name="AutoShape 32" descr="data:image/jpeg;base64,/9j/4AAQSkZJRgABAQAAAQABAAD/2wCEAAkGBxQTEhQUEhQWFRQWGBQXFhYUFBcUGBUXFxQXFhcUFxcYHCggGBolHBQXITEiJSkrLi4uFx8zODMsNygtLisBCgoKDg0OGxAQGywkICQsLCwsLCwsLCwsLS8sLCwsLC0sLSwsLCwsLCwsLCwsLiwsLCwsLCwsLCwsLCwsLCwsLP/AABEIAMwAzAMBEQACEQEDEQH/xAAcAAABBQEBAQAAAAAAAAAAAAAAAgMEBQYBBwj/xABCEAABAgMEBwUGAwYFBQAAAAABAAIDBBEFEiExBhNBUWFxgSIykaGxB0JSYsHRFCNyM1Oy4fDxFWOCkqI0Q3Ozwv/EABsBAAEFAQEAAAAAAAAAAAAAAAACAwQFBgEH/8QAOhEAAgEDAQQHBgUFAQADAQAAAAECAwQRIQUSMUETUWFxkaHRBiIygbHBFCNi4fAzQlJy8RU0gqIk/9oADAMBAAIRAxEAPwD3FAAgAQAIAEACABAHHOAFTgBmTsQBjLc9p0jLu1bHumY2QhyzdaSd1Rh5qRC2qS7O8TKaWrK2HpDa81jBloMlDOTphxixKb7gAA5J3oKceLyR3dQ5DzNHZqJjNWlMPrm2BSXaORZ2vNK9xfDFfPUbd0+SJcDQaWIF9sWLXbFjRIh/5OSHWx/w6p1JapaEmLoLINFRLQyR8oSY15t4yLqb0Y5TIh0QlPcY6HxhRHwyOV0hOb0uYwriQ27RyKz/AKe0JqFwiPEw3kRFqaciEe6+MV9PoLV0+aGolq2xLYmHLz7B+7JlovgbzUnoacubXmOxuYskWT7UJOI/VTF+TjDOHMtuUPB2XjRNztprVarsH1NPgbWFEDgHNIc0ioINQRvBGajihaABAAgAQAIAEACABAAgAQAIAEACABAGI0x9pEvJuMGEDMzWQhQzg0/5jhW7yz5KTRtp1NeCG6lWFOO9J4RjH2ZP2oa2hGMOCcfw0DstpWovnb1qp0adOktOJVVNoyqPFJfN+nr4GzsKwJeUbSDDa3eQMTzOZTUpuQ1q9ZPLLbWJGBWRTHVIG/BceiOx1eC3gsugBRZPLyWMFuxwKdiCFxaCnqsFbGlnNxzHD7KRGomQp0ZR14kfWJzAxkNYjAZINsWVAmmXJiE2I3ZeGI/ScwuxbjwDe6mYWLo5O2YTFsuYcYWbpeLV7PD6jFP4p1tJLDHFfTpfGsrrXH5r08DU6I+0+DMOECbb+Emcrrz+XEOVWPO/cfEqFWtJU9Vqiyo14VY70HlG/UUeBAAgAQAIAEACABAAgBqYjBjS47PPgmq1aNKDnIXTg5y3UNyEzrGV21IKas7jp6e8+PMVWp9HLA7HjNY1z3uDWtBLnONA0DEkk5BS0s6IaPH9KdPY8+90vZpMKXqWvmcQ+JvbC3Djny22VvZpe9Mr7zaEKHurWXJHdF9GocuAGN7Z7zzieZO1SpzwtCicqlee9UeX5I2cGjRQf3UV6kuKUVhC9auYFZDWowGQ1qMBku7Oc65V3TfRRaiWdCfRlLd94lVTeB3eI87Gc1tWiu/klwim9RupOSWUUetUvBX5GJmC1/er0cR6FR69rTrfHn5Nr6Eq3vatv8GPmk/qhqDJtZ3T0cA7zFD5qB/48I/05yXn6PzLD/3Kk/6kIvu09V5DhdTNrhxhvJ/4vr6lV1zabWoLet573Z/31HqdzY1tJxSfavvHH0Rnbb0SgTYID2k53XNuuad4piD0UGn7XX9s+ju6KfimK/8ACt1LpaLlDPOLUov5fud0XtGfs4iDMVmpQYNeDWNBGzD32gbM925WtLbllda6wfbw8SU9n1Uvdal5eT9T1CVmGxGB7HBzXCoI2qcmmsoiOLi8MdXTgIAEACABAAgAQBmben6xLgODfXas9tOvv1NxcF9S4sqG7DefFnLGtJrC6+4NYQSXONAKCtSTkKI2XW3Km4/7vqcvaOYby5HmOl+lES1ophQi5kgx1MKh0y4HM7mcP6G4tbVQW9LiZLaG0Oh9yHxPyLCzZRsJoDQBhTDIDcFIk8lBFPO9LVs0cmLreJxP2UeWrJtNbqH9ak4F5EumQMyot1e0LZZqyx2c/AmWljXun+VHK6+XiPQXXtqo6ntDrilT8X9l6lxHYDis1J+C+79Dr3CoDKk+vIK4s3dTj0lfEf0pfV/YqLlW8XuUcvtz9DSSbS1jQcwBVdnrJschpFJj15JFbwy6MHMJa4CtQDxySsNPVCXJNaMzcw0sNCQeRqpkXvLJAkt14Y3rV3BzI26ZNaAYfETh5AnyUK5uatJ4hScl18vLL8iwtLWjWWZ1VF9WNfPC8xxrIj/2T4DztAe6o6EAqguvaOpR/sj5/sXEdiW8dakp468LH3IM1AiHCP8AlAUo9rDE82mrVV1NtR2hHo6jivlqW1jY29rLft3KTfFOSXljDJEKRjFtWRIcdm9rqOHQ+hUGdCFPVNNdhLdekpYlFwfbwIcK040q+ratrmxwNHdPqE/a3kqLzTenVyHp29K5hrr2o3Nh20yZZVuDh3mHNv3HFai1u4XEcx480Z66tJ28sS4cmWV4VpXHOnDepOVnBGw8ZOrpwEACABACIr7rSTsBPgKrknhNnYrLSPMjOFxJOZNT1WObcnvPmaxU1FYQ4Yu8YHqCuJ9QndRVCyWQzWGA1uQbkG8qbFqbL2kpqnuXL1XNa57+36mO2j7M1J1ultuEuKb4dz6voSIEDtAk4BOS9qLPkpeAzH2Vu+LlHz9CyMQb/Jcj7SWT47y+QuXs5eLhuv5kSan6CjTU+iRe7epKn/8AzvMn5fuSdn+zlWVXN0sRXJPj+3WQIcc1qTVZGc5Tk5SeW+ZtY0oQioQWEuSNPZEkYkMuJIr3ePE8FotiWa/+RNf6+voZTb13r+Hg/wDb09S4kpFsN14Ek0pjTyWknNyWDMwpqLyS48chriBUgEgbzuSFHLHHLCM5Oz0WIL5aWtGGFQK/dSoQjHQiTnKWpLkvzoFzu3DgdhOeI6puXuTz1i4e/DHUMwrIfXtEAbxj5JTqrkJVF8y1lJVsMGmJOZO3hyTUpOQ/CKiNTkpDdiezSpq2g8V2MmhM4RZmYhBNd2RyI6hduLKhcx3asUzlte17Z/lSa7OXhwH4doPAo43xx7w67Vkbz2RjF9Jav/6v7MvrTbtKTxXjuvrXD5rivl4ECNNlj78I3XcMK8HDaqSrQlDNOomn1M1tLo69NaqUXwfEv5O0IczDuvaLw7zT/E3gqGtRqW9Tei9Hz+zINShO3nmL06/UqY8q+WiCLAJw2HGg2g72q3sb2pGSktGvBkyM43EOjqr+epq/8RZHgw47DdcxwBx7pd2S129pJB6ArWu4jWpRrQ0af7NPsKX8PKjVlRlqmvHGuV2l1Kxw9ocMNhG1pGBaeRVhTmpx3kQakHCWB1LEAgAQBEtY/kRv/HE/gKbrf05dzHaH9WPevqePQpgnJZJtJamycCeHFrcTnsUWU3J6HFFCL52pGFyFDojXRU5nIJO7l4RzGRszjkro0G4hguS8ChLjTFdR031nR2mEwwyCwtbdI3UXoVCMVSiocMLB5jd9Iq81V+LLySdYncEfJ3WowdyR52AIoAcXADGgNK88EqMnHgIlFS0YuWY2G0NbkPE8SuSbk8s7FKKwhzWrmDuRJiruAyIikOBByIourQ49dDO2lKaul286ta4ZeCkwnvcSLOG7wIkq0vddB2E9AlyeFkTFbzwQpuLhXOih3uzqV5Ddno+T5r9uwm2G1K1jPfp6rnHk/R9oQIjmOa4VBwIrhUHevO72zlRnKjVXDz7Uek21zSvaCqQ4PxT6n2ov3Toe0OG3ZuO0KFTpbug0qW68MrIU3qta0dyKwgjc7Nrh19VYUa3RqUXwkseg/Ol0m6+cX/03dmzFIjfhjw2xB+sAXh1BB6FX1nXTqbv+Sz81xM9Xp5g+uDx8uXgXKtCCCABAEa0ntEKIXmjbrgTzFE3WlGNNuXDA7RjKVSKjxyeRScAMAHKp3rEzk2bSTyPB9SXHZs9Am2sLCOYwsDLnVNSl4wtDp2I+pqhLCASunQQAiKOyeR9F1cQXEY0V0iMAXHguhE1wzYTmRw4LRWW0Hb+5PWP0KzbGxI3v5lN4mvB9/b2mvhaSwD75HNpVstq2r/u8mZWXs7tGL+DPc0SYNswXYCINpxwwGJzTtK/tqst2E1nwItxsi9t4b9Sm8dfHxwKs61YUdgiQXtiMJIvNNRUYEKWmmsor5wlB4ksMk61dwJycMVdwcycMZGAyJMZGAyJMZdwcyRZeE1lbozJP8uSU23xEpJcBMd4AwAC6kck9CtnG3hxGX2VZtfZ/4qjmPxR1Xb1r+cy12JtL8JXxJ+5LR9nU/XsIkGLSo2H1WDR6JKKepHiuqhi4rBvGxLsCWf8Au9Uf9JAY7yd5Jdre7txBdTx9jPuO9VqQ68+qNStuU4IAEAYvTS0C97YDTgKF/FxyHQeqzu2LrMuiXBavvL7ZVuoxdWXPh3GTmG9q6FSJ6ZZcxemRhKFgugCABAAgAQBmmNo4jiR5qc9UTE9CdCFM8OeCZmmhyOvAtLPsWJN1hMBo4EOf7rARQkn6JVtSqTqJwXB57CHfXFKjSfSPisY5vuLXRrR5lnw3wYcUxQX3i8gDGgFABswXoFJPdzLizyi7qqdTTgtC31ycwRcgYyMBkjT0yRDeWmjg0kJUUsrJyT00KWDpKQ0Bzanaa0rx5p90NdBpVtC5hTYc0OacCKhMuOHgdTydMZcwGSNMx0tIRJjEO85wa0VJwA2nkot5WnQiqkVlZ95c8Pmu5kqxt6dxKVOTw2vdfLK5Psa8CPEzIIodoOFCsjtu1hCpGvS+Gevz5+P1ybXYF3OdKVvW+Onp8uX/AHqwPTtmlkGFGBq2JeB+VwJw6geSq50HGnGpyfky6pV1KrKnzXmjYR4dZcs/y6dQ3+Sy0aj6be7fuU0ZYr73b9zSy0S8xrvia0+IqvWoS3oplROO7JrqY4lCRqajhjHPOTQT4BIqTUIOT5C6cHOaiuZ5ZNxHE33HtPJceqxEpupJylxfE2NOMYrdXBaENr6GvPzSWsodwISjoIAEACABAAgDU6GQ5SG10QtGvqbxd2jQ5XBsCt7KtSVPXiv5oU+0lczmoJ+54eJdTtqyxxiQw47AWtJVrb03c6xhp1vgUle4dno6mH1JvJSzttlwuwwIcP4WileZCu6FnCkuGpn7m/q13q9Cv1yl4IeSJas65kJzmZimYrhXE0S4RTlhiZSaWhloVqxA+/eJNakVwO8UUp001gZUnnJpYFrQ4gIDtmIOGBzzzUV05RHlJMyT4uJoaipod6mYI5a6Pzzg4szaQT+k70zVgsZHIPkXr5hMYHMkR8ZLwIGDaLYb21dR1QQNueCYu6Tnb1Ev8X9CTYy3bmm/1Lz0NbpvI4w48MCj8InUVa4engsXd3lGds6WdW1Jdj5+K8zZbPpTV4prknF93LwZOsOSEeQLD8TiOYdUJmjDpLKUeeuO8lXVV0bzfXUiQ6IsKoMSolrYUcGWgknNrWjiQKU8l6paVE6EG+aRAu4NV5pdbZZKURSj0vjUl7oze4N6Zn0VZtapuW+Ot4LHZkN6vl8lkwrx2m3tx8AMFk5cHg0a4PBXuNSnEOnF06CABAAgAQAIAdlo5Y4Obn907QlGNWLlwys93MYuISnSko8cPHfyFumCTUnFenQhGMUo8OR5ROUpScp8eYa5KwIDXIwAmJEqCN4IXUgMVMNLHFppUblMTysjLjgb1i6cwGsQGCZZkw8OuscG3syQDkkTSxlio5NCYpoKmp27KnemMCyJO3nN7DrpHnwSo45nCLKylQDEqX1GbjhjgEi4l+XLHDD+g9bL86H+y+qPVbRbelSD+7aR0AIXh9JVeny+GTf0fduMrrH9EjdlmcS4+Liruneql7o1tFb1d/IiTj7r3DcT4ZqudJNtrgSqS3oJkeyJ06uTaNkZ9emA/wDYtPbVvy6Mf1Py/wChcUVv1pfpX88jcrQmfM3poxxbDpkC4uO7AADreVNtmDlCPUsv+eJbbKlFSlnngwk0ceSzuDQxI6BZ17aITycOLp0EAcJQBXx7cgMNDEBPygu9An42tWXCIYFydsQYhox1Txa4eZFE7DZ9zN4hBvu1Ga9xSt471WSiu0sA2uSi1aU6bxOLT7VgVSqwqLehJNdjyRnxMSvTrOW/bwk+cV9Dyy9io3NSK/yf1Oa1ScEUNajABrUYArZ2zmxHXqlpOdBnxS4zaWDmCptKVEOlHVrs2hOxlkMEK+lhuhfQGC4g20LvaBBAw2167E06eoYEw7Rccu252N0ZMG6qHFBgs4TquaOI9VDvHu29R/pf0JNlHeuaa/VH6mynLSOru/LTyovLUoo9Mhbrfz2mmsyFchQ27mt8aYrM1qrdSTXWU9eW9Uk+0ptIIl2JzbX1Ct9ny36WvJk+zWYfMgaMQyXXtgiQWjdec6p8mBXljFuSfU15/sh6+kksdal5L9z0tawypR6XO/Ka34njyBP0VRtme7bpdbXqWOzF+a31I8qsub10SO4ZXw1vJrf7nqqK4h0cYrsNVKO6kiUUwJHIjqgbxgfoUlLDOLQbSxQxOTTYTC95oB4k7AOKVTg5y3YgYm1LXiRiam6zYwZdd5VzRt4Ul1vrFJEBsNPuR009kQRDhje7E/QLV7Ot1Sop83q/sebbevJXN3JZ92Oi+7+bJ7IxGRopVWjTqx3akU12oqqNapRlvU5NPsYGKlQhGEVGKwlwETlKcnKTy3xDWJWBIaxABrEYDBzWIAykaIS4k51PqpK4C8Cby6cwF5AYC8gMFtoxA1kdrSaA9mu4kqFtCvKhbyqQSbXX36km0oQrVo05tpPPDuNA6SfBmtVEFHNd4jGjhwKrL+5jU2dUqR6sY6nwaJmz7aUNoU4Prz3rkzQwoV97G73CvLavN5vEW0egzluQcjb6xUDtmUG6ZfS9/bZxafVWez4uEJJ9Za7OXuvvLKypPVwpNpwdFjaw8gxxHlRaq2pbkaS5uWfIiXFXpKlVrhGOPNGzV+URlPaJMauXv7WiIRzuUHqqba8d5U4/qLfZEd6o13fU8p0Cd2Xj5x5tVTtLl3GmuS8u1J6qFnA2JSjoIAyulscl7YexovHiTX6DzVlYxSi5dYpFI2GpjkdHWwkhyA1M/Au0cMiBXgaK+9n9pKrT/D1H70eHavVfQwftDs10qv4iC92XHsfo/qQ9YtIZo7rEAGsRgA1iADWIwAaxAFZaha1tA3E5EDjtKchlsUlkqrycFYC8gMDks0OdQmnFcbwDL+xmXHsAON4GqrtpPNpV/wBX9CTYa3dP/ZHqunFnNdqZkDtAXXHgRUE+axF5dTVu4x+GeM/LVP7M1uz6NOVwnL4o5x89GvuUtiv/ADLx90Yczh91R7u9oXVyswx1mgE4kOiiA6JBjSv4mZhM90Cr/wBNcfHLqn7S3Uqijy5jqqfhqEp8+XeaaY7U7AaMocOI/leIaPRaNYlcwS5JsqIe7azl1tLw1LtWZAMr7RLOdHlnMbmGRXf7WVp1UC9pdJKHZl+Ra7KrKlNt88LxZ5FoPiIo3Fh/i+yo9of2vvNXccjRw30NearmsoYfAQlHQQBl9I4H51d7W+VQrG1l+XjtFR4FeyEn3IUPNhJDkBq5Yh0NtcQQAfQqu3pUqm9B4aejGalOM4uE1lPiivmrKOcM4fCT6Fa+x9poNKN0sP8AyS0+a9DH33s1JPetXlf4t6/J+viQnS0QZsd6+ivae07Oosxqx8cfUo57MvIPEqUvDP0FwZKI490gbzgEzcbasqCy5pvqjq/RfMet9jXlaWFDC63ovXyLODZbB3quPOg8Astc+0l1Uf5WILuy/F+hp7b2btaa/NzN9+F4InS9lQnZtA6fVQVte+znpZfz5EueyrFLHQxFT2iRuF0E9rMNJwPCpyVvYe0NaM1G596PXjDXhx+pS3uxaEot263ZdWW0/HVGBtCcILobmUIwcHZgrbUnGcVODynwaMxKlKEnGWjRWVTwYCqAwOQGXnALj0QPQ0tlYxoY+b6FVW1pbllVf6WStlw3rykv1Ht1rwb8q9u5lRzaKj0XmruFOG6aa3lu3Cl2/U89gR7uSaTwaSUcjwniu7wjojbaMSdxmscO3EoeTR3R516p6hXUW8FDf1d+e4uC+o/Yp1kzMxNjbkJv+mpd5kK72bmpOdTuXqNXXuUKcOvMvHgXytyuEvYDmK5joc1xpM6m1wPBtH5P8PPzMsdhcBxDXdk/7SFmdpwah3M3Dq9LQjUXNEiz5lzzFDqVZEc0U3ZhQasFHda5rIuSSxgmJoSCAIFryl9tRm3HptCeo1N1951MpWQlKchY8yEkOQEyBPthACJUNJpe2NJ37hxTTpOo8x49QmSLZpqKjEbwo/ASdXABAHCV0CFN2m1oN05ZnYE/Rt51JKMU23yXEJbsIuc3hLmxmQ0/bDq1zS8bHNw9Vo6fstdSgm3FPqefsZu62zab+IJvt5GOtq0dfHfFpdvEYbgAAOuC2Wz7P8Jbxo5zjn3vJmLuv+IrSqYxn7aEG8pmCNgcgsLjQU6oehx6FhIShBJzIBOGNGjMpirVhBLeeMtL5vggUJVMqCzhZfcjRaGwtZNMAyGPmB9Ss77U3Co7Pl+ppff7FnsOGblz/wAYt/ZfU9pju7Dv0n0XkdO6eUXMV7yPMgr01JbaP2frH3nDsMxPE7GqJd3HRRwuLIl3W6OGFxZtI06GMc85NBPgoVGs3JJFHGi5yUVzJGi0sWS7L3efWI7m81+y9F2fS6OhFdeviM39RTrvHBaL5FsppCBAHkPtLgfhbSl5qnYigB/NvZd/xc09FUbSo78WutGp2RU6W2lS5r7mfs+LSamWbyHD6+oVNWjmjCXyLWS9xMt1FGwQAIAgTMljVvUfZOxqcmKTGGwl1yFnY0qHtLXDAiiI1HF7yAzeujyrywOIGYri1w30Ks1GlcR3mvUTgmw9I4p2M/2n7pl2dPtDdQv/ABiK73qcgAk/h6a5Hd1IZjWh8Ti47q1VtZ7Er19cbset/ZcSovdt2tr7qe9LqX3fIprWmy4jHDds5rYWGz6FpH3Frzb4/sY+72lcXr/MeFyS4fv3ldrFY5IW6GsRkN05rFzIbpMloBcBSt4kUpz2JEpqKbk9EJw3LdSya+LJCWlXud+1iAN5V90dKk8lj4X72ltOEIf04Zl345+eEaKVkrDZ85z/AKk0o92eX3Zf+zGQu1jOGeXLJv1PgqL21v1UqK3i/h49/Pw0QvZds6Vq5vjN/wD5Xqby0Zu7CiH5T4nBYWhT3qkV2k2jSzUiu0ydiWfrohB7rWlzjwAwHU0WpoU1Ntvgk2y3uq/RQzzbwjTSUIQ2Brch5naVmas3Uk5MrKsnOTkxuebrXwoA/wC46ruDG4lWGx7Tp7hdX8+x2m+ijKs+S072bQCmAXpXAoOJ1AAgDJ+02xPxUjEuir4X5rN/ZBvAc21TFxDeh3Flsq46G4WeD0Z4TZ1olsdkR53NcflpdqenoqarRTpuKNnKHu4RtpqPcLa91xu13E93ocvBU8I7yeORFSyOpJwEACAOOaDmgMiNUECt5kW0rMbGZddgfdcM2nepFrcu3qKeE1zT4MbrJ1IOKbXauKMDa0jHl3UfW7seK3T12HgvQ9nz2dew3qUI55xa1X86zH3k9oW8sTqSxyaejK/Xu+I+KtoW9KHwwS7kirqXFWfxzb72ywgRatBrXyS2QnHDIkxDdmceS6mhyLXAjnBKF4OXkBgVDaXEBoJJwAGJJSZSjFOUnhIVGDk8Jano2jdh6prXxcYlMBncw/iXn229tu6bo0XiHN/5ft9TVbK2Qrf82qvf5fp/cl2vImO6GCfy2klw2uOQA81A2btFWMKkorM5JJPklzZNvrB3coRk/cTy1zfUaqy3CGwNGHLZuHRZm5cqs3J6jlSCei4LRCbbnasDRtNTyH80WlLEt7qFW9LEt4vbMkvw8pVwpEjFtd4GYb0FfFaG4h0Fi1/dPTx/Yra1X8Rc4XCI0IiysqQ9ukvRCBrHxJl2R7EP9IzPXDzWy2BZ9HB1H3evoRtpT3IxorvZqVoinBAAgAIQB85e0HR/8HOPYBSG/twt10nujkajwVXVhuSwbrZt1+IoKT4rR/ztLGyIwmZYsd3mi647fld/W5UNeLoVt5cHr6ocmtyWR2ypsurDiftYeDvmGx45pNamliceD/mBM481wLBMiQQAIAEACAERYYcC1wDgcwRUHmClQnKElKDaa5rRiZRjJbsllGatTQ5jqmC7Vn4Tiz7haix9qa1P3bhb661pL0fkUd1sKlU96k919XIpX2FMQxR0OoG1hvA/VaW325Y3Hwzw+qWj9PMz9zsi6pPO7ldmpDfUYEEHiCFaRlGSzF57itlBxeJLAxGYHZlK4BGWB+V0fjRSNW00PvP7LRxr9lX3e1rW1Wak1nqWr8PUsbWxuLh+7HC63ojcWDo9Dlhe78WmLyMt4aNg81g9qbarXz3fhh/j19/X9DWWOzadss8ZdfoW5cqYsjrEib0wckSGx0w4DW6XGjFlGPF1jx+Ww7fecMm8hmVY2VBZTfBfUh31yqNPcj8T8i50jnaxAwe4MeZ/lRPbRqb7UOr6sh2FHEHN8yjmHuiObBh955A5DioFG3dSoox4ssFu006kuCPQZGVbChthtyaAOfFbilTVOChHgjMVajqTc5cx9ODYIAEACAMp7RtGPxsqbg/OhVdCO04dpn+oDxATNenvx04llsy8/DVtfhej9fkeFWJaBl4tXVDT2XjbSu7eFSXNHpYY58jZzipx0NFb0Ai7Mwe8yl6mTmb+P25KvtpJ5oz4PyYxTf8AayZZdoNjtq3Md5pzH8uKarUpUnhiZRcXqSojg0EuNABUncN6bSbeEJWpyHEa4VaQ4HaMUNNPDBpriKQAIAEACABcAS5gOYB5iqXGco/C2u5iXGMuKyJbBaMmtHJoCVKvVlxk382JVKmuEV4Iea0nIJptIWcc0jNCeQOBDYCk2cLCxrKdMPoMGDvO+g3ld0jxI1zcRoRy+PJG9fEZLQSQKMYMBv3DmSp1KqkjPKM7irrxZgo06SXPcalxJPM4piUsvLNHGkklFcEanQmyiAZiJ3n4Mrsbtd19Oavdk2u7HppcXw7v3Kfalym+hjwXHvNYropgQAIAEACABAHj3tb0MLHGcgN7B/btHuu/eAbjt447VBuKOPeRqNjbQ3l0FR68vQx2jltBn5UXFhwBON2uw/KqW7tt734cf55l1Up51RGteTfKxg6GSGnFjgdnwnf9k5QqRuKeJceYqElNYZe2VpHDii5GAY84Xvddz3KFWsp0/ep6rzGp0mtURrTs58udbAJ1ZxIGIb0yLfRO0K8Ky3KnH+eYuE1NbsuI/IW+DhEFPmbiOoXKtk+MH8hEqWOBdQIjXYtIcOCgzjKOjWGNNNDczEuHtDs7HDEddyVTjvrTj1Alk6x4IqCCOCGmtGApcA60rjODzYrRs8gkOLYA+ZJwGA4IVNLic3UMJwUC4cLmyrCdEIdEq1m73ndNgUKteQhpDV+RCr3kYLENX5Gzk4TWNDWANaMgP6zUeFVyeWUlSUpvek8syul1q33CE09lh7XF27p6qzpt7pbbOttyPSS4vh3fuM6MWKZiJV37JnePxH4B9VZWFm7ieZfCuPoLv7tW8ML4nw9T0prQAAMAMABsWqSxojLN51Z1dOAgAQAIAEACAExIYcC1wBaQQQRUEHAgjaENZOptPKPDfaNoC6Vc6PLguljiQMTBO4/JuKr61Fx1XA12zNpqulTqfF9f3MtJWoDD1MeroZ7rs3QzsI3jgqypQan0lPR+TLWUNd6JXTEG46lQRsIyI3hSIy3lkcTyWFlW7Eg9nvs2sdiKcNyYrWsKmvB9aEypKQqYiwyb0KrQc2H3TwORalU1NLE9e3rBKXBj0tGINWkg8DRKlFSWGhEkXUrbTgKPAePAqDUsovWLwNOC5A6JBcatL4R4DDySdytFYliSD3u8BNvGT2PHHApDpxfFNBup8hxlqj3mkciCkOg+TDo+ofZPsO/wSHTkhLgx9kUHJIegl6EyXlL2ZpyxTE62OCGZVccEXtnysNmIGO84npuVdWqzno3oQq05y4suIb1DaIUkQ7btfVMutP5jsvlHxfZTLOk5vL4IdtrXpZZfBeZQWFYz5l9Bgwd952cBvcVorS0lcSwtEuL/AJzLC7u4W8MvjyX85HpslKMhMaxgo1v9VO8rWUqUaUFCC0RlKtWVWbnJ6sfTg2CABAAgAQAIAEACAExGBwIcAQQQQRUEHMEbQg6m08o8n049l5q6NIAUzdA+sM//ACem5QqttziaSw20sblfx9fU8piw3NJa4FrhgQ4EEHcQclExg0cWpLKEhcOi4blxnSdAiJI20TYblxjbHgUho4BTUkdRxNM6OQ3JDRxosZWMo84jUkXMnHUKpAjTiXcpGUGpEiziOTlriGKNxfu2DifsuUrV1Hl6IRC2c3rwE2Lo5EmXayKS1hxJPefy3DitPY7LlUSb92Pm/wCdZy62hTt1uU9X5I30nKshMDIbQ1oyA9TvK09OnGnFRgsIzlSpKpJyk8seSxAIAEACABAAgAQAIA4SgBJegBp0ZAGb0n0clZwHXMAiUoIrKNeN2PvDgU3OlGfEmWt/Wtn7j06nwPKrd9nseCSYJEdnDsvHNp+hUOdtJcNTR2226FTSp7r8vEyMWE5huvaWkZhwII6FR2scS5hOMlmLyuwcgvSGKaJ8F64NNEtjkljYtNtAcKakjqAFNnSRBiJuSEtFtJvO4qLUihiUS5lIEWJg3sjfl5/ZPUNl1azzu6db0K+td29H4nl9S1NLY1jQYZDn/mP4jsjkNvVaG22ZSpay95+XgU9ztOrV92Purz8TTMmVZFaPNioAcDkAKqgDqABAAgAQAIAEAIcgBp6AIsUFAFfMAoAq5ppQBQ2pKCIKPYHD5hX+y44qXFDlOrUpvMJNdxlZ7R6HjdaW/pP0KYlbQZZUttXUOLT70Vb7KLciTzCZdn1Mmx9oP86fg/VCRDIzBTbs59aHVtyg+MZeXqK1nB3gPukuyqdh3/2rfql4L1O6zg7wH3SPwFR80D23QXBS8vUehAfC49QPoUn/AMyb4yS+WfQalt6P9sH82T5Zu5gHPE+adjsqn/fJvyIdTbVaXwpLzLeVY45hTKVpRpfBFfcr6t3Wq/HJ/YvJRrlII5cSzSgCzgAoAnQgUASWIAdCAFIAEACABAAgAQByiAElqAEOhIAZfK1QBGiWeCgCLFsgFAEOLYAOxAESJowDsQBGfokNyAGzogNyAAaIDcgB5mig3IAkwtGgNiAJkKwQNiAJcKygEAS4ciAgB9ksgB5sNACw1AHUAdQAIAEACABAAgAQAIAEACAOUQAUQAXUAcuhAHLgQAXAgAuBABcCAOhqAO3UAFEAFEAdQAIAEACABAAgA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7953" name="Rectangle 1"/>
          <p:cNvSpPr>
            <a:spLocks noChangeArrowheads="1"/>
          </p:cNvSpPr>
          <p:nvPr/>
        </p:nvSpPr>
        <p:spPr bwMode="auto">
          <a:xfrm>
            <a:off x="323528" y="4510746"/>
            <a:ext cx="5435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14a. </a:t>
            </a:r>
            <a:r>
              <a:rPr kumimoji="0" lang="tr-TR" sz="9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Erkek sürücüleri, araç kullanma konusundaki becerilerine göre 1 ile 10 arasında, “10 Çok iyi araç kullanır”, “1 Hiç İyi araç kullanamaz” şeklinde  puanlar mısınız?</a:t>
            </a:r>
            <a:endParaRPr kumimoji="0" lang="tr-TR" sz="900" b="0" i="1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3" name="Freeform 5"/>
          <p:cNvSpPr>
            <a:spLocks noEditPoints="1"/>
          </p:cNvSpPr>
          <p:nvPr/>
        </p:nvSpPr>
        <p:spPr bwMode="gray">
          <a:xfrm rot="21445823">
            <a:off x="3412794" y="3299398"/>
            <a:ext cx="437761" cy="968837"/>
          </a:xfrm>
          <a:custGeom>
            <a:avLst/>
            <a:gdLst>
              <a:gd name="T0" fmla="*/ 0 w 656"/>
              <a:gd name="T1" fmla="*/ 0 h 1457"/>
              <a:gd name="T2" fmla="*/ 0 w 656"/>
              <a:gd name="T3" fmla="*/ 1457 h 1457"/>
              <a:gd name="T4" fmla="*/ 656 w 656"/>
              <a:gd name="T5" fmla="*/ 1457 h 1457"/>
              <a:gd name="T6" fmla="*/ 656 w 656"/>
              <a:gd name="T7" fmla="*/ 0 h 1457"/>
              <a:gd name="T8" fmla="*/ 0 w 656"/>
              <a:gd name="T9" fmla="*/ 0 h 1457"/>
              <a:gd name="T10" fmla="*/ 328 w 656"/>
              <a:gd name="T11" fmla="*/ 62 h 1457"/>
              <a:gd name="T12" fmla="*/ 452 w 656"/>
              <a:gd name="T13" fmla="*/ 183 h 1457"/>
              <a:gd name="T14" fmla="*/ 328 w 656"/>
              <a:gd name="T15" fmla="*/ 338 h 1457"/>
              <a:gd name="T16" fmla="*/ 204 w 656"/>
              <a:gd name="T17" fmla="*/ 183 h 1457"/>
              <a:gd name="T18" fmla="*/ 328 w 656"/>
              <a:gd name="T19" fmla="*/ 62 h 1457"/>
              <a:gd name="T20" fmla="*/ 555 w 656"/>
              <a:gd name="T21" fmla="*/ 840 h 1457"/>
              <a:gd name="T22" fmla="*/ 516 w 656"/>
              <a:gd name="T23" fmla="*/ 807 h 1457"/>
              <a:gd name="T24" fmla="*/ 477 w 656"/>
              <a:gd name="T25" fmla="*/ 522 h 1457"/>
              <a:gd name="T26" fmla="*/ 434 w 656"/>
              <a:gd name="T27" fmla="*/ 632 h 1457"/>
              <a:gd name="T28" fmla="*/ 555 w 656"/>
              <a:gd name="T29" fmla="*/ 1061 h 1457"/>
              <a:gd name="T30" fmla="*/ 464 w 656"/>
              <a:gd name="T31" fmla="*/ 1061 h 1457"/>
              <a:gd name="T32" fmla="*/ 434 w 656"/>
              <a:gd name="T33" fmla="*/ 1353 h 1457"/>
              <a:gd name="T34" fmla="*/ 392 w 656"/>
              <a:gd name="T35" fmla="*/ 1396 h 1457"/>
              <a:gd name="T36" fmla="*/ 351 w 656"/>
              <a:gd name="T37" fmla="*/ 1353 h 1457"/>
              <a:gd name="T38" fmla="*/ 344 w 656"/>
              <a:gd name="T39" fmla="*/ 1061 h 1457"/>
              <a:gd name="T40" fmla="*/ 313 w 656"/>
              <a:gd name="T41" fmla="*/ 1061 h 1457"/>
              <a:gd name="T42" fmla="*/ 306 w 656"/>
              <a:gd name="T43" fmla="*/ 1353 h 1457"/>
              <a:gd name="T44" fmla="*/ 264 w 656"/>
              <a:gd name="T45" fmla="*/ 1396 h 1457"/>
              <a:gd name="T46" fmla="*/ 222 w 656"/>
              <a:gd name="T47" fmla="*/ 1353 h 1457"/>
              <a:gd name="T48" fmla="*/ 193 w 656"/>
              <a:gd name="T49" fmla="*/ 1061 h 1457"/>
              <a:gd name="T50" fmla="*/ 102 w 656"/>
              <a:gd name="T51" fmla="*/ 1061 h 1457"/>
              <a:gd name="T52" fmla="*/ 222 w 656"/>
              <a:gd name="T53" fmla="*/ 632 h 1457"/>
              <a:gd name="T54" fmla="*/ 179 w 656"/>
              <a:gd name="T55" fmla="*/ 522 h 1457"/>
              <a:gd name="T56" fmla="*/ 141 w 656"/>
              <a:gd name="T57" fmla="*/ 807 h 1457"/>
              <a:gd name="T58" fmla="*/ 102 w 656"/>
              <a:gd name="T59" fmla="*/ 840 h 1457"/>
              <a:gd name="T60" fmla="*/ 69 w 656"/>
              <a:gd name="T61" fmla="*/ 801 h 1457"/>
              <a:gd name="T62" fmla="*/ 88 w 656"/>
              <a:gd name="T63" fmla="*/ 578 h 1457"/>
              <a:gd name="T64" fmla="*/ 215 w 656"/>
              <a:gd name="T65" fmla="*/ 357 h 1457"/>
              <a:gd name="T66" fmla="*/ 328 w 656"/>
              <a:gd name="T67" fmla="*/ 451 h 1457"/>
              <a:gd name="T68" fmla="*/ 441 w 656"/>
              <a:gd name="T69" fmla="*/ 357 h 1457"/>
              <a:gd name="T70" fmla="*/ 569 w 656"/>
              <a:gd name="T71" fmla="*/ 578 h 1457"/>
              <a:gd name="T72" fmla="*/ 587 w 656"/>
              <a:gd name="T73" fmla="*/ 801 h 1457"/>
              <a:gd name="T74" fmla="*/ 555 w 656"/>
              <a:gd name="T75" fmla="*/ 84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6" h="1457">
                <a:moveTo>
                  <a:pt x="0" y="0"/>
                </a:moveTo>
                <a:cubicBezTo>
                  <a:pt x="0" y="1457"/>
                  <a:pt x="0" y="1457"/>
                  <a:pt x="0" y="1457"/>
                </a:cubicBezTo>
                <a:cubicBezTo>
                  <a:pt x="656" y="1457"/>
                  <a:pt x="656" y="1457"/>
                  <a:pt x="656" y="1457"/>
                </a:cubicBezTo>
                <a:cubicBezTo>
                  <a:pt x="656" y="0"/>
                  <a:pt x="656" y="0"/>
                  <a:pt x="656" y="0"/>
                </a:cubicBezTo>
                <a:lnTo>
                  <a:pt x="0" y="0"/>
                </a:lnTo>
                <a:close/>
                <a:moveTo>
                  <a:pt x="328" y="62"/>
                </a:moveTo>
                <a:cubicBezTo>
                  <a:pt x="397" y="62"/>
                  <a:pt x="452" y="106"/>
                  <a:pt x="452" y="183"/>
                </a:cubicBezTo>
                <a:cubicBezTo>
                  <a:pt x="452" y="259"/>
                  <a:pt x="392" y="338"/>
                  <a:pt x="328" y="338"/>
                </a:cubicBezTo>
                <a:cubicBezTo>
                  <a:pt x="264" y="338"/>
                  <a:pt x="204" y="259"/>
                  <a:pt x="204" y="183"/>
                </a:cubicBezTo>
                <a:cubicBezTo>
                  <a:pt x="204" y="106"/>
                  <a:pt x="260" y="62"/>
                  <a:pt x="328" y="62"/>
                </a:cubicBezTo>
                <a:close/>
                <a:moveTo>
                  <a:pt x="555" y="840"/>
                </a:moveTo>
                <a:cubicBezTo>
                  <a:pt x="535" y="842"/>
                  <a:pt x="517" y="827"/>
                  <a:pt x="516" y="807"/>
                </a:cubicBezTo>
                <a:cubicBezTo>
                  <a:pt x="516" y="807"/>
                  <a:pt x="484" y="522"/>
                  <a:pt x="477" y="522"/>
                </a:cubicBezTo>
                <a:cubicBezTo>
                  <a:pt x="471" y="522"/>
                  <a:pt x="434" y="576"/>
                  <a:pt x="434" y="632"/>
                </a:cubicBezTo>
                <a:cubicBezTo>
                  <a:pt x="434" y="680"/>
                  <a:pt x="555" y="1061"/>
                  <a:pt x="555" y="1061"/>
                </a:cubicBezTo>
                <a:cubicBezTo>
                  <a:pt x="464" y="1061"/>
                  <a:pt x="464" y="1061"/>
                  <a:pt x="464" y="1061"/>
                </a:cubicBezTo>
                <a:cubicBezTo>
                  <a:pt x="450" y="1205"/>
                  <a:pt x="434" y="1353"/>
                  <a:pt x="434" y="1353"/>
                </a:cubicBezTo>
                <a:cubicBezTo>
                  <a:pt x="434" y="1377"/>
                  <a:pt x="415" y="1396"/>
                  <a:pt x="392" y="1396"/>
                </a:cubicBezTo>
                <a:cubicBezTo>
                  <a:pt x="369" y="1396"/>
                  <a:pt x="351" y="1377"/>
                  <a:pt x="351" y="1353"/>
                </a:cubicBezTo>
                <a:cubicBezTo>
                  <a:pt x="351" y="1353"/>
                  <a:pt x="351" y="1353"/>
                  <a:pt x="344" y="1061"/>
                </a:cubicBezTo>
                <a:cubicBezTo>
                  <a:pt x="313" y="1061"/>
                  <a:pt x="313" y="1061"/>
                  <a:pt x="313" y="1061"/>
                </a:cubicBezTo>
                <a:cubicBezTo>
                  <a:pt x="306" y="1353"/>
                  <a:pt x="306" y="1353"/>
                  <a:pt x="306" y="1353"/>
                </a:cubicBezTo>
                <a:cubicBezTo>
                  <a:pt x="306" y="1377"/>
                  <a:pt x="287" y="1396"/>
                  <a:pt x="264" y="1396"/>
                </a:cubicBezTo>
                <a:cubicBezTo>
                  <a:pt x="241" y="1396"/>
                  <a:pt x="222" y="1377"/>
                  <a:pt x="222" y="1353"/>
                </a:cubicBezTo>
                <a:cubicBezTo>
                  <a:pt x="222" y="1353"/>
                  <a:pt x="207" y="1205"/>
                  <a:pt x="193" y="1061"/>
                </a:cubicBezTo>
                <a:cubicBezTo>
                  <a:pt x="102" y="1061"/>
                  <a:pt x="102" y="1061"/>
                  <a:pt x="102" y="1061"/>
                </a:cubicBezTo>
                <a:cubicBezTo>
                  <a:pt x="102" y="1061"/>
                  <a:pt x="222" y="680"/>
                  <a:pt x="222" y="632"/>
                </a:cubicBezTo>
                <a:cubicBezTo>
                  <a:pt x="222" y="576"/>
                  <a:pt x="186" y="522"/>
                  <a:pt x="179" y="522"/>
                </a:cubicBezTo>
                <a:cubicBezTo>
                  <a:pt x="173" y="522"/>
                  <a:pt x="141" y="807"/>
                  <a:pt x="141" y="807"/>
                </a:cubicBezTo>
                <a:cubicBezTo>
                  <a:pt x="139" y="827"/>
                  <a:pt x="122" y="842"/>
                  <a:pt x="102" y="840"/>
                </a:cubicBezTo>
                <a:cubicBezTo>
                  <a:pt x="82" y="838"/>
                  <a:pt x="67" y="821"/>
                  <a:pt x="69" y="801"/>
                </a:cubicBezTo>
                <a:cubicBezTo>
                  <a:pt x="88" y="578"/>
                  <a:pt x="88" y="578"/>
                  <a:pt x="88" y="578"/>
                </a:cubicBezTo>
                <a:cubicBezTo>
                  <a:pt x="100" y="430"/>
                  <a:pt x="173" y="357"/>
                  <a:pt x="215" y="357"/>
                </a:cubicBezTo>
                <a:cubicBezTo>
                  <a:pt x="257" y="357"/>
                  <a:pt x="282" y="451"/>
                  <a:pt x="328" y="451"/>
                </a:cubicBezTo>
                <a:cubicBezTo>
                  <a:pt x="374" y="451"/>
                  <a:pt x="400" y="357"/>
                  <a:pt x="441" y="357"/>
                </a:cubicBezTo>
                <a:cubicBezTo>
                  <a:pt x="483" y="357"/>
                  <a:pt x="556" y="430"/>
                  <a:pt x="569" y="578"/>
                </a:cubicBezTo>
                <a:cubicBezTo>
                  <a:pt x="569" y="578"/>
                  <a:pt x="569" y="578"/>
                  <a:pt x="587" y="801"/>
                </a:cubicBezTo>
                <a:cubicBezTo>
                  <a:pt x="589" y="821"/>
                  <a:pt x="575" y="838"/>
                  <a:pt x="555" y="840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44" name="Freeform 6"/>
          <p:cNvSpPr>
            <a:spLocks noEditPoints="1"/>
          </p:cNvSpPr>
          <p:nvPr/>
        </p:nvSpPr>
        <p:spPr bwMode="gray">
          <a:xfrm rot="390607">
            <a:off x="1601175" y="2015440"/>
            <a:ext cx="437761" cy="968836"/>
          </a:xfrm>
          <a:custGeom>
            <a:avLst/>
            <a:gdLst>
              <a:gd name="T0" fmla="*/ 0 w 656"/>
              <a:gd name="T1" fmla="*/ 0 h 1457"/>
              <a:gd name="T2" fmla="*/ 0 w 656"/>
              <a:gd name="T3" fmla="*/ 1457 h 1457"/>
              <a:gd name="T4" fmla="*/ 656 w 656"/>
              <a:gd name="T5" fmla="*/ 1457 h 1457"/>
              <a:gd name="T6" fmla="*/ 656 w 656"/>
              <a:gd name="T7" fmla="*/ 0 h 1457"/>
              <a:gd name="T8" fmla="*/ 0 w 656"/>
              <a:gd name="T9" fmla="*/ 0 h 1457"/>
              <a:gd name="T10" fmla="*/ 327 w 656"/>
              <a:gd name="T11" fmla="*/ 62 h 1457"/>
              <a:gd name="T12" fmla="*/ 452 w 656"/>
              <a:gd name="T13" fmla="*/ 182 h 1457"/>
              <a:gd name="T14" fmla="*/ 327 w 656"/>
              <a:gd name="T15" fmla="*/ 338 h 1457"/>
              <a:gd name="T16" fmla="*/ 204 w 656"/>
              <a:gd name="T17" fmla="*/ 182 h 1457"/>
              <a:gd name="T18" fmla="*/ 327 w 656"/>
              <a:gd name="T19" fmla="*/ 62 h 1457"/>
              <a:gd name="T20" fmla="*/ 549 w 656"/>
              <a:gd name="T21" fmla="*/ 884 h 1457"/>
              <a:gd name="T22" fmla="*/ 500 w 656"/>
              <a:gd name="T23" fmla="*/ 835 h 1457"/>
              <a:gd name="T24" fmla="*/ 492 w 656"/>
              <a:gd name="T25" fmla="*/ 522 h 1457"/>
              <a:gd name="T26" fmla="*/ 480 w 656"/>
              <a:gd name="T27" fmla="*/ 510 h 1457"/>
              <a:gd name="T28" fmla="*/ 468 w 656"/>
              <a:gd name="T29" fmla="*/ 522 h 1457"/>
              <a:gd name="T30" fmla="*/ 467 w 656"/>
              <a:gd name="T31" fmla="*/ 875 h 1457"/>
              <a:gd name="T32" fmla="*/ 467 w 656"/>
              <a:gd name="T33" fmla="*/ 903 h 1457"/>
              <a:gd name="T34" fmla="*/ 465 w 656"/>
              <a:gd name="T35" fmla="*/ 1342 h 1457"/>
              <a:gd name="T36" fmla="*/ 411 w 656"/>
              <a:gd name="T37" fmla="*/ 1396 h 1457"/>
              <a:gd name="T38" fmla="*/ 357 w 656"/>
              <a:gd name="T39" fmla="*/ 1342 h 1457"/>
              <a:gd name="T40" fmla="*/ 339 w 656"/>
              <a:gd name="T41" fmla="*/ 903 h 1457"/>
              <a:gd name="T42" fmla="*/ 327 w 656"/>
              <a:gd name="T43" fmla="*/ 891 h 1457"/>
              <a:gd name="T44" fmla="*/ 315 w 656"/>
              <a:gd name="T45" fmla="*/ 903 h 1457"/>
              <a:gd name="T46" fmla="*/ 298 w 656"/>
              <a:gd name="T47" fmla="*/ 1342 h 1457"/>
              <a:gd name="T48" fmla="*/ 244 w 656"/>
              <a:gd name="T49" fmla="*/ 1396 h 1457"/>
              <a:gd name="T50" fmla="*/ 190 w 656"/>
              <a:gd name="T51" fmla="*/ 1342 h 1457"/>
              <a:gd name="T52" fmla="*/ 188 w 656"/>
              <a:gd name="T53" fmla="*/ 903 h 1457"/>
              <a:gd name="T54" fmla="*/ 188 w 656"/>
              <a:gd name="T55" fmla="*/ 875 h 1457"/>
              <a:gd name="T56" fmla="*/ 188 w 656"/>
              <a:gd name="T57" fmla="*/ 522 h 1457"/>
              <a:gd name="T58" fmla="*/ 176 w 656"/>
              <a:gd name="T59" fmla="*/ 510 h 1457"/>
              <a:gd name="T60" fmla="*/ 163 w 656"/>
              <a:gd name="T61" fmla="*/ 522 h 1457"/>
              <a:gd name="T62" fmla="*/ 155 w 656"/>
              <a:gd name="T63" fmla="*/ 835 h 1457"/>
              <a:gd name="T64" fmla="*/ 106 w 656"/>
              <a:gd name="T65" fmla="*/ 884 h 1457"/>
              <a:gd name="T66" fmla="*/ 57 w 656"/>
              <a:gd name="T67" fmla="*/ 835 h 1457"/>
              <a:gd name="T68" fmla="*/ 75 w 656"/>
              <a:gd name="T69" fmla="*/ 506 h 1457"/>
              <a:gd name="T70" fmla="*/ 225 w 656"/>
              <a:gd name="T71" fmla="*/ 356 h 1457"/>
              <a:gd name="T72" fmla="*/ 327 w 656"/>
              <a:gd name="T73" fmla="*/ 398 h 1457"/>
              <a:gd name="T74" fmla="*/ 430 w 656"/>
              <a:gd name="T75" fmla="*/ 356 h 1457"/>
              <a:gd name="T76" fmla="*/ 579 w 656"/>
              <a:gd name="T77" fmla="*/ 506 h 1457"/>
              <a:gd name="T78" fmla="*/ 598 w 656"/>
              <a:gd name="T79" fmla="*/ 835 h 1457"/>
              <a:gd name="T80" fmla="*/ 549 w 656"/>
              <a:gd name="T81" fmla="*/ 884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6" h="1457">
                <a:moveTo>
                  <a:pt x="0" y="0"/>
                </a:moveTo>
                <a:cubicBezTo>
                  <a:pt x="0" y="1457"/>
                  <a:pt x="0" y="1457"/>
                  <a:pt x="0" y="1457"/>
                </a:cubicBezTo>
                <a:cubicBezTo>
                  <a:pt x="656" y="1457"/>
                  <a:pt x="656" y="1457"/>
                  <a:pt x="656" y="1457"/>
                </a:cubicBezTo>
                <a:cubicBezTo>
                  <a:pt x="656" y="0"/>
                  <a:pt x="656" y="0"/>
                  <a:pt x="656" y="0"/>
                </a:cubicBezTo>
                <a:lnTo>
                  <a:pt x="0" y="0"/>
                </a:lnTo>
                <a:close/>
                <a:moveTo>
                  <a:pt x="327" y="62"/>
                </a:moveTo>
                <a:cubicBezTo>
                  <a:pt x="396" y="62"/>
                  <a:pt x="452" y="106"/>
                  <a:pt x="452" y="182"/>
                </a:cubicBezTo>
                <a:cubicBezTo>
                  <a:pt x="452" y="259"/>
                  <a:pt x="392" y="338"/>
                  <a:pt x="327" y="338"/>
                </a:cubicBezTo>
                <a:cubicBezTo>
                  <a:pt x="264" y="338"/>
                  <a:pt x="204" y="259"/>
                  <a:pt x="204" y="182"/>
                </a:cubicBezTo>
                <a:cubicBezTo>
                  <a:pt x="204" y="106"/>
                  <a:pt x="259" y="62"/>
                  <a:pt x="327" y="62"/>
                </a:cubicBezTo>
                <a:close/>
                <a:moveTo>
                  <a:pt x="549" y="884"/>
                </a:moveTo>
                <a:cubicBezTo>
                  <a:pt x="522" y="884"/>
                  <a:pt x="500" y="862"/>
                  <a:pt x="500" y="835"/>
                </a:cubicBezTo>
                <a:cubicBezTo>
                  <a:pt x="500" y="835"/>
                  <a:pt x="500" y="835"/>
                  <a:pt x="492" y="522"/>
                </a:cubicBezTo>
                <a:cubicBezTo>
                  <a:pt x="492" y="515"/>
                  <a:pt x="486" y="510"/>
                  <a:pt x="480" y="510"/>
                </a:cubicBezTo>
                <a:cubicBezTo>
                  <a:pt x="473" y="510"/>
                  <a:pt x="468" y="515"/>
                  <a:pt x="468" y="522"/>
                </a:cubicBezTo>
                <a:cubicBezTo>
                  <a:pt x="468" y="522"/>
                  <a:pt x="468" y="522"/>
                  <a:pt x="467" y="875"/>
                </a:cubicBezTo>
                <a:cubicBezTo>
                  <a:pt x="467" y="875"/>
                  <a:pt x="467" y="875"/>
                  <a:pt x="467" y="903"/>
                </a:cubicBezTo>
                <a:cubicBezTo>
                  <a:pt x="467" y="903"/>
                  <a:pt x="467" y="903"/>
                  <a:pt x="465" y="1342"/>
                </a:cubicBezTo>
                <a:cubicBezTo>
                  <a:pt x="465" y="1372"/>
                  <a:pt x="441" y="1396"/>
                  <a:pt x="411" y="1396"/>
                </a:cubicBezTo>
                <a:cubicBezTo>
                  <a:pt x="381" y="1396"/>
                  <a:pt x="357" y="1372"/>
                  <a:pt x="357" y="1342"/>
                </a:cubicBezTo>
                <a:cubicBezTo>
                  <a:pt x="357" y="1342"/>
                  <a:pt x="357" y="1342"/>
                  <a:pt x="339" y="903"/>
                </a:cubicBezTo>
                <a:cubicBezTo>
                  <a:pt x="339" y="896"/>
                  <a:pt x="334" y="891"/>
                  <a:pt x="327" y="891"/>
                </a:cubicBezTo>
                <a:cubicBezTo>
                  <a:pt x="321" y="891"/>
                  <a:pt x="315" y="896"/>
                  <a:pt x="315" y="903"/>
                </a:cubicBezTo>
                <a:cubicBezTo>
                  <a:pt x="315" y="903"/>
                  <a:pt x="315" y="903"/>
                  <a:pt x="298" y="1342"/>
                </a:cubicBezTo>
                <a:cubicBezTo>
                  <a:pt x="298" y="1372"/>
                  <a:pt x="274" y="1396"/>
                  <a:pt x="244" y="1396"/>
                </a:cubicBezTo>
                <a:cubicBezTo>
                  <a:pt x="214" y="1396"/>
                  <a:pt x="190" y="1372"/>
                  <a:pt x="190" y="1342"/>
                </a:cubicBezTo>
                <a:cubicBezTo>
                  <a:pt x="190" y="1342"/>
                  <a:pt x="190" y="1342"/>
                  <a:pt x="188" y="903"/>
                </a:cubicBezTo>
                <a:cubicBezTo>
                  <a:pt x="188" y="903"/>
                  <a:pt x="188" y="903"/>
                  <a:pt x="188" y="875"/>
                </a:cubicBezTo>
                <a:cubicBezTo>
                  <a:pt x="188" y="875"/>
                  <a:pt x="188" y="875"/>
                  <a:pt x="188" y="522"/>
                </a:cubicBezTo>
                <a:cubicBezTo>
                  <a:pt x="188" y="515"/>
                  <a:pt x="182" y="510"/>
                  <a:pt x="176" y="510"/>
                </a:cubicBezTo>
                <a:cubicBezTo>
                  <a:pt x="169" y="510"/>
                  <a:pt x="163" y="515"/>
                  <a:pt x="163" y="522"/>
                </a:cubicBezTo>
                <a:cubicBezTo>
                  <a:pt x="163" y="522"/>
                  <a:pt x="163" y="522"/>
                  <a:pt x="155" y="835"/>
                </a:cubicBezTo>
                <a:cubicBezTo>
                  <a:pt x="155" y="862"/>
                  <a:pt x="133" y="884"/>
                  <a:pt x="106" y="884"/>
                </a:cubicBezTo>
                <a:cubicBezTo>
                  <a:pt x="79" y="884"/>
                  <a:pt x="57" y="862"/>
                  <a:pt x="57" y="835"/>
                </a:cubicBezTo>
                <a:cubicBezTo>
                  <a:pt x="57" y="835"/>
                  <a:pt x="57" y="835"/>
                  <a:pt x="75" y="506"/>
                </a:cubicBezTo>
                <a:cubicBezTo>
                  <a:pt x="75" y="417"/>
                  <a:pt x="180" y="356"/>
                  <a:pt x="225" y="356"/>
                </a:cubicBezTo>
                <a:cubicBezTo>
                  <a:pt x="270" y="356"/>
                  <a:pt x="283" y="398"/>
                  <a:pt x="327" y="398"/>
                </a:cubicBezTo>
                <a:cubicBezTo>
                  <a:pt x="372" y="398"/>
                  <a:pt x="373" y="356"/>
                  <a:pt x="430" y="356"/>
                </a:cubicBezTo>
                <a:cubicBezTo>
                  <a:pt x="486" y="356"/>
                  <a:pt x="579" y="417"/>
                  <a:pt x="579" y="506"/>
                </a:cubicBezTo>
                <a:cubicBezTo>
                  <a:pt x="598" y="835"/>
                  <a:pt x="598" y="835"/>
                  <a:pt x="598" y="835"/>
                </a:cubicBezTo>
                <a:cubicBezTo>
                  <a:pt x="598" y="862"/>
                  <a:pt x="576" y="884"/>
                  <a:pt x="549" y="884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47" name="Textfeld 417"/>
          <p:cNvSpPr txBox="1"/>
          <p:nvPr/>
        </p:nvSpPr>
        <p:spPr bwMode="gray">
          <a:xfrm>
            <a:off x="1591096" y="3290231"/>
            <a:ext cx="1584104" cy="1440000"/>
          </a:xfrm>
          <a:prstGeom prst="rect">
            <a:avLst/>
          </a:prstGeom>
          <a:noFill/>
        </p:spPr>
        <p:txBody>
          <a:bodyPr wrap="square" lIns="72000" tIns="72000" rIns="144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tr-TR" sz="1800" b="1" dirty="0" smtClean="0">
                <a:solidFill>
                  <a:schemeClr val="accent5"/>
                </a:solidFill>
              </a:rPr>
              <a:t>75</a:t>
            </a:r>
            <a:r>
              <a:rPr lang="en-US" sz="1800" b="1" dirty="0" smtClean="0">
                <a:solidFill>
                  <a:schemeClr val="accent5"/>
                </a:solidFill>
              </a:rPr>
              <a:t>%</a:t>
            </a:r>
          </a:p>
          <a:p>
            <a:pPr algn="l">
              <a:spcAft>
                <a:spcPts val="0"/>
              </a:spcAft>
            </a:pPr>
            <a:r>
              <a:rPr lang="tr-TR" sz="900" b="1" dirty="0" smtClean="0">
                <a:solidFill>
                  <a:schemeClr val="accent5"/>
                </a:solidFill>
              </a:rPr>
              <a:t>Kadınların %75’i erkekleri  araç kullanma </a:t>
            </a:r>
            <a:r>
              <a:rPr lang="tr-TR" sz="900" b="1" dirty="0">
                <a:solidFill>
                  <a:schemeClr val="accent5"/>
                </a:solidFill>
              </a:rPr>
              <a:t>konusunda başarılı </a:t>
            </a:r>
            <a:r>
              <a:rPr lang="tr-TR" sz="900" b="1" dirty="0" smtClean="0">
                <a:solidFill>
                  <a:schemeClr val="accent5"/>
                </a:solidFill>
              </a:rPr>
              <a:t>bulmaktadır. </a:t>
            </a:r>
            <a:endParaRPr lang="tr-TR" sz="9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1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5495" y="-280094"/>
            <a:ext cx="8424937" cy="2131764"/>
          </a:xfrm>
          <a:prstGeom prst="rect">
            <a:avLst/>
          </a:prstGeom>
        </p:spPr>
        <p:txBody>
          <a:bodyPr wrap="square" lIns="72000" tIns="0" rIns="180000" bIns="0" anchor="ctr">
            <a:noAutofit/>
          </a:bodyPr>
          <a:lstStyle>
            <a:defPPr>
              <a:defRPr lang="en-US"/>
            </a:defPPr>
            <a:lvl1pPr lvl="0">
              <a:spcAft>
                <a:spcPts val="300"/>
              </a:spcAft>
              <a:defRPr sz="1600">
                <a:solidFill>
                  <a:srgbClr val="7D7D7D"/>
                </a:solidFill>
              </a:defRPr>
            </a:lvl1pPr>
          </a:lstStyle>
          <a:p>
            <a:r>
              <a:rPr lang="tr-TR" sz="1400" dirty="0" smtClean="0"/>
              <a:t>Erkek </a:t>
            </a:r>
            <a:r>
              <a:rPr lang="tr-TR" sz="1400" dirty="0"/>
              <a:t>sürücüler hem kadınlar hem de erkekler tarafından araç kullanma konusunda daha </a:t>
            </a:r>
            <a:r>
              <a:rPr lang="tr-TR" sz="1400" dirty="0" smtClean="0"/>
              <a:t>başarılı değerlendiriliyor.</a:t>
            </a:r>
          </a:p>
          <a:p>
            <a:r>
              <a:rPr lang="tr-TR" sz="1400" dirty="0"/>
              <a:t>Erkekler nezdinde kadınlar araç kullanmada sınıfta kaldı. Kadınlardan ise erkeklere yüksek puanlama</a:t>
            </a:r>
            <a:r>
              <a:rPr lang="tr-TR" sz="1400" dirty="0" smtClean="0"/>
              <a:t>.</a:t>
            </a:r>
          </a:p>
          <a:p>
            <a:r>
              <a:rPr lang="tr-TR" sz="1400" dirty="0" smtClean="0"/>
              <a:t>Her 4 kadından 3’ü erkekleri, her 4 kadından sadece 2’si ise kendilerini başarılı buluyor.</a:t>
            </a:r>
          </a:p>
          <a:p>
            <a:r>
              <a:rPr lang="tr-TR" sz="1400" dirty="0" smtClean="0"/>
              <a:t>Her 10 erkekten 8’i kendilerini, her 10 erkekten sadece 4’ü ise kadınları başarılı buluyor.</a:t>
            </a:r>
          </a:p>
        </p:txBody>
      </p:sp>
      <p:pic>
        <p:nvPicPr>
          <p:cNvPr id="36" name="Picture 6" descr="http://www.clker.com/cliparts/b/1/7/9/11949849671589982655male_symbol_dan_gerhards_01.svg.me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4686" y="1419622"/>
            <a:ext cx="584432" cy="588368"/>
          </a:xfrm>
          <a:prstGeom prst="rect">
            <a:avLst/>
          </a:prstGeom>
          <a:noFill/>
        </p:spPr>
      </p:pic>
      <p:sp>
        <p:nvSpPr>
          <p:cNvPr id="40" name="Rechteck 507"/>
          <p:cNvSpPr/>
          <p:nvPr/>
        </p:nvSpPr>
        <p:spPr bwMode="gray">
          <a:xfrm>
            <a:off x="5508284" y="3196666"/>
            <a:ext cx="2664000" cy="12472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" name="Rechteck 160"/>
          <p:cNvSpPr/>
          <p:nvPr/>
        </p:nvSpPr>
        <p:spPr bwMode="gray">
          <a:xfrm>
            <a:off x="5508400" y="1923858"/>
            <a:ext cx="2664000" cy="11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2" name="Gerade Verbindung 126"/>
          <p:cNvCxnSpPr/>
          <p:nvPr/>
        </p:nvCxnSpPr>
        <p:spPr bwMode="gray">
          <a:xfrm>
            <a:off x="5436020" y="1924246"/>
            <a:ext cx="0" cy="2519710"/>
          </a:xfrm>
          <a:prstGeom prst="line">
            <a:avLst/>
          </a:prstGeom>
          <a:ln w="19050">
            <a:solidFill>
              <a:srgbClr val="C8C8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188"/>
          <p:cNvCxnSpPr/>
          <p:nvPr/>
        </p:nvCxnSpPr>
        <p:spPr bwMode="gray">
          <a:xfrm flipH="1">
            <a:off x="5506806" y="3147814"/>
            <a:ext cx="2665393" cy="0"/>
          </a:xfrm>
          <a:prstGeom prst="line">
            <a:avLst/>
          </a:prstGeom>
          <a:ln w="19050">
            <a:solidFill>
              <a:srgbClr val="C8C8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17"/>
          <p:cNvSpPr txBox="1"/>
          <p:nvPr/>
        </p:nvSpPr>
        <p:spPr bwMode="gray">
          <a:xfrm>
            <a:off x="6588180" y="1995846"/>
            <a:ext cx="1584104" cy="1440000"/>
          </a:xfrm>
          <a:prstGeom prst="rect">
            <a:avLst/>
          </a:prstGeom>
          <a:noFill/>
        </p:spPr>
        <p:txBody>
          <a:bodyPr wrap="square" lIns="72000" tIns="72000" rIns="144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tr-TR" sz="1800" b="1" dirty="0" smtClean="0">
                <a:solidFill>
                  <a:schemeClr val="accent5"/>
                </a:solidFill>
              </a:rPr>
              <a:t>52</a:t>
            </a:r>
            <a:r>
              <a:rPr lang="en-US" sz="1800" b="1" dirty="0" smtClean="0">
                <a:solidFill>
                  <a:schemeClr val="accent5"/>
                </a:solidFill>
              </a:rPr>
              <a:t>%</a:t>
            </a:r>
          </a:p>
          <a:p>
            <a:pPr algn="l">
              <a:spcAft>
                <a:spcPts val="0"/>
              </a:spcAft>
            </a:pPr>
            <a:r>
              <a:rPr lang="tr-TR" sz="900" b="1" dirty="0" smtClean="0">
                <a:solidFill>
                  <a:schemeClr val="accent5"/>
                </a:solidFill>
              </a:rPr>
              <a:t>Kadınların %52’si kendilerini araç kullanma </a:t>
            </a:r>
            <a:r>
              <a:rPr lang="tr-TR" sz="900" b="1" dirty="0">
                <a:solidFill>
                  <a:schemeClr val="accent5"/>
                </a:solidFill>
              </a:rPr>
              <a:t>konusunda başarılı </a:t>
            </a:r>
            <a:r>
              <a:rPr lang="tr-TR" sz="900" b="1" dirty="0" smtClean="0">
                <a:solidFill>
                  <a:schemeClr val="accent5"/>
                </a:solidFill>
              </a:rPr>
              <a:t>bulmaktadır. </a:t>
            </a:r>
            <a:endParaRPr lang="tr-TR" sz="900" dirty="0" smtClean="0">
              <a:solidFill>
                <a:schemeClr val="tx1"/>
              </a:solidFill>
            </a:endParaRPr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gray">
          <a:xfrm rot="635370">
            <a:off x="5708690" y="2002987"/>
            <a:ext cx="437761" cy="968837"/>
          </a:xfrm>
          <a:custGeom>
            <a:avLst/>
            <a:gdLst>
              <a:gd name="T0" fmla="*/ 0 w 656"/>
              <a:gd name="T1" fmla="*/ 0 h 1457"/>
              <a:gd name="T2" fmla="*/ 0 w 656"/>
              <a:gd name="T3" fmla="*/ 1457 h 1457"/>
              <a:gd name="T4" fmla="*/ 656 w 656"/>
              <a:gd name="T5" fmla="*/ 1457 h 1457"/>
              <a:gd name="T6" fmla="*/ 656 w 656"/>
              <a:gd name="T7" fmla="*/ 0 h 1457"/>
              <a:gd name="T8" fmla="*/ 0 w 656"/>
              <a:gd name="T9" fmla="*/ 0 h 1457"/>
              <a:gd name="T10" fmla="*/ 328 w 656"/>
              <a:gd name="T11" fmla="*/ 62 h 1457"/>
              <a:gd name="T12" fmla="*/ 452 w 656"/>
              <a:gd name="T13" fmla="*/ 183 h 1457"/>
              <a:gd name="T14" fmla="*/ 328 w 656"/>
              <a:gd name="T15" fmla="*/ 338 h 1457"/>
              <a:gd name="T16" fmla="*/ 204 w 656"/>
              <a:gd name="T17" fmla="*/ 183 h 1457"/>
              <a:gd name="T18" fmla="*/ 328 w 656"/>
              <a:gd name="T19" fmla="*/ 62 h 1457"/>
              <a:gd name="T20" fmla="*/ 555 w 656"/>
              <a:gd name="T21" fmla="*/ 840 h 1457"/>
              <a:gd name="T22" fmla="*/ 516 w 656"/>
              <a:gd name="T23" fmla="*/ 807 h 1457"/>
              <a:gd name="T24" fmla="*/ 477 w 656"/>
              <a:gd name="T25" fmla="*/ 522 h 1457"/>
              <a:gd name="T26" fmla="*/ 434 w 656"/>
              <a:gd name="T27" fmla="*/ 632 h 1457"/>
              <a:gd name="T28" fmla="*/ 555 w 656"/>
              <a:gd name="T29" fmla="*/ 1061 h 1457"/>
              <a:gd name="T30" fmla="*/ 464 w 656"/>
              <a:gd name="T31" fmla="*/ 1061 h 1457"/>
              <a:gd name="T32" fmla="*/ 434 w 656"/>
              <a:gd name="T33" fmla="*/ 1353 h 1457"/>
              <a:gd name="T34" fmla="*/ 392 w 656"/>
              <a:gd name="T35" fmla="*/ 1396 h 1457"/>
              <a:gd name="T36" fmla="*/ 351 w 656"/>
              <a:gd name="T37" fmla="*/ 1353 h 1457"/>
              <a:gd name="T38" fmla="*/ 344 w 656"/>
              <a:gd name="T39" fmla="*/ 1061 h 1457"/>
              <a:gd name="T40" fmla="*/ 313 w 656"/>
              <a:gd name="T41" fmla="*/ 1061 h 1457"/>
              <a:gd name="T42" fmla="*/ 306 w 656"/>
              <a:gd name="T43" fmla="*/ 1353 h 1457"/>
              <a:gd name="T44" fmla="*/ 264 w 656"/>
              <a:gd name="T45" fmla="*/ 1396 h 1457"/>
              <a:gd name="T46" fmla="*/ 222 w 656"/>
              <a:gd name="T47" fmla="*/ 1353 h 1457"/>
              <a:gd name="T48" fmla="*/ 193 w 656"/>
              <a:gd name="T49" fmla="*/ 1061 h 1457"/>
              <a:gd name="T50" fmla="*/ 102 w 656"/>
              <a:gd name="T51" fmla="*/ 1061 h 1457"/>
              <a:gd name="T52" fmla="*/ 222 w 656"/>
              <a:gd name="T53" fmla="*/ 632 h 1457"/>
              <a:gd name="T54" fmla="*/ 179 w 656"/>
              <a:gd name="T55" fmla="*/ 522 h 1457"/>
              <a:gd name="T56" fmla="*/ 141 w 656"/>
              <a:gd name="T57" fmla="*/ 807 h 1457"/>
              <a:gd name="T58" fmla="*/ 102 w 656"/>
              <a:gd name="T59" fmla="*/ 840 h 1457"/>
              <a:gd name="T60" fmla="*/ 69 w 656"/>
              <a:gd name="T61" fmla="*/ 801 h 1457"/>
              <a:gd name="T62" fmla="*/ 88 w 656"/>
              <a:gd name="T63" fmla="*/ 578 h 1457"/>
              <a:gd name="T64" fmla="*/ 215 w 656"/>
              <a:gd name="T65" fmla="*/ 357 h 1457"/>
              <a:gd name="T66" fmla="*/ 328 w 656"/>
              <a:gd name="T67" fmla="*/ 451 h 1457"/>
              <a:gd name="T68" fmla="*/ 441 w 656"/>
              <a:gd name="T69" fmla="*/ 357 h 1457"/>
              <a:gd name="T70" fmla="*/ 569 w 656"/>
              <a:gd name="T71" fmla="*/ 578 h 1457"/>
              <a:gd name="T72" fmla="*/ 587 w 656"/>
              <a:gd name="T73" fmla="*/ 801 h 1457"/>
              <a:gd name="T74" fmla="*/ 555 w 656"/>
              <a:gd name="T75" fmla="*/ 84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6" h="1457">
                <a:moveTo>
                  <a:pt x="0" y="0"/>
                </a:moveTo>
                <a:cubicBezTo>
                  <a:pt x="0" y="1457"/>
                  <a:pt x="0" y="1457"/>
                  <a:pt x="0" y="1457"/>
                </a:cubicBezTo>
                <a:cubicBezTo>
                  <a:pt x="656" y="1457"/>
                  <a:pt x="656" y="1457"/>
                  <a:pt x="656" y="1457"/>
                </a:cubicBezTo>
                <a:cubicBezTo>
                  <a:pt x="656" y="0"/>
                  <a:pt x="656" y="0"/>
                  <a:pt x="656" y="0"/>
                </a:cubicBezTo>
                <a:lnTo>
                  <a:pt x="0" y="0"/>
                </a:lnTo>
                <a:close/>
                <a:moveTo>
                  <a:pt x="328" y="62"/>
                </a:moveTo>
                <a:cubicBezTo>
                  <a:pt x="397" y="62"/>
                  <a:pt x="452" y="106"/>
                  <a:pt x="452" y="183"/>
                </a:cubicBezTo>
                <a:cubicBezTo>
                  <a:pt x="452" y="259"/>
                  <a:pt x="392" y="338"/>
                  <a:pt x="328" y="338"/>
                </a:cubicBezTo>
                <a:cubicBezTo>
                  <a:pt x="264" y="338"/>
                  <a:pt x="204" y="259"/>
                  <a:pt x="204" y="183"/>
                </a:cubicBezTo>
                <a:cubicBezTo>
                  <a:pt x="204" y="106"/>
                  <a:pt x="260" y="62"/>
                  <a:pt x="328" y="62"/>
                </a:cubicBezTo>
                <a:close/>
                <a:moveTo>
                  <a:pt x="555" y="840"/>
                </a:moveTo>
                <a:cubicBezTo>
                  <a:pt x="535" y="842"/>
                  <a:pt x="517" y="827"/>
                  <a:pt x="516" y="807"/>
                </a:cubicBezTo>
                <a:cubicBezTo>
                  <a:pt x="516" y="807"/>
                  <a:pt x="484" y="522"/>
                  <a:pt x="477" y="522"/>
                </a:cubicBezTo>
                <a:cubicBezTo>
                  <a:pt x="471" y="522"/>
                  <a:pt x="434" y="576"/>
                  <a:pt x="434" y="632"/>
                </a:cubicBezTo>
                <a:cubicBezTo>
                  <a:pt x="434" y="680"/>
                  <a:pt x="555" y="1061"/>
                  <a:pt x="555" y="1061"/>
                </a:cubicBezTo>
                <a:cubicBezTo>
                  <a:pt x="464" y="1061"/>
                  <a:pt x="464" y="1061"/>
                  <a:pt x="464" y="1061"/>
                </a:cubicBezTo>
                <a:cubicBezTo>
                  <a:pt x="450" y="1205"/>
                  <a:pt x="434" y="1353"/>
                  <a:pt x="434" y="1353"/>
                </a:cubicBezTo>
                <a:cubicBezTo>
                  <a:pt x="434" y="1377"/>
                  <a:pt x="415" y="1396"/>
                  <a:pt x="392" y="1396"/>
                </a:cubicBezTo>
                <a:cubicBezTo>
                  <a:pt x="369" y="1396"/>
                  <a:pt x="351" y="1377"/>
                  <a:pt x="351" y="1353"/>
                </a:cubicBezTo>
                <a:cubicBezTo>
                  <a:pt x="351" y="1353"/>
                  <a:pt x="351" y="1353"/>
                  <a:pt x="344" y="1061"/>
                </a:cubicBezTo>
                <a:cubicBezTo>
                  <a:pt x="313" y="1061"/>
                  <a:pt x="313" y="1061"/>
                  <a:pt x="313" y="1061"/>
                </a:cubicBezTo>
                <a:cubicBezTo>
                  <a:pt x="306" y="1353"/>
                  <a:pt x="306" y="1353"/>
                  <a:pt x="306" y="1353"/>
                </a:cubicBezTo>
                <a:cubicBezTo>
                  <a:pt x="306" y="1377"/>
                  <a:pt x="287" y="1396"/>
                  <a:pt x="264" y="1396"/>
                </a:cubicBezTo>
                <a:cubicBezTo>
                  <a:pt x="241" y="1396"/>
                  <a:pt x="222" y="1377"/>
                  <a:pt x="222" y="1353"/>
                </a:cubicBezTo>
                <a:cubicBezTo>
                  <a:pt x="222" y="1353"/>
                  <a:pt x="207" y="1205"/>
                  <a:pt x="193" y="1061"/>
                </a:cubicBezTo>
                <a:cubicBezTo>
                  <a:pt x="102" y="1061"/>
                  <a:pt x="102" y="1061"/>
                  <a:pt x="102" y="1061"/>
                </a:cubicBezTo>
                <a:cubicBezTo>
                  <a:pt x="102" y="1061"/>
                  <a:pt x="222" y="680"/>
                  <a:pt x="222" y="632"/>
                </a:cubicBezTo>
                <a:cubicBezTo>
                  <a:pt x="222" y="576"/>
                  <a:pt x="186" y="522"/>
                  <a:pt x="179" y="522"/>
                </a:cubicBezTo>
                <a:cubicBezTo>
                  <a:pt x="173" y="522"/>
                  <a:pt x="141" y="807"/>
                  <a:pt x="141" y="807"/>
                </a:cubicBezTo>
                <a:cubicBezTo>
                  <a:pt x="139" y="827"/>
                  <a:pt x="122" y="842"/>
                  <a:pt x="102" y="840"/>
                </a:cubicBezTo>
                <a:cubicBezTo>
                  <a:pt x="82" y="838"/>
                  <a:pt x="67" y="821"/>
                  <a:pt x="69" y="801"/>
                </a:cubicBezTo>
                <a:cubicBezTo>
                  <a:pt x="88" y="578"/>
                  <a:pt x="88" y="578"/>
                  <a:pt x="88" y="578"/>
                </a:cubicBezTo>
                <a:cubicBezTo>
                  <a:pt x="100" y="430"/>
                  <a:pt x="173" y="357"/>
                  <a:pt x="215" y="357"/>
                </a:cubicBezTo>
                <a:cubicBezTo>
                  <a:pt x="257" y="357"/>
                  <a:pt x="282" y="451"/>
                  <a:pt x="328" y="451"/>
                </a:cubicBezTo>
                <a:cubicBezTo>
                  <a:pt x="374" y="451"/>
                  <a:pt x="400" y="357"/>
                  <a:pt x="441" y="357"/>
                </a:cubicBezTo>
                <a:cubicBezTo>
                  <a:pt x="483" y="357"/>
                  <a:pt x="556" y="430"/>
                  <a:pt x="569" y="578"/>
                </a:cubicBezTo>
                <a:cubicBezTo>
                  <a:pt x="569" y="578"/>
                  <a:pt x="569" y="578"/>
                  <a:pt x="587" y="801"/>
                </a:cubicBezTo>
                <a:cubicBezTo>
                  <a:pt x="589" y="821"/>
                  <a:pt x="575" y="838"/>
                  <a:pt x="555" y="840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gray">
          <a:xfrm rot="20947503">
            <a:off x="7333175" y="3323420"/>
            <a:ext cx="437761" cy="968836"/>
          </a:xfrm>
          <a:custGeom>
            <a:avLst/>
            <a:gdLst>
              <a:gd name="T0" fmla="*/ 0 w 656"/>
              <a:gd name="T1" fmla="*/ 0 h 1457"/>
              <a:gd name="T2" fmla="*/ 0 w 656"/>
              <a:gd name="T3" fmla="*/ 1457 h 1457"/>
              <a:gd name="T4" fmla="*/ 656 w 656"/>
              <a:gd name="T5" fmla="*/ 1457 h 1457"/>
              <a:gd name="T6" fmla="*/ 656 w 656"/>
              <a:gd name="T7" fmla="*/ 0 h 1457"/>
              <a:gd name="T8" fmla="*/ 0 w 656"/>
              <a:gd name="T9" fmla="*/ 0 h 1457"/>
              <a:gd name="T10" fmla="*/ 327 w 656"/>
              <a:gd name="T11" fmla="*/ 62 h 1457"/>
              <a:gd name="T12" fmla="*/ 452 w 656"/>
              <a:gd name="T13" fmla="*/ 182 h 1457"/>
              <a:gd name="T14" fmla="*/ 327 w 656"/>
              <a:gd name="T15" fmla="*/ 338 h 1457"/>
              <a:gd name="T16" fmla="*/ 204 w 656"/>
              <a:gd name="T17" fmla="*/ 182 h 1457"/>
              <a:gd name="T18" fmla="*/ 327 w 656"/>
              <a:gd name="T19" fmla="*/ 62 h 1457"/>
              <a:gd name="T20" fmla="*/ 549 w 656"/>
              <a:gd name="T21" fmla="*/ 884 h 1457"/>
              <a:gd name="T22" fmla="*/ 500 w 656"/>
              <a:gd name="T23" fmla="*/ 835 h 1457"/>
              <a:gd name="T24" fmla="*/ 492 w 656"/>
              <a:gd name="T25" fmla="*/ 522 h 1457"/>
              <a:gd name="T26" fmla="*/ 480 w 656"/>
              <a:gd name="T27" fmla="*/ 510 h 1457"/>
              <a:gd name="T28" fmla="*/ 468 w 656"/>
              <a:gd name="T29" fmla="*/ 522 h 1457"/>
              <a:gd name="T30" fmla="*/ 467 w 656"/>
              <a:gd name="T31" fmla="*/ 875 h 1457"/>
              <a:gd name="T32" fmla="*/ 467 w 656"/>
              <a:gd name="T33" fmla="*/ 903 h 1457"/>
              <a:gd name="T34" fmla="*/ 465 w 656"/>
              <a:gd name="T35" fmla="*/ 1342 h 1457"/>
              <a:gd name="T36" fmla="*/ 411 w 656"/>
              <a:gd name="T37" fmla="*/ 1396 h 1457"/>
              <a:gd name="T38" fmla="*/ 357 w 656"/>
              <a:gd name="T39" fmla="*/ 1342 h 1457"/>
              <a:gd name="T40" fmla="*/ 339 w 656"/>
              <a:gd name="T41" fmla="*/ 903 h 1457"/>
              <a:gd name="T42" fmla="*/ 327 w 656"/>
              <a:gd name="T43" fmla="*/ 891 h 1457"/>
              <a:gd name="T44" fmla="*/ 315 w 656"/>
              <a:gd name="T45" fmla="*/ 903 h 1457"/>
              <a:gd name="T46" fmla="*/ 298 w 656"/>
              <a:gd name="T47" fmla="*/ 1342 h 1457"/>
              <a:gd name="T48" fmla="*/ 244 w 656"/>
              <a:gd name="T49" fmla="*/ 1396 h 1457"/>
              <a:gd name="T50" fmla="*/ 190 w 656"/>
              <a:gd name="T51" fmla="*/ 1342 h 1457"/>
              <a:gd name="T52" fmla="*/ 188 w 656"/>
              <a:gd name="T53" fmla="*/ 903 h 1457"/>
              <a:gd name="T54" fmla="*/ 188 w 656"/>
              <a:gd name="T55" fmla="*/ 875 h 1457"/>
              <a:gd name="T56" fmla="*/ 188 w 656"/>
              <a:gd name="T57" fmla="*/ 522 h 1457"/>
              <a:gd name="T58" fmla="*/ 176 w 656"/>
              <a:gd name="T59" fmla="*/ 510 h 1457"/>
              <a:gd name="T60" fmla="*/ 163 w 656"/>
              <a:gd name="T61" fmla="*/ 522 h 1457"/>
              <a:gd name="T62" fmla="*/ 155 w 656"/>
              <a:gd name="T63" fmla="*/ 835 h 1457"/>
              <a:gd name="T64" fmla="*/ 106 w 656"/>
              <a:gd name="T65" fmla="*/ 884 h 1457"/>
              <a:gd name="T66" fmla="*/ 57 w 656"/>
              <a:gd name="T67" fmla="*/ 835 h 1457"/>
              <a:gd name="T68" fmla="*/ 75 w 656"/>
              <a:gd name="T69" fmla="*/ 506 h 1457"/>
              <a:gd name="T70" fmla="*/ 225 w 656"/>
              <a:gd name="T71" fmla="*/ 356 h 1457"/>
              <a:gd name="T72" fmla="*/ 327 w 656"/>
              <a:gd name="T73" fmla="*/ 398 h 1457"/>
              <a:gd name="T74" fmla="*/ 430 w 656"/>
              <a:gd name="T75" fmla="*/ 356 h 1457"/>
              <a:gd name="T76" fmla="*/ 579 w 656"/>
              <a:gd name="T77" fmla="*/ 506 h 1457"/>
              <a:gd name="T78" fmla="*/ 598 w 656"/>
              <a:gd name="T79" fmla="*/ 835 h 1457"/>
              <a:gd name="T80" fmla="*/ 549 w 656"/>
              <a:gd name="T81" fmla="*/ 884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6" h="1457">
                <a:moveTo>
                  <a:pt x="0" y="0"/>
                </a:moveTo>
                <a:cubicBezTo>
                  <a:pt x="0" y="1457"/>
                  <a:pt x="0" y="1457"/>
                  <a:pt x="0" y="1457"/>
                </a:cubicBezTo>
                <a:cubicBezTo>
                  <a:pt x="656" y="1457"/>
                  <a:pt x="656" y="1457"/>
                  <a:pt x="656" y="1457"/>
                </a:cubicBezTo>
                <a:cubicBezTo>
                  <a:pt x="656" y="0"/>
                  <a:pt x="656" y="0"/>
                  <a:pt x="656" y="0"/>
                </a:cubicBezTo>
                <a:lnTo>
                  <a:pt x="0" y="0"/>
                </a:lnTo>
                <a:close/>
                <a:moveTo>
                  <a:pt x="327" y="62"/>
                </a:moveTo>
                <a:cubicBezTo>
                  <a:pt x="396" y="62"/>
                  <a:pt x="452" y="106"/>
                  <a:pt x="452" y="182"/>
                </a:cubicBezTo>
                <a:cubicBezTo>
                  <a:pt x="452" y="259"/>
                  <a:pt x="392" y="338"/>
                  <a:pt x="327" y="338"/>
                </a:cubicBezTo>
                <a:cubicBezTo>
                  <a:pt x="264" y="338"/>
                  <a:pt x="204" y="259"/>
                  <a:pt x="204" y="182"/>
                </a:cubicBezTo>
                <a:cubicBezTo>
                  <a:pt x="204" y="106"/>
                  <a:pt x="259" y="62"/>
                  <a:pt x="327" y="62"/>
                </a:cubicBezTo>
                <a:close/>
                <a:moveTo>
                  <a:pt x="549" y="884"/>
                </a:moveTo>
                <a:cubicBezTo>
                  <a:pt x="522" y="884"/>
                  <a:pt x="500" y="862"/>
                  <a:pt x="500" y="835"/>
                </a:cubicBezTo>
                <a:cubicBezTo>
                  <a:pt x="500" y="835"/>
                  <a:pt x="500" y="835"/>
                  <a:pt x="492" y="522"/>
                </a:cubicBezTo>
                <a:cubicBezTo>
                  <a:pt x="492" y="515"/>
                  <a:pt x="486" y="510"/>
                  <a:pt x="480" y="510"/>
                </a:cubicBezTo>
                <a:cubicBezTo>
                  <a:pt x="473" y="510"/>
                  <a:pt x="468" y="515"/>
                  <a:pt x="468" y="522"/>
                </a:cubicBezTo>
                <a:cubicBezTo>
                  <a:pt x="468" y="522"/>
                  <a:pt x="468" y="522"/>
                  <a:pt x="467" y="875"/>
                </a:cubicBezTo>
                <a:cubicBezTo>
                  <a:pt x="467" y="875"/>
                  <a:pt x="467" y="875"/>
                  <a:pt x="467" y="903"/>
                </a:cubicBezTo>
                <a:cubicBezTo>
                  <a:pt x="467" y="903"/>
                  <a:pt x="467" y="903"/>
                  <a:pt x="465" y="1342"/>
                </a:cubicBezTo>
                <a:cubicBezTo>
                  <a:pt x="465" y="1372"/>
                  <a:pt x="441" y="1396"/>
                  <a:pt x="411" y="1396"/>
                </a:cubicBezTo>
                <a:cubicBezTo>
                  <a:pt x="381" y="1396"/>
                  <a:pt x="357" y="1372"/>
                  <a:pt x="357" y="1342"/>
                </a:cubicBezTo>
                <a:cubicBezTo>
                  <a:pt x="357" y="1342"/>
                  <a:pt x="357" y="1342"/>
                  <a:pt x="339" y="903"/>
                </a:cubicBezTo>
                <a:cubicBezTo>
                  <a:pt x="339" y="896"/>
                  <a:pt x="334" y="891"/>
                  <a:pt x="327" y="891"/>
                </a:cubicBezTo>
                <a:cubicBezTo>
                  <a:pt x="321" y="891"/>
                  <a:pt x="315" y="896"/>
                  <a:pt x="315" y="903"/>
                </a:cubicBezTo>
                <a:cubicBezTo>
                  <a:pt x="315" y="903"/>
                  <a:pt x="315" y="903"/>
                  <a:pt x="298" y="1342"/>
                </a:cubicBezTo>
                <a:cubicBezTo>
                  <a:pt x="298" y="1372"/>
                  <a:pt x="274" y="1396"/>
                  <a:pt x="244" y="1396"/>
                </a:cubicBezTo>
                <a:cubicBezTo>
                  <a:pt x="214" y="1396"/>
                  <a:pt x="190" y="1372"/>
                  <a:pt x="190" y="1342"/>
                </a:cubicBezTo>
                <a:cubicBezTo>
                  <a:pt x="190" y="1342"/>
                  <a:pt x="190" y="1342"/>
                  <a:pt x="188" y="903"/>
                </a:cubicBezTo>
                <a:cubicBezTo>
                  <a:pt x="188" y="903"/>
                  <a:pt x="188" y="903"/>
                  <a:pt x="188" y="875"/>
                </a:cubicBezTo>
                <a:cubicBezTo>
                  <a:pt x="188" y="875"/>
                  <a:pt x="188" y="875"/>
                  <a:pt x="188" y="522"/>
                </a:cubicBezTo>
                <a:cubicBezTo>
                  <a:pt x="188" y="515"/>
                  <a:pt x="182" y="510"/>
                  <a:pt x="176" y="510"/>
                </a:cubicBezTo>
                <a:cubicBezTo>
                  <a:pt x="169" y="510"/>
                  <a:pt x="163" y="515"/>
                  <a:pt x="163" y="522"/>
                </a:cubicBezTo>
                <a:cubicBezTo>
                  <a:pt x="163" y="522"/>
                  <a:pt x="163" y="522"/>
                  <a:pt x="155" y="835"/>
                </a:cubicBezTo>
                <a:cubicBezTo>
                  <a:pt x="155" y="862"/>
                  <a:pt x="133" y="884"/>
                  <a:pt x="106" y="884"/>
                </a:cubicBezTo>
                <a:cubicBezTo>
                  <a:pt x="79" y="884"/>
                  <a:pt x="57" y="862"/>
                  <a:pt x="57" y="835"/>
                </a:cubicBezTo>
                <a:cubicBezTo>
                  <a:pt x="57" y="835"/>
                  <a:pt x="57" y="835"/>
                  <a:pt x="75" y="506"/>
                </a:cubicBezTo>
                <a:cubicBezTo>
                  <a:pt x="75" y="417"/>
                  <a:pt x="180" y="356"/>
                  <a:pt x="225" y="356"/>
                </a:cubicBezTo>
                <a:cubicBezTo>
                  <a:pt x="270" y="356"/>
                  <a:pt x="283" y="398"/>
                  <a:pt x="327" y="398"/>
                </a:cubicBezTo>
                <a:cubicBezTo>
                  <a:pt x="372" y="398"/>
                  <a:pt x="373" y="356"/>
                  <a:pt x="430" y="356"/>
                </a:cubicBezTo>
                <a:cubicBezTo>
                  <a:pt x="486" y="356"/>
                  <a:pt x="579" y="417"/>
                  <a:pt x="579" y="506"/>
                </a:cubicBezTo>
                <a:cubicBezTo>
                  <a:pt x="598" y="835"/>
                  <a:pt x="598" y="835"/>
                  <a:pt x="598" y="835"/>
                </a:cubicBezTo>
                <a:cubicBezTo>
                  <a:pt x="598" y="862"/>
                  <a:pt x="576" y="884"/>
                  <a:pt x="549" y="884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7" name="Textfeld 417"/>
          <p:cNvSpPr txBox="1"/>
          <p:nvPr/>
        </p:nvSpPr>
        <p:spPr bwMode="gray">
          <a:xfrm>
            <a:off x="5652004" y="3291990"/>
            <a:ext cx="1584104" cy="1440000"/>
          </a:xfrm>
          <a:prstGeom prst="rect">
            <a:avLst/>
          </a:prstGeom>
          <a:noFill/>
        </p:spPr>
        <p:txBody>
          <a:bodyPr wrap="square" lIns="72000" tIns="72000" rIns="144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tr-TR" sz="1800" b="1" dirty="0" smtClean="0">
                <a:solidFill>
                  <a:schemeClr val="accent5"/>
                </a:solidFill>
              </a:rPr>
              <a:t>40</a:t>
            </a:r>
            <a:r>
              <a:rPr lang="en-US" sz="1800" b="1" dirty="0" smtClean="0">
                <a:solidFill>
                  <a:schemeClr val="accent5"/>
                </a:solidFill>
              </a:rPr>
              <a:t>%</a:t>
            </a:r>
          </a:p>
          <a:p>
            <a:pPr algn="l">
              <a:spcAft>
                <a:spcPts val="0"/>
              </a:spcAft>
            </a:pPr>
            <a:r>
              <a:rPr lang="tr-TR" sz="900" b="1" dirty="0" smtClean="0">
                <a:solidFill>
                  <a:schemeClr val="accent5"/>
                </a:solidFill>
              </a:rPr>
              <a:t>Erkeklerin sadece %40’ı kadınları araç kullanma </a:t>
            </a:r>
            <a:r>
              <a:rPr lang="tr-TR" sz="900" b="1" dirty="0">
                <a:solidFill>
                  <a:schemeClr val="accent5"/>
                </a:solidFill>
              </a:rPr>
              <a:t>konusunda başarılı </a:t>
            </a:r>
            <a:r>
              <a:rPr lang="tr-TR" sz="900" b="1" dirty="0" smtClean="0">
                <a:solidFill>
                  <a:schemeClr val="accent5"/>
                </a:solidFill>
              </a:rPr>
              <a:t>bulmaktadır. </a:t>
            </a:r>
            <a:endParaRPr lang="tr-TR" sz="900" dirty="0" smtClean="0">
              <a:solidFill>
                <a:schemeClr val="tx1"/>
              </a:solidFill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288216" y="4813830"/>
            <a:ext cx="5435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900" b="1" i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14b. </a:t>
            </a:r>
            <a:r>
              <a:rPr lang="tr-TR" sz="900" i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Kadın sürücüleri, araç kullanma konusundaki becerilerine göre 1 ile 10 arasında, “10 Çok iyi araç kullanır”, “1 Hiç İyi araç kullanamaz” şeklinde  puanlar mısınız ?</a:t>
            </a:r>
          </a:p>
        </p:txBody>
      </p:sp>
      <p:pic>
        <p:nvPicPr>
          <p:cNvPr id="38" name="Picture 2" descr="http://upload.wikimedia.org/wikipedia/commons/thumb/6/66/Venus_symbol.svg/1024px-Venus_symbol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5249" y="1334639"/>
            <a:ext cx="733055" cy="73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127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V="1">
            <a:off x="6084168" y="1635118"/>
            <a:ext cx="1189703" cy="3097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flipV="1">
            <a:off x="4601497" y="1635120"/>
            <a:ext cx="1406014" cy="3097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aphicFrame>
        <p:nvGraphicFramePr>
          <p:cNvPr id="7" name="Objekt 6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7043039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p:oleObj spid="_x0000_s415779" name="think-cell Slide" r:id="rId18" imgW="360" imgH="360" progId="">
              <p:embed/>
            </p:oleObj>
          </a:graphicData>
        </a:graphic>
      </p:graphicFrame>
      <p:sp>
        <p:nvSpPr>
          <p:cNvPr id="599048" name="Rectangle 8"/>
          <p:cNvSpPr>
            <a:spLocks noGrp="1" noChangeAspect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323852" y="51470"/>
            <a:ext cx="6408449" cy="576105"/>
          </a:xfrm>
        </p:spPr>
        <p:txBody>
          <a:bodyPr anchor="ctr"/>
          <a:lstStyle/>
          <a:p>
            <a:r>
              <a:rPr lang="tr-TR" dirty="0" smtClean="0"/>
              <a:t>Sosyal statü simgesi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1" name="Freihandform 30"/>
          <p:cNvSpPr/>
          <p:nvPr>
            <p:custDataLst>
              <p:tags r:id="rId5"/>
            </p:custDataLst>
          </p:nvPr>
        </p:nvSpPr>
        <p:spPr bwMode="gray">
          <a:xfrm>
            <a:off x="323850" y="1276349"/>
            <a:ext cx="8496300" cy="3527425"/>
          </a:xfrm>
          <a:custGeom>
            <a:avLst/>
            <a:gdLst>
              <a:gd name="connsiteX0" fmla="*/ 0 w 8239125"/>
              <a:gd name="connsiteY0" fmla="*/ 0 h 3800475"/>
              <a:gd name="connsiteX1" fmla="*/ 0 w 8239125"/>
              <a:gd name="connsiteY1" fmla="*/ 3800475 h 3800475"/>
              <a:gd name="connsiteX2" fmla="*/ 8239125 w 8239125"/>
              <a:gd name="connsiteY2" fmla="*/ 3800475 h 38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9125" h="3800475">
                <a:moveTo>
                  <a:pt x="0" y="0"/>
                </a:moveTo>
                <a:lnTo>
                  <a:pt x="0" y="3800475"/>
                </a:lnTo>
                <a:lnTo>
                  <a:pt x="8239125" y="3800475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flipV="1">
            <a:off x="395420" y="1635122"/>
            <a:ext cx="1246567" cy="3097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flipV="1">
            <a:off x="1835696" y="1635123"/>
            <a:ext cx="1224203" cy="3097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flipV="1">
            <a:off x="3223512" y="1635121"/>
            <a:ext cx="1237150" cy="3097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156131" y="460670"/>
            <a:ext cx="1584220" cy="13601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t" anchorCtr="0">
            <a:noAutofit/>
          </a:bodyPr>
          <a:lstStyle/>
          <a:p>
            <a:pPr defTabSz="801688" eaLnBrk="0" hangingPunct="0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Otomobil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095947" y="1252758"/>
            <a:ext cx="756105" cy="4088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t" anchorCtr="0">
            <a:noAutofit/>
          </a:bodyPr>
          <a:lstStyle/>
          <a:p>
            <a:pPr defTabSz="801688" eaLnBrk="0" hangingPunct="0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Ev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763688" y="3229654"/>
            <a:ext cx="1583805" cy="12236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t" anchorCtr="0">
            <a:noAutofit/>
          </a:bodyPr>
          <a:lstStyle/>
          <a:p>
            <a:pPr defTabSz="801688" eaLnBrk="0" hangingPunct="0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Cep telefonu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defTabSz="801688" eaLnBrk="0" hangingPunct="0"/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95537" y="3417250"/>
            <a:ext cx="1583805" cy="16747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t" anchorCtr="0">
            <a:noAutofit/>
          </a:bodyPr>
          <a:lstStyle/>
          <a:p>
            <a:pPr defTabSz="801688" eaLnBrk="0" hangingPunct="0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Takı/kol saati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Inhaltsplatzhalter 588914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323528" y="555526"/>
            <a:ext cx="4320522" cy="323996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/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/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9pPr>
          </a:lstStyle>
          <a:p>
            <a:r>
              <a:rPr lang="tr-TR" sz="1400" dirty="0" smtClean="0">
                <a:solidFill>
                  <a:schemeClr val="tx1"/>
                </a:solidFill>
                <a:latin typeface="Arial" pitchFamily="34" charset="0"/>
              </a:rPr>
              <a:t>Otomobil %51 ile en fazla sosyal statü simgesi olarak görülen nesnedir.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Freeform 12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395419" y="1851670"/>
            <a:ext cx="6798873" cy="1353646"/>
          </a:xfrm>
          <a:custGeom>
            <a:avLst/>
            <a:gdLst/>
            <a:ahLst/>
            <a:cxnLst>
              <a:cxn ang="0">
                <a:pos x="5011" y="48"/>
              </a:cxn>
              <a:cxn ang="0">
                <a:pos x="5134" y="104"/>
              </a:cxn>
              <a:cxn ang="0">
                <a:pos x="268" y="1784"/>
              </a:cxn>
              <a:cxn ang="0">
                <a:pos x="47" y="1784"/>
              </a:cxn>
              <a:cxn ang="0">
                <a:pos x="31" y="1784"/>
              </a:cxn>
              <a:cxn ang="0">
                <a:pos x="0" y="1783"/>
              </a:cxn>
              <a:cxn ang="0">
                <a:pos x="0" y="1831"/>
              </a:cxn>
              <a:cxn ang="0">
                <a:pos x="31" y="1831"/>
              </a:cxn>
              <a:cxn ang="0">
                <a:pos x="78" y="1833"/>
              </a:cxn>
              <a:cxn ang="0">
                <a:pos x="299" y="1833"/>
              </a:cxn>
              <a:cxn ang="0">
                <a:pos x="5187" y="136"/>
              </a:cxn>
              <a:cxn ang="0">
                <a:pos x="5278" y="195"/>
              </a:cxn>
              <a:cxn ang="0">
                <a:pos x="5287" y="0"/>
              </a:cxn>
              <a:cxn ang="0">
                <a:pos x="5011" y="48"/>
              </a:cxn>
            </a:cxnLst>
            <a:rect l="0" t="0" r="r" b="b"/>
            <a:pathLst>
              <a:path w="5287" h="1833">
                <a:moveTo>
                  <a:pt x="5011" y="48"/>
                </a:moveTo>
                <a:cubicBezTo>
                  <a:pt x="5044" y="68"/>
                  <a:pt x="5134" y="104"/>
                  <a:pt x="5134" y="104"/>
                </a:cubicBezTo>
                <a:cubicBezTo>
                  <a:pt x="3938" y="1116"/>
                  <a:pt x="2203" y="1760"/>
                  <a:pt x="268" y="1784"/>
                </a:cubicBezTo>
                <a:cubicBezTo>
                  <a:pt x="47" y="1784"/>
                  <a:pt x="47" y="1784"/>
                  <a:pt x="47" y="1784"/>
                </a:cubicBezTo>
                <a:cubicBezTo>
                  <a:pt x="41" y="1784"/>
                  <a:pt x="37" y="1784"/>
                  <a:pt x="31" y="1784"/>
                </a:cubicBezTo>
                <a:cubicBezTo>
                  <a:pt x="0" y="1783"/>
                  <a:pt x="0" y="1783"/>
                  <a:pt x="0" y="1783"/>
                </a:cubicBezTo>
                <a:cubicBezTo>
                  <a:pt x="0" y="1831"/>
                  <a:pt x="0" y="1831"/>
                  <a:pt x="0" y="1831"/>
                </a:cubicBezTo>
                <a:cubicBezTo>
                  <a:pt x="31" y="1831"/>
                  <a:pt x="31" y="1831"/>
                  <a:pt x="31" y="1831"/>
                </a:cubicBezTo>
                <a:cubicBezTo>
                  <a:pt x="47" y="1833"/>
                  <a:pt x="62" y="1833"/>
                  <a:pt x="78" y="1833"/>
                </a:cubicBezTo>
                <a:cubicBezTo>
                  <a:pt x="299" y="1833"/>
                  <a:pt x="299" y="1833"/>
                  <a:pt x="299" y="1833"/>
                </a:cubicBezTo>
                <a:cubicBezTo>
                  <a:pt x="2246" y="1809"/>
                  <a:pt x="3989" y="1157"/>
                  <a:pt x="5187" y="136"/>
                </a:cubicBezTo>
                <a:cubicBezTo>
                  <a:pt x="5228" y="161"/>
                  <a:pt x="5278" y="195"/>
                  <a:pt x="5278" y="195"/>
                </a:cubicBezTo>
                <a:lnTo>
                  <a:pt x="5287" y="0"/>
                </a:lnTo>
                <a:lnTo>
                  <a:pt x="5011" y="48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" name="Group 153"/>
          <p:cNvGrpSpPr/>
          <p:nvPr/>
        </p:nvGrpSpPr>
        <p:grpSpPr>
          <a:xfrm>
            <a:off x="6156247" y="776679"/>
            <a:ext cx="992020" cy="1008114"/>
            <a:chOff x="539552" y="1635646"/>
            <a:chExt cx="992020" cy="1008114"/>
          </a:xfrm>
        </p:grpSpPr>
        <p:sp>
          <p:nvSpPr>
            <p:cNvPr id="28" name="Rad 244"/>
            <p:cNvSpPr/>
            <p:nvPr/>
          </p:nvSpPr>
          <p:spPr bwMode="gray">
            <a:xfrm flipH="1">
              <a:off x="539680" y="1651760"/>
              <a:ext cx="991892" cy="991890"/>
            </a:xfrm>
            <a:prstGeom prst="donut">
              <a:avLst>
                <a:gd name="adj" fmla="val 17195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Halbbogen 246"/>
            <p:cNvSpPr/>
            <p:nvPr/>
          </p:nvSpPr>
          <p:spPr bwMode="gray">
            <a:xfrm flipH="1">
              <a:off x="539552" y="1635646"/>
              <a:ext cx="991892" cy="991890"/>
            </a:xfrm>
            <a:prstGeom prst="blockArc">
              <a:avLst>
                <a:gd name="adj1" fmla="val 2775339"/>
                <a:gd name="adj2" fmla="val 16224598"/>
                <a:gd name="adj3" fmla="val 17222"/>
              </a:avLst>
            </a:prstGeom>
            <a:solidFill>
              <a:schemeClr val="accent5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45"/>
            <p:cNvSpPr/>
            <p:nvPr/>
          </p:nvSpPr>
          <p:spPr bwMode="gray">
            <a:xfrm>
              <a:off x="539680" y="1651870"/>
              <a:ext cx="991892" cy="99189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ctr"/>
              <a:r>
                <a:rPr lang="tr-TR" sz="2000" b="1" dirty="0" smtClean="0">
                  <a:solidFill>
                    <a:schemeClr val="accent5"/>
                  </a:solidFill>
                </a:rPr>
                <a:t>51</a:t>
              </a:r>
              <a:r>
                <a:rPr lang="en-US" sz="1400" b="1" dirty="0" smtClean="0">
                  <a:solidFill>
                    <a:schemeClr val="accent5"/>
                  </a:solidFill>
                </a:rPr>
                <a:t>%</a:t>
              </a:r>
              <a:endParaRPr lang="en-US" sz="14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" name="Group 153"/>
          <p:cNvGrpSpPr/>
          <p:nvPr/>
        </p:nvGrpSpPr>
        <p:grpSpPr>
          <a:xfrm>
            <a:off x="4788024" y="1540790"/>
            <a:ext cx="992020" cy="1008114"/>
            <a:chOff x="539552" y="1635646"/>
            <a:chExt cx="992020" cy="1008114"/>
          </a:xfrm>
        </p:grpSpPr>
        <p:sp>
          <p:nvSpPr>
            <p:cNvPr id="45" name="Rad 244"/>
            <p:cNvSpPr/>
            <p:nvPr/>
          </p:nvSpPr>
          <p:spPr bwMode="gray">
            <a:xfrm flipH="1">
              <a:off x="539680" y="1651760"/>
              <a:ext cx="991892" cy="991890"/>
            </a:xfrm>
            <a:prstGeom prst="donut">
              <a:avLst>
                <a:gd name="adj" fmla="val 17195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Halbbogen 246"/>
            <p:cNvSpPr/>
            <p:nvPr/>
          </p:nvSpPr>
          <p:spPr bwMode="gray">
            <a:xfrm flipH="1">
              <a:off x="539552" y="1635646"/>
              <a:ext cx="991892" cy="991890"/>
            </a:xfrm>
            <a:prstGeom prst="blockArc">
              <a:avLst>
                <a:gd name="adj1" fmla="val 5821457"/>
                <a:gd name="adj2" fmla="val 16224598"/>
                <a:gd name="adj3" fmla="val 17222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245"/>
            <p:cNvSpPr/>
            <p:nvPr/>
          </p:nvSpPr>
          <p:spPr bwMode="gray">
            <a:xfrm>
              <a:off x="539680" y="1651870"/>
              <a:ext cx="991892" cy="99189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ctr"/>
              <a:r>
                <a:rPr lang="tr-TR" sz="2000" b="1" dirty="0" smtClean="0">
                  <a:solidFill>
                    <a:schemeClr val="accent1"/>
                  </a:solidFill>
                </a:rPr>
                <a:t>22</a:t>
              </a:r>
              <a:r>
                <a:rPr lang="en-US" sz="1400" b="1" dirty="0" smtClean="0">
                  <a:solidFill>
                    <a:schemeClr val="accent1"/>
                  </a:solidFill>
                </a:rPr>
                <a:t>%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153"/>
          <p:cNvGrpSpPr/>
          <p:nvPr/>
        </p:nvGrpSpPr>
        <p:grpSpPr>
          <a:xfrm>
            <a:off x="3275856" y="3291830"/>
            <a:ext cx="992020" cy="1008114"/>
            <a:chOff x="539552" y="1635646"/>
            <a:chExt cx="992020" cy="1008114"/>
          </a:xfrm>
        </p:grpSpPr>
        <p:sp>
          <p:nvSpPr>
            <p:cNvPr id="53" name="Rad 244"/>
            <p:cNvSpPr/>
            <p:nvPr/>
          </p:nvSpPr>
          <p:spPr bwMode="gray">
            <a:xfrm flipH="1">
              <a:off x="539680" y="1651760"/>
              <a:ext cx="991892" cy="991890"/>
            </a:xfrm>
            <a:prstGeom prst="donut">
              <a:avLst>
                <a:gd name="adj" fmla="val 17195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Halbbogen 246"/>
            <p:cNvSpPr/>
            <p:nvPr/>
          </p:nvSpPr>
          <p:spPr bwMode="gray">
            <a:xfrm flipH="1">
              <a:off x="539552" y="1635646"/>
              <a:ext cx="991892" cy="991890"/>
            </a:xfrm>
            <a:prstGeom prst="blockArc">
              <a:avLst>
                <a:gd name="adj1" fmla="val 10495314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245"/>
            <p:cNvSpPr/>
            <p:nvPr/>
          </p:nvSpPr>
          <p:spPr bwMode="gray">
            <a:xfrm>
              <a:off x="539680" y="1651870"/>
              <a:ext cx="991892" cy="99189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ctr"/>
              <a:r>
                <a:rPr lang="tr-TR" sz="2000" b="1" dirty="0" smtClean="0">
                  <a:solidFill>
                    <a:schemeClr val="accent3"/>
                  </a:solidFill>
                </a:rPr>
                <a:t>10</a:t>
              </a:r>
              <a:r>
                <a:rPr lang="en-US" sz="1400" b="1" dirty="0" smtClean="0">
                  <a:solidFill>
                    <a:schemeClr val="accent3"/>
                  </a:solidFill>
                </a:rPr>
                <a:t>%</a:t>
              </a:r>
              <a:endParaRPr 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" name="Group 153"/>
          <p:cNvGrpSpPr/>
          <p:nvPr/>
        </p:nvGrpSpPr>
        <p:grpSpPr>
          <a:xfrm>
            <a:off x="1907704" y="3579862"/>
            <a:ext cx="992020" cy="1008114"/>
            <a:chOff x="539552" y="1635646"/>
            <a:chExt cx="992020" cy="1008114"/>
          </a:xfrm>
        </p:grpSpPr>
        <p:sp>
          <p:nvSpPr>
            <p:cNvPr id="57" name="Rad 244"/>
            <p:cNvSpPr/>
            <p:nvPr/>
          </p:nvSpPr>
          <p:spPr bwMode="gray">
            <a:xfrm flipH="1">
              <a:off x="539680" y="1651760"/>
              <a:ext cx="991892" cy="991890"/>
            </a:xfrm>
            <a:prstGeom prst="donut">
              <a:avLst>
                <a:gd name="adj" fmla="val 17195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Halbbogen 246"/>
            <p:cNvSpPr/>
            <p:nvPr/>
          </p:nvSpPr>
          <p:spPr bwMode="gray">
            <a:xfrm flipH="1">
              <a:off x="539552" y="1635646"/>
              <a:ext cx="991892" cy="991890"/>
            </a:xfrm>
            <a:prstGeom prst="blockArc">
              <a:avLst>
                <a:gd name="adj1" fmla="val 1214319"/>
                <a:gd name="adj2" fmla="val 16224598"/>
                <a:gd name="adj3" fmla="val 17222"/>
              </a:avLst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245"/>
            <p:cNvSpPr/>
            <p:nvPr/>
          </p:nvSpPr>
          <p:spPr bwMode="gray">
            <a:xfrm>
              <a:off x="539680" y="1651870"/>
              <a:ext cx="991892" cy="99189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ctr"/>
              <a:r>
                <a:rPr lang="tr-TR" sz="2000" b="1" dirty="0" smtClean="0">
                  <a:solidFill>
                    <a:schemeClr val="tx2"/>
                  </a:solidFill>
                </a:rPr>
                <a:t>9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%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153"/>
          <p:cNvGrpSpPr/>
          <p:nvPr/>
        </p:nvGrpSpPr>
        <p:grpSpPr>
          <a:xfrm>
            <a:off x="467057" y="3795886"/>
            <a:ext cx="992020" cy="1008114"/>
            <a:chOff x="539552" y="1635646"/>
            <a:chExt cx="992020" cy="1008114"/>
          </a:xfrm>
        </p:grpSpPr>
        <p:sp>
          <p:nvSpPr>
            <p:cNvPr id="67" name="Rad 244"/>
            <p:cNvSpPr/>
            <p:nvPr/>
          </p:nvSpPr>
          <p:spPr bwMode="gray">
            <a:xfrm flipH="1">
              <a:off x="539680" y="1651760"/>
              <a:ext cx="991892" cy="991890"/>
            </a:xfrm>
            <a:prstGeom prst="donut">
              <a:avLst>
                <a:gd name="adj" fmla="val 17195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Halbbogen 246"/>
            <p:cNvSpPr/>
            <p:nvPr/>
          </p:nvSpPr>
          <p:spPr bwMode="gray">
            <a:xfrm flipH="1">
              <a:off x="539552" y="1635646"/>
              <a:ext cx="991892" cy="991890"/>
            </a:xfrm>
            <a:prstGeom prst="blockArc">
              <a:avLst>
                <a:gd name="adj1" fmla="val 1214319"/>
                <a:gd name="adj2" fmla="val 16224598"/>
                <a:gd name="adj3" fmla="val 17222"/>
              </a:avLst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245"/>
            <p:cNvSpPr/>
            <p:nvPr/>
          </p:nvSpPr>
          <p:spPr bwMode="gray">
            <a:xfrm>
              <a:off x="539680" y="1651870"/>
              <a:ext cx="991892" cy="99189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ctr"/>
              <a:r>
                <a:rPr lang="tr-TR" sz="2000" b="1" dirty="0" smtClean="0">
                  <a:solidFill>
                    <a:schemeClr val="accent2"/>
                  </a:solidFill>
                </a:rPr>
                <a:t>6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%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131840" y="2931790"/>
            <a:ext cx="1512210" cy="13601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t" anchorCtr="0">
            <a:noAutofit/>
          </a:bodyPr>
          <a:lstStyle/>
          <a:p>
            <a:pPr defTabSz="801688" eaLnBrk="0" hangingPunct="0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Giyim/ayakkabı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6" descr="http://www.marlenesidaway.com/images/notepaper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230804" y="1131590"/>
            <a:ext cx="1949708" cy="257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 bwMode="auto">
          <a:xfrm>
            <a:off x="7283016" y="1709976"/>
            <a:ext cx="1613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cs typeface="+mn-cs"/>
              </a:rPr>
              <a:t>Premium grubu için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</a:rPr>
              <a:t>Otomobil </a:t>
            </a: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cs typeface="+mn-cs"/>
              </a:rPr>
              <a:t> %80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cs typeface="+mn-cs"/>
              </a:rPr>
              <a:t>Ev %12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</a:rPr>
              <a:t>Giyim/Ayakkabı %4</a:t>
            </a:r>
            <a:endParaRPr lang="en-GB" sz="1000" b="1" kern="0" spc="-60" dirty="0">
              <a:solidFill>
                <a:srgbClr val="000000">
                  <a:lumMod val="50000"/>
                  <a:lumOff val="50000"/>
                </a:srgbClr>
              </a:solidFill>
              <a:latin typeface="+mj-lt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7308304" y="2613568"/>
            <a:ext cx="16133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cs typeface="+mn-cs"/>
              </a:rPr>
              <a:t>Diğer grubu için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</a:rPr>
              <a:t>Otomobil</a:t>
            </a: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cs typeface="+mn-cs"/>
              </a:rPr>
              <a:t>  %45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cs typeface="+mn-cs"/>
              </a:rPr>
              <a:t>Ev %24</a:t>
            </a:r>
          </a:p>
          <a:p>
            <a:pPr>
              <a:defRPr/>
            </a:pPr>
            <a:r>
              <a:rPr lang="tr-TR" sz="1000" b="1" kern="0" spc="-6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Giyim/Ayakkabı %11</a:t>
            </a:r>
            <a:endParaRPr lang="en-GB" sz="1000" b="1" kern="0" spc="-60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kern="0" spc="-60" dirty="0">
              <a:solidFill>
                <a:srgbClr val="000000">
                  <a:lumMod val="50000"/>
                  <a:lumOff val="50000"/>
                </a:srgbClr>
              </a:solidFill>
              <a:latin typeface="+mj-lt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68214" y="4784253"/>
            <a:ext cx="52398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S15. Sayacağım nesnelerden hangisi size göre bir sosyal statü simgesidir?</a:t>
            </a:r>
          </a:p>
        </p:txBody>
      </p:sp>
    </p:spTree>
    <p:extLst>
      <p:ext uri="{BB962C8B-B14F-4D97-AF65-F5344CB8AC3E}">
        <p14:creationId xmlns:p14="http://schemas.microsoft.com/office/powerpoint/2010/main" xmlns="" val="29665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2460025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p:oleObj spid="_x0000_s521233" name="think-cell Slide" r:id="rId6" imgW="360" imgH="360" progId="">
              <p:embed/>
            </p:oleObj>
          </a:graphicData>
        </a:graphic>
      </p:graphicFrame>
      <p:graphicFrame>
        <p:nvGraphicFramePr>
          <p:cNvPr id="63" name="Content Placeholder 6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579991499"/>
              </p:ext>
            </p:extLst>
          </p:nvPr>
        </p:nvGraphicFramePr>
        <p:xfrm>
          <a:off x="323845" y="843558"/>
          <a:ext cx="8081767" cy="36899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1851"/>
                <a:gridCol w="547493"/>
                <a:gridCol w="547493"/>
                <a:gridCol w="547493"/>
                <a:gridCol w="547493"/>
                <a:gridCol w="547493"/>
                <a:gridCol w="547493"/>
                <a:gridCol w="547493"/>
                <a:gridCol w="547493"/>
                <a:gridCol w="547493"/>
                <a:gridCol w="547493"/>
                <a:gridCol w="547493"/>
                <a:gridCol w="547493"/>
              </a:tblGrid>
              <a:tr h="283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Teknolojik donanım paketi özellikleri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Otomobilin dış dizaynı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Otomobilin iç dizaynı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Kullanım hacmi(bagaj, iç hacim)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Motor hacmi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Kasa tipi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Otomobilin toplam fiyatı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Yakıt tasarrufu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Güvenlik özellikleri (ABS, airbag, EBD vs..)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 değeri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Emisyon değeri / çevreci olması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Diğer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Chart 72"/>
          <p:cNvGraphicFramePr/>
          <p:nvPr/>
        </p:nvGraphicFramePr>
        <p:xfrm>
          <a:off x="1863333" y="998321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6" name="Rectangle 75"/>
          <p:cNvSpPr/>
          <p:nvPr/>
        </p:nvSpPr>
        <p:spPr>
          <a:xfrm>
            <a:off x="316889" y="4789190"/>
            <a:ext cx="73281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S16. Bu otomobili satın alırken okuyacağım kriterlerden hangisi seçim kararınıza etki etti? Lütfen tüm kriterler için sıralama yapınız?</a:t>
            </a:r>
          </a:p>
        </p:txBody>
      </p:sp>
      <p:sp>
        <p:nvSpPr>
          <p:cNvPr id="15" name="Rectangle 8"/>
          <p:cNvSpPr>
            <a:spLocks noGrp="1" noChangeAspect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323852" y="51470"/>
            <a:ext cx="7200476" cy="576105"/>
          </a:xfrm>
        </p:spPr>
        <p:txBody>
          <a:bodyPr anchor="ctr"/>
          <a:lstStyle/>
          <a:p>
            <a:pPr lvl="0"/>
            <a:r>
              <a:rPr lang="tr-TR" sz="1600" dirty="0">
                <a:solidFill>
                  <a:srgbClr val="7D7D7D"/>
                </a:solidFill>
                <a:latin typeface="+mn-lt"/>
                <a:ea typeface="+mn-ea"/>
                <a:cs typeface="+mn-cs"/>
              </a:rPr>
              <a:t>Otomobilin dizaynı ve teknolojik özellikler seçim kararında etkili.</a:t>
            </a:r>
            <a:endParaRPr lang="en-US" sz="1600" dirty="0">
              <a:solidFill>
                <a:srgbClr val="7D7D7D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2374527" y="998315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2933657" y="996041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3474946" y="996041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3995936" y="996041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9" name="Chart 28"/>
          <p:cNvGraphicFramePr/>
          <p:nvPr/>
        </p:nvGraphicFramePr>
        <p:xfrm>
          <a:off x="4560168" y="996041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5102050" y="996041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5644560" y="991769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6156176" y="987574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3" name="Chart 32"/>
          <p:cNvGraphicFramePr/>
          <p:nvPr/>
        </p:nvGraphicFramePr>
        <p:xfrm>
          <a:off x="6732240" y="987574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7292277" y="987574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7830201" y="987574"/>
          <a:ext cx="1710351" cy="36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Rectangle 1"/>
          <p:cNvSpPr/>
          <p:nvPr/>
        </p:nvSpPr>
        <p:spPr>
          <a:xfrm>
            <a:off x="331578" y="450235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50" i="1" dirty="0" smtClean="0"/>
              <a:t>* Önem </a:t>
            </a:r>
            <a:r>
              <a:rPr lang="tr-TR" sz="1050" i="1" dirty="0"/>
              <a:t>sıralamasına göre yüzdesel </a:t>
            </a:r>
            <a:r>
              <a:rPr lang="tr-TR" sz="1050" i="1" dirty="0" smtClean="0"/>
              <a:t>dağılımlar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xmlns="" val="24206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79512" y="1635646"/>
            <a:ext cx="6421969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OYDER Otomobil Alıcıları Takibi Araştırması Raporu</a:t>
            </a:r>
          </a:p>
          <a:p>
            <a:pPr>
              <a:spcBef>
                <a:spcPts val="300"/>
              </a:spcBef>
            </a:pPr>
            <a:r>
              <a:rPr lang="tr-TR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Temmuz </a:t>
            </a:r>
            <a:r>
              <a:rPr lang="tr-T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gray">
          <a:xfrm>
            <a:off x="216025" y="4690701"/>
            <a:ext cx="8244407" cy="3293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kumimoji="0" lang="tr-T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Bu rapor GfK Türkiye tarafından </a:t>
            </a:r>
            <a:r>
              <a:rPr lang="tr-TR" sz="700" kern="0" dirty="0" smtClean="0">
                <a:solidFill>
                  <a:srgbClr val="FFFFFF"/>
                </a:solidFill>
              </a:rPr>
              <a:t>ODD </a:t>
            </a:r>
            <a:r>
              <a:rPr kumimoji="0" lang="tr-TR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için </a:t>
            </a:r>
            <a:r>
              <a:rPr kumimoji="0" lang="tr-T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hazırlanmıştır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r>
              <a:rPr kumimoji="0" lang="tr-T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Bu rapordaki bilgiler GfK Türkiye’nin yazılı onayı alınmadan– kısmen ya da yorum şeklinde – çoğaltılamaz ve üçüncü kişilere verilemez. GfK Türkiye ESOMAR / ICC’nin kurallarına uyar.</a:t>
            </a: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5723656" y="330994"/>
            <a:ext cx="1944688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GfK Türkiye</a:t>
            </a: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Güvenilir Araştırma Belgesi (GAB) olan bir araştırma şirketidir ve tüm araştırmalarında Güvenilir Araştırma Standartlarını uygular.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1" name="Picture 44" descr="GAB-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6643" y="303610"/>
            <a:ext cx="1228921" cy="1037158"/>
          </a:xfrm>
          <a:prstGeom prst="rect">
            <a:avLst/>
          </a:prstGeom>
          <a:noFill/>
        </p:spPr>
      </p:pic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5148064" y="2418878"/>
            <a:ext cx="37496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tr-TR" sz="1200" kern="0" dirty="0" smtClean="0">
                <a:solidFill>
                  <a:srgbClr val="FFFFFF"/>
                </a:solidFill>
              </a:rPr>
              <a:t>Tulin Çınar, Sektör Kıdemli Uzmanı</a:t>
            </a:r>
          </a:p>
          <a:p>
            <a:pPr algn="r">
              <a:spcBef>
                <a:spcPct val="20000"/>
              </a:spcBef>
              <a:defRPr/>
            </a:pPr>
            <a:r>
              <a:rPr lang="tr-TR" sz="1200" kern="0" dirty="0" smtClean="0">
                <a:solidFill>
                  <a:srgbClr val="FFFFFF"/>
                </a:solidFill>
              </a:rPr>
              <a:t>Tel: 212 368 0700 / 127</a:t>
            </a:r>
          </a:p>
          <a:p>
            <a:pPr lvl="0" algn="r">
              <a:spcBef>
                <a:spcPct val="20000"/>
              </a:spcBef>
              <a:defRPr/>
            </a:pPr>
            <a:r>
              <a:rPr lang="tr-TR" sz="1200" kern="0" dirty="0" smtClean="0">
                <a:solidFill>
                  <a:srgbClr val="FFFFFF"/>
                </a:solidFill>
              </a:rPr>
              <a:t>Tulin.</a:t>
            </a:r>
            <a:r>
              <a:rPr lang="tr-TR" sz="1200" kern="0" dirty="0" err="1" smtClean="0">
                <a:solidFill>
                  <a:srgbClr val="FFFFFF"/>
                </a:solidFill>
              </a:rPr>
              <a:t>cinar</a:t>
            </a:r>
            <a:r>
              <a:rPr lang="tr-TR" sz="1200" kern="0" dirty="0" smtClean="0">
                <a:solidFill>
                  <a:srgbClr val="FFFFFF"/>
                </a:solidFill>
              </a:rPr>
              <a:t>@</a:t>
            </a:r>
            <a:r>
              <a:rPr lang="tr-TR" sz="1200" kern="0" dirty="0" err="1" smtClean="0">
                <a:solidFill>
                  <a:srgbClr val="FFFFFF"/>
                </a:solidFill>
              </a:rPr>
              <a:t>gfk</a:t>
            </a:r>
            <a:r>
              <a:rPr lang="tr-TR" sz="1200" kern="0" dirty="0" smtClean="0">
                <a:solidFill>
                  <a:srgbClr val="FFFFFF"/>
                </a:solidFill>
              </a:rPr>
              <a:t>.com</a:t>
            </a:r>
          </a:p>
          <a:p>
            <a:pPr lvl="0" algn="r">
              <a:spcBef>
                <a:spcPct val="20000"/>
              </a:spcBef>
              <a:defRPr/>
            </a:pPr>
            <a:endParaRPr lang="tr-TR" sz="1200" kern="0" dirty="0" smtClean="0">
              <a:solidFill>
                <a:srgbClr val="FFFFFF"/>
              </a:solidFill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tr-TR" sz="1200" kern="0" dirty="0" smtClean="0">
                <a:solidFill>
                  <a:srgbClr val="FFFFFF"/>
                </a:solidFill>
              </a:rPr>
              <a:t>Uğur </a:t>
            </a:r>
            <a:r>
              <a:rPr lang="tr-TR" sz="1200" kern="0" dirty="0" err="1" smtClean="0">
                <a:solidFill>
                  <a:srgbClr val="FFFFFF"/>
                </a:solidFill>
              </a:rPr>
              <a:t>Engürlü</a:t>
            </a:r>
            <a:r>
              <a:rPr lang="tr-TR" sz="1200" kern="0" dirty="0" smtClean="0">
                <a:solidFill>
                  <a:srgbClr val="FFFFFF"/>
                </a:solidFill>
              </a:rPr>
              <a:t>, Araştırma Uzman Yrd.</a:t>
            </a:r>
          </a:p>
          <a:p>
            <a:pPr lvl="0" algn="r">
              <a:spcBef>
                <a:spcPct val="20000"/>
              </a:spcBef>
              <a:defRPr/>
            </a:pPr>
            <a:r>
              <a:rPr lang="tr-TR" sz="1200" kern="0" dirty="0" smtClean="0">
                <a:solidFill>
                  <a:srgbClr val="FFFFFF"/>
                </a:solidFill>
              </a:rPr>
              <a:t>Tel: 212 368 0700 / 103</a:t>
            </a:r>
          </a:p>
          <a:p>
            <a:pPr lvl="0" algn="r">
              <a:spcBef>
                <a:spcPct val="20000"/>
              </a:spcBef>
              <a:defRPr/>
            </a:pPr>
            <a:r>
              <a:rPr lang="tr-TR" sz="1200" kern="0" dirty="0" smtClean="0">
                <a:solidFill>
                  <a:srgbClr val="FFFFFF"/>
                </a:solidFill>
              </a:rPr>
              <a:t>Ugur.</a:t>
            </a:r>
            <a:r>
              <a:rPr lang="tr-TR" sz="1200" kern="0" dirty="0" err="1" smtClean="0">
                <a:solidFill>
                  <a:srgbClr val="FFFFFF"/>
                </a:solidFill>
              </a:rPr>
              <a:t>engurlu</a:t>
            </a:r>
            <a:r>
              <a:rPr lang="tr-TR" sz="1200" kern="0" dirty="0" smtClean="0">
                <a:solidFill>
                  <a:srgbClr val="FFFFFF"/>
                </a:solidFill>
              </a:rPr>
              <a:t>@</a:t>
            </a:r>
            <a:r>
              <a:rPr lang="tr-TR" sz="1200" kern="0" dirty="0" err="1" smtClean="0">
                <a:solidFill>
                  <a:srgbClr val="FFFFFF"/>
                </a:solidFill>
              </a:rPr>
              <a:t>gfk</a:t>
            </a:r>
            <a:r>
              <a:rPr lang="tr-TR" sz="1200" kern="0" dirty="0" smtClean="0">
                <a:solidFill>
                  <a:srgbClr val="FFFFFF"/>
                </a:solidFill>
              </a:rPr>
              <a:t>.com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05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2460025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p:oleObj spid="_x0000_s512017" name="think-cell Slide" r:id="rId5" imgW="360" imgH="360" progId="">
              <p:embed/>
            </p:oleObj>
          </a:graphicData>
        </a:graphic>
      </p:graphicFrame>
      <p:graphicFrame>
        <p:nvGraphicFramePr>
          <p:cNvPr id="63" name="Content Placeholder 6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4328073"/>
              </p:ext>
            </p:extLst>
          </p:nvPr>
        </p:nvGraphicFramePr>
        <p:xfrm>
          <a:off x="118534" y="843558"/>
          <a:ext cx="8269893" cy="35848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61813"/>
                <a:gridCol w="776010"/>
                <a:gridCol w="776010"/>
                <a:gridCol w="776010"/>
                <a:gridCol w="776010"/>
                <a:gridCol w="776010"/>
                <a:gridCol w="776010"/>
                <a:gridCol w="776010"/>
                <a:gridCol w="776010"/>
              </a:tblGrid>
              <a:tr h="355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tr-TR" sz="9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</a:t>
                      </a:r>
                      <a:endParaRPr kumimoji="0" lang="tr-TR" sz="9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Sadece periyodik bakım yaptırıyorsam, işlemin 1 saat içinde bitirilmesini isterim.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Aracımı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geç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teslim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alsam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da,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yıkanmış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olarak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teslim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edilmesini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isterim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Benim için servisin yeri önemlidir. Adresime yakın olan servisi tercih ederim.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22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Benim için servisin yeri önemli değildir. Adresime uzak da olsa, güvendiğim serviste işlem yaptırmak isterim.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22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Aracımın adresimden teslim alınıp, yine  bulunduğum adrese teslim edilmesi, servis tercihimi önemli oranda etkiler.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Aracımın bakımı için ödeyeceğim tutar,yapılan işin kalitesinden önce gelir.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Aracımın bakım / onarımında fiyatı düşük yan sanayi yedek parça kullanılması beni rahatsız etmez.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Aracımın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bakım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onarımının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özel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veya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yetkili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serviste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olması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benim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için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önemli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değildir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2600" marR="18520" marT="13500" marB="1350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" name="Rectangle 1028"/>
          <p:cNvSpPr txBox="1">
            <a:spLocks noChangeAspect="1" noChangeArrowheads="1"/>
          </p:cNvSpPr>
          <p:nvPr/>
        </p:nvSpPr>
        <p:spPr bwMode="gray">
          <a:xfrm>
            <a:off x="251521" y="195486"/>
            <a:ext cx="7848871" cy="4318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defRPr/>
            </a:pPr>
            <a:r>
              <a:rPr lang="tr-TR" sz="1600" dirty="0" smtClean="0">
                <a:solidFill>
                  <a:srgbClr val="7D7D7D"/>
                </a:solidFill>
              </a:rPr>
              <a:t>Periyodik bakımın 1 saat içerisinde bitirilmesi talep ediliyor.</a:t>
            </a:r>
            <a:endParaRPr lang="tr-TR" sz="1600" dirty="0">
              <a:solidFill>
                <a:srgbClr val="7D7D7D"/>
              </a:solidFill>
            </a:endParaRPr>
          </a:p>
        </p:txBody>
      </p:sp>
      <p:graphicFrame>
        <p:nvGraphicFramePr>
          <p:cNvPr id="73" name="Chart 72"/>
          <p:cNvGraphicFramePr/>
          <p:nvPr>
            <p:extLst>
              <p:ext uri="{D42A27DB-BD31-4B8C-83A1-F6EECF244321}">
                <p14:modId xmlns:p14="http://schemas.microsoft.com/office/powerpoint/2010/main" xmlns="" val="1435295494"/>
              </p:ext>
            </p:extLst>
          </p:nvPr>
        </p:nvGraphicFramePr>
        <p:xfrm>
          <a:off x="2195736" y="987574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6" name="Rectangle 75"/>
          <p:cNvSpPr/>
          <p:nvPr/>
        </p:nvSpPr>
        <p:spPr>
          <a:xfrm>
            <a:off x="280814" y="4746568"/>
            <a:ext cx="73281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smtClean="0"/>
              <a:t>S16. Servis hizmetlerindeki beklentilerinizi aşağıdaki seçeneklere göre sıralar mısınız?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xmlns="" val="2086185365"/>
              </p:ext>
            </p:extLst>
          </p:nvPr>
        </p:nvGraphicFramePr>
        <p:xfrm>
          <a:off x="3059832" y="993078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xmlns="" val="2280668544"/>
              </p:ext>
            </p:extLst>
          </p:nvPr>
        </p:nvGraphicFramePr>
        <p:xfrm>
          <a:off x="3851920" y="993078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229451639"/>
              </p:ext>
            </p:extLst>
          </p:nvPr>
        </p:nvGraphicFramePr>
        <p:xfrm>
          <a:off x="4589841" y="993078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2727395915"/>
              </p:ext>
            </p:extLst>
          </p:nvPr>
        </p:nvGraphicFramePr>
        <p:xfrm>
          <a:off x="5381929" y="993078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xmlns="" val="3612638653"/>
              </p:ext>
            </p:extLst>
          </p:nvPr>
        </p:nvGraphicFramePr>
        <p:xfrm>
          <a:off x="6174017" y="993078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xmlns="" val="4115136209"/>
              </p:ext>
            </p:extLst>
          </p:nvPr>
        </p:nvGraphicFramePr>
        <p:xfrm>
          <a:off x="6966105" y="993078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xmlns="" val="3817497202"/>
              </p:ext>
            </p:extLst>
          </p:nvPr>
        </p:nvGraphicFramePr>
        <p:xfrm>
          <a:off x="7686185" y="993078"/>
          <a:ext cx="1710351" cy="35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4" name="Rectangle 13"/>
          <p:cNvSpPr/>
          <p:nvPr/>
        </p:nvSpPr>
        <p:spPr>
          <a:xfrm>
            <a:off x="107504" y="44082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50" i="1" dirty="0" smtClean="0"/>
              <a:t>* Önem </a:t>
            </a:r>
            <a:r>
              <a:rPr lang="tr-TR" sz="1050" i="1" dirty="0"/>
              <a:t>sıralamasına göre yüzdesel </a:t>
            </a:r>
            <a:r>
              <a:rPr lang="tr-TR" sz="1050" i="1" dirty="0" smtClean="0"/>
              <a:t>dağılımlar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xmlns="" val="24206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361" name="Picture 25" descr="GfKCR_globeCube_for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" y="0"/>
            <a:ext cx="9288463" cy="52256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6099" name="Rectangle 4"/>
          <p:cNvSpPr>
            <a:spLocks noChangeArrowheads="1"/>
          </p:cNvSpPr>
          <p:nvPr/>
        </p:nvSpPr>
        <p:spPr bwMode="auto">
          <a:xfrm>
            <a:off x="-1143000" y="3960019"/>
            <a:ext cx="6135688" cy="6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cs typeface="Arial" pitchFamily="34" charset="0"/>
              </a:rPr>
              <a:t>Teşekkür ederiz…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 bwMode="gray">
          <a:xfrm>
            <a:off x="0" y="1779642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2800" dirty="0">
                <a:solidFill>
                  <a:schemeClr val="bg1"/>
                </a:solidFill>
                <a:ea typeface="+mn-ea"/>
                <a:cs typeface="+mn-cs"/>
              </a:rPr>
              <a:t>1. Araştırma </a:t>
            </a:r>
            <a:r>
              <a:rPr lang="tr-TR" sz="2800" dirty="0" smtClean="0">
                <a:solidFill>
                  <a:schemeClr val="bg1"/>
                </a:solidFill>
                <a:ea typeface="+mn-ea"/>
                <a:cs typeface="+mn-cs"/>
              </a:rPr>
              <a:t>altyapısı</a:t>
            </a:r>
            <a:endParaRPr lang="tr-TR" sz="28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58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251520" y="123478"/>
            <a:ext cx="6408449" cy="576105"/>
          </a:xfrm>
        </p:spPr>
        <p:txBody>
          <a:bodyPr anchor="ctr"/>
          <a:lstStyle/>
          <a:p>
            <a:r>
              <a:rPr lang="tr-TR" dirty="0" smtClean="0"/>
              <a:t>Araştırma içeriği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4876006"/>
            <a:ext cx="889248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tr-TR" sz="900" dirty="0" smtClean="0"/>
              <a:t>  </a:t>
            </a:r>
            <a:r>
              <a:rPr lang="en-US" sz="900" dirty="0" err="1" smtClean="0"/>
              <a:t>Araştırmanın</a:t>
            </a:r>
            <a:r>
              <a:rPr lang="en-US" sz="900" dirty="0" smtClean="0"/>
              <a:t> </a:t>
            </a:r>
            <a:r>
              <a:rPr lang="en-US" sz="900" dirty="0" err="1" smtClean="0"/>
              <a:t>saha</a:t>
            </a:r>
            <a:r>
              <a:rPr lang="en-US" sz="900" dirty="0" smtClean="0"/>
              <a:t> </a:t>
            </a:r>
            <a:r>
              <a:rPr lang="en-US" sz="900" dirty="0" err="1" smtClean="0"/>
              <a:t>çalışması</a:t>
            </a:r>
            <a:r>
              <a:rPr lang="en-US" sz="900" dirty="0" smtClean="0"/>
              <a:t>, </a:t>
            </a:r>
            <a:r>
              <a:rPr lang="en-US" sz="900" dirty="0" err="1" smtClean="0"/>
              <a:t>mesleki</a:t>
            </a:r>
            <a:r>
              <a:rPr lang="en-US" sz="900" dirty="0" smtClean="0"/>
              <a:t> </a:t>
            </a:r>
            <a:r>
              <a:rPr lang="en-US" sz="900" dirty="0" err="1" smtClean="0"/>
              <a:t>standartları</a:t>
            </a:r>
            <a:r>
              <a:rPr lang="en-US" sz="900" dirty="0" smtClean="0"/>
              <a:t> </a:t>
            </a:r>
            <a:r>
              <a:rPr lang="en-US" sz="900" dirty="0" err="1" smtClean="0"/>
              <a:t>düzenleyici</a:t>
            </a:r>
            <a:r>
              <a:rPr lang="en-US" sz="900" dirty="0" smtClean="0"/>
              <a:t> </a:t>
            </a:r>
            <a:r>
              <a:rPr lang="en-US" sz="900" dirty="0" err="1" smtClean="0"/>
              <a:t>bir</a:t>
            </a:r>
            <a:r>
              <a:rPr lang="en-US" sz="900" dirty="0" smtClean="0"/>
              <a:t> </a:t>
            </a:r>
            <a:r>
              <a:rPr lang="en-US" sz="900" dirty="0" err="1" smtClean="0"/>
              <a:t>meslek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olan</a:t>
            </a:r>
            <a:r>
              <a:rPr lang="en-US" sz="900" dirty="0" smtClean="0"/>
              <a:t> ESOMAR </a:t>
            </a:r>
            <a:r>
              <a:rPr lang="en-US" sz="900" dirty="0" err="1" smtClean="0"/>
              <a:t>kurallarına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GAB </a:t>
            </a:r>
            <a:r>
              <a:rPr lang="en-US" sz="900" dirty="0" err="1" smtClean="0"/>
              <a:t>prosedürlerine</a:t>
            </a:r>
            <a:r>
              <a:rPr lang="en-US" sz="900" dirty="0" smtClean="0"/>
              <a:t> </a:t>
            </a:r>
            <a:r>
              <a:rPr lang="en-US" sz="900" dirty="0" err="1" smtClean="0"/>
              <a:t>bağlı</a:t>
            </a:r>
            <a:r>
              <a:rPr lang="en-US" sz="900" dirty="0" smtClean="0"/>
              <a:t> </a:t>
            </a:r>
            <a:r>
              <a:rPr lang="en-US" sz="900" dirty="0" err="1" smtClean="0"/>
              <a:t>olarak</a:t>
            </a:r>
            <a:r>
              <a:rPr lang="en-US" sz="900" dirty="0" smtClean="0"/>
              <a:t> </a:t>
            </a:r>
            <a:r>
              <a:rPr lang="en-US" sz="900" dirty="0" err="1" smtClean="0"/>
              <a:t>gerçekleştirilmiştir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9" name="Rectangle 31"/>
          <p:cNvSpPr/>
          <p:nvPr/>
        </p:nvSpPr>
        <p:spPr bwMode="gray">
          <a:xfrm>
            <a:off x="179512" y="935763"/>
            <a:ext cx="87129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sz="1100" b="1" kern="0" dirty="0" smtClean="0">
                <a:solidFill>
                  <a:srgbClr val="34342B"/>
                </a:solidFill>
              </a:rPr>
              <a:t>Amaç 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</a:rPr>
              <a:t>: </a:t>
            </a:r>
            <a:r>
              <a:rPr lang="tr-TR" sz="1100" dirty="0" smtClean="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tr-TR" sz="1100" dirty="0" smtClean="0"/>
              <a:t>0" km araç satın alma motivasyonu ve müşteri profilinin düzenli takibidir.</a:t>
            </a:r>
            <a:endParaRPr lang="tr-TR" sz="1100" kern="0" dirty="0">
              <a:solidFill>
                <a:srgbClr val="34342B"/>
              </a:solidFill>
            </a:endParaRPr>
          </a:p>
          <a:p>
            <a:pPr marL="285750" lvl="2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Örneklem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: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 </a:t>
            </a:r>
            <a:r>
              <a:rPr lang="tr-TR" sz="1100" dirty="0" smtClean="0">
                <a:cs typeface="Arial" pitchFamily="34" charset="0"/>
              </a:rPr>
              <a:t>Araştırma kapsamında </a:t>
            </a:r>
            <a:r>
              <a:rPr lang="tr-TR" sz="1100" dirty="0" err="1" smtClean="0"/>
              <a:t>OYDER’e</a:t>
            </a:r>
            <a:r>
              <a:rPr lang="tr-TR" sz="1100" dirty="0" smtClean="0"/>
              <a:t> üye olan farklı illerde, farklı markalar için hizmet veren 58 yetkili bayiden  0” km araç satın alan müşterilerin araç satın alırken dikkat ettiği kriterler bulunmaktadır. </a:t>
            </a:r>
            <a:r>
              <a:rPr lang="tr-TR" sz="1100" b="1" dirty="0" smtClean="0"/>
              <a:t>58</a:t>
            </a:r>
            <a:r>
              <a:rPr lang="tr-TR" sz="1100" dirty="0" smtClean="0"/>
              <a:t> yetkili bayi arasından </a:t>
            </a:r>
            <a:r>
              <a:rPr lang="tr-TR" sz="1100" b="1" dirty="0" smtClean="0"/>
              <a:t>39</a:t>
            </a:r>
            <a:r>
              <a:rPr lang="tr-TR" sz="1100" dirty="0" smtClean="0"/>
              <a:t>’u online sisteme giriş yapmıştır.</a:t>
            </a:r>
            <a:endParaRPr kumimoji="0" lang="tr-TR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/>
            <a:r>
              <a:rPr lang="tr-TR" sz="1100" b="1" kern="0" dirty="0" smtClean="0">
                <a:solidFill>
                  <a:srgbClr val="34342B"/>
                </a:solidFill>
                <a:latin typeface="Vodafone Rg" pitchFamily="34" charset="0"/>
              </a:rPr>
              <a:t>Data toplama yöntemi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: </a:t>
            </a:r>
            <a:r>
              <a:rPr kumimoji="0" lang="tr-TR" sz="1100" b="1" i="0" u="none" strike="noStrike" kern="0" cap="none" spc="0" normalizeH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 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Araştırma için ortalama 10 dakika süren bir soru formu kullanılmıştır.</a:t>
            </a:r>
          </a:p>
          <a:p>
            <a:pPr lvl="0"/>
            <a:r>
              <a:rPr lang="tr-TR" sz="1100" dirty="0" smtClean="0">
                <a:latin typeface="Arial" pitchFamily="34" charset="0"/>
                <a:cs typeface="Arial" pitchFamily="34" charset="0"/>
              </a:rPr>
              <a:t>Araştırmanın saha süreci </a:t>
            </a:r>
            <a:r>
              <a:rPr lang="tr-TR" sz="1100" b="1" dirty="0" smtClean="0">
                <a:latin typeface="Arial" pitchFamily="34" charset="0"/>
                <a:cs typeface="Arial" pitchFamily="34" charset="0"/>
              </a:rPr>
              <a:t>OYDER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üyeliği bulunan 58 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bayinin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giriş yapabildiği Online  giriş metodu kullanılarak  gerçekleştirilmiştir.</a:t>
            </a:r>
            <a:endParaRPr lang="en-US" sz="1100" dirty="0" smtClean="0"/>
          </a:p>
          <a:p>
            <a:pPr marL="285750" marR="0" lvl="0" indent="-285750" algn="just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8465911"/>
              </p:ext>
            </p:extLst>
          </p:nvPr>
        </p:nvGraphicFramePr>
        <p:xfrm>
          <a:off x="251520" y="2067694"/>
          <a:ext cx="1789459" cy="2736308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938520"/>
                <a:gridCol w="850939"/>
              </a:tblGrid>
              <a:tr h="2419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İller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İstanbul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1407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Ankara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Kayseri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Bursa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Gaziantep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Hatay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Mardin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Samsun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Mersin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Denizli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İzmir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TOTAL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2546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4" descr="http://4.bp.blogspot.com/-evMk8jJsCAo/TiLTA9A8FTI/AAAAAAAABXk/4QiRjSznB54/s1600/turkiye_haritasi_iller_bolgel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22304" y="2355776"/>
            <a:ext cx="4370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gray">
          <a:xfrm>
            <a:off x="251520" y="574961"/>
            <a:ext cx="5904656" cy="3600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ts val="300"/>
              </a:spcBef>
              <a:buFont typeface="Arial" pitchFamily="34" charset="0"/>
              <a:buChar char="•"/>
            </a:pPr>
            <a:r>
              <a:rPr lang="tr-TR" sz="1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Çalışmanın sahası 01 Mart – 31 Temmuz 2014 Tarihleri arasında gerçekleştirilmiştir.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8465911"/>
              </p:ext>
            </p:extLst>
          </p:nvPr>
        </p:nvGraphicFramePr>
        <p:xfrm>
          <a:off x="2195736" y="2076009"/>
          <a:ext cx="2232248" cy="2728750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1584176"/>
                <a:gridCol w="648072"/>
              </a:tblGrid>
              <a:tr h="3866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Bölgeler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6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Marmara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1608</a:t>
                      </a:r>
                    </a:p>
                  </a:txBody>
                  <a:tcPr marL="9525" marR="9525" marT="9525" marB="0" anchor="ctr"/>
                </a:tc>
              </a:tr>
              <a:tr h="306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İç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Anadolu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614</a:t>
                      </a:r>
                    </a:p>
                  </a:txBody>
                  <a:tcPr marL="9525" marR="9525" marT="9525" marB="0" anchor="ctr"/>
                </a:tc>
              </a:tr>
              <a:tr h="502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Güneydoğu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Anadolu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</a:tr>
              <a:tr h="306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Akdeniz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</a:tr>
              <a:tr h="306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Karadeniz Bölgesi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</a:tr>
              <a:tr h="306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Ege Bölgesi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0662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TOTAL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2546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975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251520" y="123478"/>
            <a:ext cx="6408449" cy="576105"/>
          </a:xfrm>
        </p:spPr>
        <p:txBody>
          <a:bodyPr anchor="ctr"/>
          <a:lstStyle/>
          <a:p>
            <a:r>
              <a:rPr lang="tr-TR" dirty="0" smtClean="0"/>
              <a:t>Araştırma içeriği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4876006"/>
            <a:ext cx="889248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tr-TR" sz="900" dirty="0" smtClean="0"/>
              <a:t>  </a:t>
            </a:r>
            <a:r>
              <a:rPr lang="en-US" sz="900" dirty="0" err="1" smtClean="0"/>
              <a:t>Araştırmanın</a:t>
            </a:r>
            <a:r>
              <a:rPr lang="en-US" sz="900" dirty="0" smtClean="0"/>
              <a:t> </a:t>
            </a:r>
            <a:r>
              <a:rPr lang="en-US" sz="900" dirty="0" err="1" smtClean="0"/>
              <a:t>saha</a:t>
            </a:r>
            <a:r>
              <a:rPr lang="en-US" sz="900" dirty="0" smtClean="0"/>
              <a:t> </a:t>
            </a:r>
            <a:r>
              <a:rPr lang="en-US" sz="900" dirty="0" err="1" smtClean="0"/>
              <a:t>çalışması</a:t>
            </a:r>
            <a:r>
              <a:rPr lang="en-US" sz="900" dirty="0" smtClean="0"/>
              <a:t>, </a:t>
            </a:r>
            <a:r>
              <a:rPr lang="en-US" sz="900" dirty="0" err="1" smtClean="0"/>
              <a:t>mesleki</a:t>
            </a:r>
            <a:r>
              <a:rPr lang="en-US" sz="900" dirty="0" smtClean="0"/>
              <a:t> </a:t>
            </a:r>
            <a:r>
              <a:rPr lang="en-US" sz="900" dirty="0" err="1" smtClean="0"/>
              <a:t>standartları</a:t>
            </a:r>
            <a:r>
              <a:rPr lang="en-US" sz="900" dirty="0" smtClean="0"/>
              <a:t> </a:t>
            </a:r>
            <a:r>
              <a:rPr lang="en-US" sz="900" dirty="0" err="1" smtClean="0"/>
              <a:t>düzenleyici</a:t>
            </a:r>
            <a:r>
              <a:rPr lang="en-US" sz="900" dirty="0" smtClean="0"/>
              <a:t> </a:t>
            </a:r>
            <a:r>
              <a:rPr lang="en-US" sz="900" dirty="0" err="1" smtClean="0"/>
              <a:t>bir</a:t>
            </a:r>
            <a:r>
              <a:rPr lang="en-US" sz="900" dirty="0" smtClean="0"/>
              <a:t> </a:t>
            </a:r>
            <a:r>
              <a:rPr lang="en-US" sz="900" dirty="0" err="1" smtClean="0"/>
              <a:t>meslek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olan</a:t>
            </a:r>
            <a:r>
              <a:rPr lang="en-US" sz="900" dirty="0" smtClean="0"/>
              <a:t> ESOMAR </a:t>
            </a:r>
            <a:r>
              <a:rPr lang="en-US" sz="900" dirty="0" err="1" smtClean="0"/>
              <a:t>kurallarına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GAB </a:t>
            </a:r>
            <a:r>
              <a:rPr lang="en-US" sz="900" dirty="0" err="1" smtClean="0"/>
              <a:t>prosedürlerine</a:t>
            </a:r>
            <a:r>
              <a:rPr lang="en-US" sz="900" dirty="0" smtClean="0"/>
              <a:t> </a:t>
            </a:r>
            <a:r>
              <a:rPr lang="en-US" sz="900" dirty="0" err="1" smtClean="0"/>
              <a:t>bağlı</a:t>
            </a:r>
            <a:r>
              <a:rPr lang="en-US" sz="900" dirty="0" smtClean="0"/>
              <a:t> </a:t>
            </a:r>
            <a:r>
              <a:rPr lang="en-US" sz="900" dirty="0" err="1" smtClean="0"/>
              <a:t>olarak</a:t>
            </a:r>
            <a:r>
              <a:rPr lang="en-US" sz="900" dirty="0" smtClean="0"/>
              <a:t> </a:t>
            </a:r>
            <a:r>
              <a:rPr lang="en-US" sz="900" dirty="0" err="1" smtClean="0"/>
              <a:t>gerçekleştirilmiştir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9" name="Rectangle 31"/>
          <p:cNvSpPr/>
          <p:nvPr/>
        </p:nvSpPr>
        <p:spPr bwMode="gray">
          <a:xfrm>
            <a:off x="179512" y="935763"/>
            <a:ext cx="87129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sz="1100" b="1" kern="0" dirty="0" smtClean="0">
                <a:solidFill>
                  <a:srgbClr val="34342B"/>
                </a:solidFill>
              </a:rPr>
              <a:t>Amaç 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</a:rPr>
              <a:t>: </a:t>
            </a:r>
            <a:r>
              <a:rPr lang="tr-TR" sz="1100" dirty="0" smtClean="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tr-TR" sz="1100" dirty="0" smtClean="0"/>
              <a:t>0" km araç satın alma motivasyonu ve müşteri profilinin düzenli takibidir.</a:t>
            </a:r>
            <a:endParaRPr lang="tr-TR" sz="1100" kern="0" dirty="0">
              <a:solidFill>
                <a:srgbClr val="34342B"/>
              </a:solidFill>
            </a:endParaRPr>
          </a:p>
          <a:p>
            <a:pPr marL="285750" lvl="2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Örneklem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: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 </a:t>
            </a:r>
            <a:r>
              <a:rPr lang="tr-TR" sz="1100" dirty="0" smtClean="0">
                <a:cs typeface="Arial" pitchFamily="34" charset="0"/>
              </a:rPr>
              <a:t>Araştırma kapsamında </a:t>
            </a:r>
            <a:r>
              <a:rPr lang="tr-TR" sz="1100" dirty="0" err="1" smtClean="0"/>
              <a:t>OYDER’e</a:t>
            </a:r>
            <a:r>
              <a:rPr lang="tr-TR" sz="1100" dirty="0" smtClean="0"/>
              <a:t> üye olan farklı illerde, farklı markalar için hizmet veren 58 yetkili bayiden  0” km araç satın alan müşterilerin araç satın alırken dikkat ettiği kriterler bulunmaktadır. </a:t>
            </a:r>
            <a:r>
              <a:rPr lang="tr-TR" sz="1100" b="1" dirty="0" smtClean="0"/>
              <a:t>58</a:t>
            </a:r>
            <a:r>
              <a:rPr lang="tr-TR" sz="1100" dirty="0" smtClean="0"/>
              <a:t> yetkili bayi arasından </a:t>
            </a:r>
            <a:r>
              <a:rPr lang="tr-TR" sz="1100" b="1" dirty="0" smtClean="0"/>
              <a:t>39</a:t>
            </a:r>
            <a:r>
              <a:rPr lang="tr-TR" sz="1100" dirty="0" smtClean="0"/>
              <a:t>’u online sisteme giriş yapmıştır.</a:t>
            </a:r>
            <a:endParaRPr kumimoji="0" lang="tr-TR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/>
            <a:r>
              <a:rPr lang="tr-TR" sz="1100" b="1" kern="0" dirty="0" smtClean="0">
                <a:solidFill>
                  <a:srgbClr val="34342B"/>
                </a:solidFill>
                <a:latin typeface="Vodafone Rg" pitchFamily="34" charset="0"/>
              </a:rPr>
              <a:t>Data toplama yöntemi</a:t>
            </a:r>
            <a:r>
              <a:rPr kumimoji="0" lang="tr-T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: </a:t>
            </a:r>
            <a:r>
              <a:rPr kumimoji="0" lang="tr-TR" sz="1100" b="1" i="0" u="none" strike="noStrike" kern="0" cap="none" spc="0" normalizeH="0" noProof="0" dirty="0" smtClean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</a:rPr>
              <a:t> 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Araştırma için ortalama 10 dakika süren bir soru formu kullanılmıştır.</a:t>
            </a:r>
          </a:p>
          <a:p>
            <a:pPr lvl="0"/>
            <a:r>
              <a:rPr lang="tr-TR" sz="1100" dirty="0" smtClean="0">
                <a:latin typeface="Arial" pitchFamily="34" charset="0"/>
                <a:cs typeface="Arial" pitchFamily="34" charset="0"/>
              </a:rPr>
              <a:t>Araştırmanın saha süreci </a:t>
            </a:r>
            <a:r>
              <a:rPr lang="tr-TR" sz="1100" b="1" dirty="0" smtClean="0">
                <a:latin typeface="Arial" pitchFamily="34" charset="0"/>
                <a:cs typeface="Arial" pitchFamily="34" charset="0"/>
              </a:rPr>
              <a:t>OYDER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üyeliği bulunan 58 </a:t>
            </a:r>
            <a:r>
              <a:rPr lang="tr-TR" sz="1100" dirty="0" err="1" smtClean="0">
                <a:latin typeface="Arial" pitchFamily="34" charset="0"/>
                <a:cs typeface="Arial" pitchFamily="34" charset="0"/>
              </a:rPr>
              <a:t>bayinin</a:t>
            </a:r>
            <a:r>
              <a:rPr lang="tr-TR" sz="1100" dirty="0" smtClean="0">
                <a:latin typeface="Arial" pitchFamily="34" charset="0"/>
                <a:cs typeface="Arial" pitchFamily="34" charset="0"/>
              </a:rPr>
              <a:t> giriş yapabildiği Online  giriş metodu kullanılarak  gerçekleştirilmiştir.</a:t>
            </a:r>
            <a:endParaRPr lang="en-US" sz="1100" dirty="0" smtClean="0"/>
          </a:p>
          <a:p>
            <a:pPr marL="285750" marR="0" lvl="0" indent="-285750" algn="just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877897"/>
              </p:ext>
            </p:extLst>
          </p:nvPr>
        </p:nvGraphicFramePr>
        <p:xfrm>
          <a:off x="683568" y="2067694"/>
          <a:ext cx="938520" cy="2544436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938520"/>
              </a:tblGrid>
              <a:tr h="2419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İller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İstanbul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Ankara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Kayseri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Bursa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Gaziantep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Hatay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Mardin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Samsun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Mersin</a:t>
                      </a: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Ordu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Denizli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1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İzmir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4" descr="http://4.bp.blogspot.com/-evMk8jJsCAo/TiLTA9A8FTI/AAAAAAAABXk/4QiRjSznB54/s1600/turkiye_haritasi_iller_bolgel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22304" y="2355776"/>
            <a:ext cx="4370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gray">
          <a:xfrm>
            <a:off x="251520" y="574961"/>
            <a:ext cx="5904656" cy="3600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ts val="300"/>
              </a:spcBef>
              <a:buFont typeface="Arial" pitchFamily="34" charset="0"/>
              <a:buChar char="•"/>
            </a:pPr>
            <a:r>
              <a:rPr lang="tr-TR" sz="1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Çalışmanın sahası 01 Mart – 31 Temmuz 2014 Tarihleri arasında gerçekleştirilmiştir.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878169"/>
              </p:ext>
            </p:extLst>
          </p:nvPr>
        </p:nvGraphicFramePr>
        <p:xfrm>
          <a:off x="1907704" y="2076009"/>
          <a:ext cx="1584176" cy="2379156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1584176"/>
              </a:tblGrid>
              <a:tr h="2077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Bölgeler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Marmara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İç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Anadolu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35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Güneydoğu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Anadolu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Akdeniz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Karadeniz Bölgesi</a:t>
                      </a:r>
                    </a:p>
                  </a:txBody>
                  <a:tcPr marL="9525" marR="9525" marT="9525" marB="0" anchor="ctr"/>
                </a:tc>
              </a:tr>
              <a:tr h="32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Ege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975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/>
          <p:nvPr/>
        </p:nvGrpSpPr>
        <p:grpSpPr>
          <a:xfrm>
            <a:off x="-91443" y="0"/>
            <a:ext cx="9235443" cy="4959834"/>
            <a:chOff x="128504" y="244889"/>
            <a:chExt cx="11812653" cy="636822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18267" y="244889"/>
              <a:ext cx="11722890" cy="6368222"/>
              <a:chOff x="251520" y="244889"/>
              <a:chExt cx="8636140" cy="6368222"/>
            </a:xfrm>
          </p:grpSpPr>
          <p:sp>
            <p:nvSpPr>
              <p:cNvPr id="546" name="Ellipse 545"/>
              <p:cNvSpPr/>
              <p:nvPr/>
            </p:nvSpPr>
            <p:spPr bwMode="auto">
              <a:xfrm rot="5400000">
                <a:off x="4497934" y="2294464"/>
                <a:ext cx="142162" cy="8495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7" name="Ellipse 546"/>
              <p:cNvSpPr/>
              <p:nvPr/>
            </p:nvSpPr>
            <p:spPr bwMode="auto">
              <a:xfrm rot="5400000">
                <a:off x="4497934" y="-3931596"/>
                <a:ext cx="142162" cy="8495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8" name="Ellipse 547"/>
              <p:cNvSpPr/>
              <p:nvPr/>
            </p:nvSpPr>
            <p:spPr bwMode="auto">
              <a:xfrm>
                <a:off x="8745499" y="315969"/>
                <a:ext cx="142161" cy="6226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9" name="Ellipse 548"/>
              <p:cNvSpPr/>
              <p:nvPr/>
            </p:nvSpPr>
            <p:spPr bwMode="auto">
              <a:xfrm>
                <a:off x="251520" y="315973"/>
                <a:ext cx="142161" cy="6226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51" name="Rechteck 550"/>
            <p:cNvSpPr/>
            <p:nvPr/>
          </p:nvSpPr>
          <p:spPr bwMode="auto">
            <a:xfrm>
              <a:off x="313192" y="315970"/>
              <a:ext cx="11533068" cy="6226059"/>
            </a:xfrm>
            <a:prstGeom prst="rect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F8F8F8"/>
                </a:gs>
                <a:gs pos="50000">
                  <a:srgbClr val="FFFFFF"/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8" name="Gerade Verbindung 7"/>
            <p:cNvCxnSpPr/>
            <p:nvPr/>
          </p:nvCxnSpPr>
          <p:spPr bwMode="gray">
            <a:xfrm>
              <a:off x="5817005" y="495971"/>
              <a:ext cx="0" cy="5865263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 bwMode="gray">
            <a:xfrm flipH="1" flipV="1">
              <a:off x="393683" y="3429795"/>
              <a:ext cx="4625257" cy="23259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 bwMode="gray">
            <a:xfrm>
              <a:off x="3129960" y="3501232"/>
              <a:ext cx="0" cy="2860002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 bwMode="gray">
            <a:xfrm flipH="1">
              <a:off x="6082985" y="4581229"/>
              <a:ext cx="2664840" cy="0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 bwMode="gray">
            <a:xfrm flipH="1">
              <a:off x="6082985" y="2646303"/>
              <a:ext cx="2664840" cy="0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2"/>
            <p:cNvGrpSpPr/>
            <p:nvPr/>
          </p:nvGrpSpPr>
          <p:grpSpPr bwMode="gray">
            <a:xfrm>
              <a:off x="128504" y="495970"/>
              <a:ext cx="5810018" cy="2519433"/>
              <a:chOff x="128504" y="495970"/>
              <a:chExt cx="5810018" cy="2519433"/>
            </a:xfrm>
          </p:grpSpPr>
          <p:sp>
            <p:nvSpPr>
              <p:cNvPr id="14" name="Textfeld 13"/>
              <p:cNvSpPr txBox="1"/>
              <p:nvPr/>
            </p:nvSpPr>
            <p:spPr bwMode="gray">
              <a:xfrm>
                <a:off x="393450" y="495970"/>
                <a:ext cx="5545072" cy="358701"/>
              </a:xfrm>
              <a:prstGeom prst="rect">
                <a:avLst/>
              </a:prstGeom>
              <a:noFill/>
            </p:spPr>
            <p:txBody>
              <a:bodyPr wrap="square" lIns="72000" tIns="0" rIns="180000" bIns="0" rtlCol="0">
                <a:noAutofit/>
              </a:bodyPr>
              <a:lstStyle/>
              <a:p>
                <a:pPr>
                  <a:spcAft>
                    <a:spcPts val="225"/>
                  </a:spcAft>
                </a:pP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Örneklem yapısı</a:t>
                </a:r>
                <a:endParaRPr lang="de-DE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5" name="Gruppieren 20"/>
              <p:cNvGrpSpPr/>
              <p:nvPr/>
            </p:nvGrpSpPr>
            <p:grpSpPr bwMode="gray">
              <a:xfrm>
                <a:off x="1672403" y="1214682"/>
                <a:ext cx="3942236" cy="1800721"/>
                <a:chOff x="1686763" y="1577328"/>
                <a:chExt cx="3789285" cy="1112158"/>
              </a:xfrm>
            </p:grpSpPr>
            <p:grpSp>
              <p:nvGrpSpPr>
                <p:cNvPr id="6" name="Gruppieren 30"/>
                <p:cNvGrpSpPr/>
                <p:nvPr/>
              </p:nvGrpSpPr>
              <p:grpSpPr bwMode="gray">
                <a:xfrm rot="5400000">
                  <a:off x="2648035" y="616056"/>
                  <a:ext cx="1112158" cy="3034702"/>
                  <a:chOff x="1871931" y="1347873"/>
                  <a:chExt cx="5080935" cy="1389651"/>
                </a:xfrm>
              </p:grpSpPr>
              <p:cxnSp>
                <p:nvCxnSpPr>
                  <p:cNvPr id="39" name="Gerade Verbindung 38"/>
                  <p:cNvCxnSpPr/>
                  <p:nvPr/>
                </p:nvCxnSpPr>
                <p:spPr bwMode="gray">
                  <a:xfrm flipH="1">
                    <a:off x="1871931" y="2384481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Gerade Verbindung 39"/>
                  <p:cNvCxnSpPr/>
                  <p:nvPr/>
                </p:nvCxnSpPr>
                <p:spPr bwMode="gray">
                  <a:xfrm flipH="1">
                    <a:off x="1871931" y="2038945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Gerade Verbindung 40"/>
                  <p:cNvCxnSpPr/>
                  <p:nvPr/>
                </p:nvCxnSpPr>
                <p:spPr bwMode="gray">
                  <a:xfrm flipH="1">
                    <a:off x="1871931" y="1693409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Gerade Verbindung 42"/>
                  <p:cNvCxnSpPr/>
                  <p:nvPr/>
                </p:nvCxnSpPr>
                <p:spPr bwMode="gray">
                  <a:xfrm rot="16200000" flipV="1">
                    <a:off x="2941089" y="1660864"/>
                    <a:ext cx="7505" cy="2145816"/>
                  </a:xfrm>
                  <a:prstGeom prst="line">
                    <a:avLst/>
                  </a:prstGeom>
                  <a:ln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Gerade Verbindung 43"/>
                  <p:cNvCxnSpPr/>
                  <p:nvPr/>
                </p:nvCxnSpPr>
                <p:spPr bwMode="gray">
                  <a:xfrm flipH="1">
                    <a:off x="1871931" y="1347873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hteck 35"/>
                <p:cNvSpPr/>
                <p:nvPr/>
              </p:nvSpPr>
              <p:spPr bwMode="gray">
                <a:xfrm>
                  <a:off x="1703151" y="2131428"/>
                  <a:ext cx="3772897" cy="144000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0">
                      <a:srgbClr val="7D7D7D"/>
                    </a:gs>
                  </a:gsLst>
                  <a:lin ang="5400000" scaled="1"/>
                  <a:tileRect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de-DE" sz="1100" dirty="0"/>
                </a:p>
              </p:txBody>
            </p:sp>
            <p:sp>
              <p:nvSpPr>
                <p:cNvPr id="37" name="Rechteck 36"/>
                <p:cNvSpPr/>
                <p:nvPr/>
              </p:nvSpPr>
              <p:spPr bwMode="gray">
                <a:xfrm>
                  <a:off x="1703151" y="1848959"/>
                  <a:ext cx="3772897" cy="144000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0">
                      <a:srgbClr val="7D7D7D"/>
                    </a:gs>
                  </a:gsLst>
                  <a:lin ang="5400000" scaled="1"/>
                  <a:tileRect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de-DE" sz="1100" dirty="0"/>
                </a:p>
              </p:txBody>
            </p:sp>
            <p:sp>
              <p:nvSpPr>
                <p:cNvPr id="38" name="Rechteck 37"/>
                <p:cNvSpPr/>
                <p:nvPr/>
              </p:nvSpPr>
              <p:spPr bwMode="gray">
                <a:xfrm>
                  <a:off x="1703151" y="1848959"/>
                  <a:ext cx="868899" cy="127085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7D7D7D"/>
                    </a:gs>
                    <a:gs pos="85000">
                      <a:srgbClr val="969696"/>
                    </a:gs>
                    <a:gs pos="50000">
                      <a:srgbClr val="C8C8C8"/>
                    </a:gs>
                    <a:gs pos="0">
                      <a:srgbClr val="AFAFAF"/>
                    </a:gs>
                    <a:gs pos="15000">
                      <a:srgbClr val="FFFFFF"/>
                    </a:gs>
                  </a:gsLst>
                  <a:lin ang="5400000" scaled="1"/>
                  <a:tileRect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de-DE" sz="1100" dirty="0"/>
                </a:p>
              </p:txBody>
            </p:sp>
          </p:grpSp>
          <p:sp>
            <p:nvSpPr>
              <p:cNvPr id="22" name="Textfeld 21"/>
              <p:cNvSpPr txBox="1"/>
              <p:nvPr/>
            </p:nvSpPr>
            <p:spPr bwMode="gray">
              <a:xfrm>
                <a:off x="128504" y="1654489"/>
                <a:ext cx="1611140" cy="228226"/>
              </a:xfrm>
              <a:prstGeom prst="rect">
                <a:avLst/>
              </a:prstGeom>
              <a:noFill/>
            </p:spPr>
            <p:txBody>
              <a:bodyPr wrap="square" lIns="72000" tIns="0" rIns="108000" bIns="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algn="r"/>
                <a:r>
                  <a:rPr lang="tr-TR" sz="800" dirty="0" smtClean="0"/>
                  <a:t>Premium</a:t>
                </a:r>
                <a:endParaRPr lang="en-US" sz="800" dirty="0"/>
              </a:p>
            </p:txBody>
          </p:sp>
          <p:sp>
            <p:nvSpPr>
              <p:cNvPr id="23" name="Textfeld 22"/>
              <p:cNvSpPr txBox="1"/>
              <p:nvPr/>
            </p:nvSpPr>
            <p:spPr bwMode="gray">
              <a:xfrm>
                <a:off x="393450" y="2111837"/>
                <a:ext cx="1296000" cy="233154"/>
              </a:xfrm>
              <a:prstGeom prst="rect">
                <a:avLst/>
              </a:prstGeom>
              <a:noFill/>
            </p:spPr>
            <p:txBody>
              <a:bodyPr wrap="square" lIns="72000" tIns="0" rIns="108000" bIns="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algn="r"/>
                <a:r>
                  <a:rPr lang="tr-TR" sz="800" dirty="0" smtClean="0"/>
                  <a:t>Diğer</a:t>
                </a:r>
                <a:endParaRPr lang="en-US" sz="800" dirty="0"/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>
                <a:off x="1689449" y="2111835"/>
                <a:ext cx="2838122" cy="210693"/>
              </a:xfrm>
              <a:prstGeom prst="rect">
                <a:avLst/>
              </a:prstGeom>
              <a:gradFill flip="none" rotWithShape="1">
                <a:gsLst>
                  <a:gs pos="9000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5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1100" dirty="0"/>
              </a:p>
            </p:txBody>
          </p:sp>
          <p:sp>
            <p:nvSpPr>
              <p:cNvPr id="28" name="Rechteckige Legende 27"/>
              <p:cNvSpPr/>
              <p:nvPr/>
            </p:nvSpPr>
            <p:spPr bwMode="gray">
              <a:xfrm>
                <a:off x="2501322" y="1369400"/>
                <a:ext cx="436488" cy="214842"/>
              </a:xfrm>
              <a:prstGeom prst="wedgeRectCallout">
                <a:avLst>
                  <a:gd name="adj1" fmla="val 21881"/>
                  <a:gd name="adj2" fmla="val 66274"/>
                </a:avLst>
              </a:prstGeom>
              <a:solidFill>
                <a:srgbClr val="FFFFFF"/>
              </a:solidFill>
              <a:ln w="6350">
                <a:solidFill>
                  <a:srgbClr val="C0C0C0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rtlCol="0" anchor="ctr"/>
              <a:lstStyle/>
              <a:p>
                <a:pPr algn="ctr"/>
                <a:r>
                  <a:rPr lang="tr-TR" sz="1100" dirty="0" smtClean="0">
                    <a:solidFill>
                      <a:srgbClr val="7D7D7D"/>
                    </a:solidFill>
                  </a:rPr>
                  <a:t>18</a:t>
                </a:r>
                <a:r>
                  <a:rPr lang="de-DE" sz="1100" dirty="0" smtClean="0">
                    <a:solidFill>
                      <a:srgbClr val="7D7D7D"/>
                    </a:solidFill>
                  </a:rPr>
                  <a:t>%</a:t>
                </a:r>
                <a:endParaRPr lang="de-DE" sz="1100" dirty="0">
                  <a:solidFill>
                    <a:srgbClr val="7D7D7D"/>
                  </a:solidFill>
                </a:endParaRPr>
              </a:p>
            </p:txBody>
          </p:sp>
          <p:sp>
            <p:nvSpPr>
              <p:cNvPr id="29" name="Rechteckige Legende 28"/>
              <p:cNvSpPr/>
              <p:nvPr/>
            </p:nvSpPr>
            <p:spPr bwMode="gray">
              <a:xfrm>
                <a:off x="4435470" y="1821266"/>
                <a:ext cx="436488" cy="214842"/>
              </a:xfrm>
              <a:prstGeom prst="wedgeRectCallout">
                <a:avLst>
                  <a:gd name="adj1" fmla="val 21881"/>
                  <a:gd name="adj2" fmla="val 66274"/>
                </a:avLst>
              </a:prstGeom>
              <a:solidFill>
                <a:srgbClr val="FFFFFF"/>
              </a:solidFill>
              <a:ln w="6350">
                <a:solidFill>
                  <a:srgbClr val="C0C0C0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rtlCol="0" anchor="ctr"/>
              <a:lstStyle/>
              <a:p>
                <a:pPr algn="ctr"/>
                <a:r>
                  <a:rPr lang="tr-TR" sz="1100" dirty="0" smtClean="0">
                    <a:solidFill>
                      <a:srgbClr val="7D7D7D"/>
                    </a:solidFill>
                  </a:rPr>
                  <a:t>82</a:t>
                </a:r>
                <a:r>
                  <a:rPr lang="de-DE" sz="1100" dirty="0" smtClean="0">
                    <a:solidFill>
                      <a:srgbClr val="7D7D7D"/>
                    </a:solidFill>
                  </a:rPr>
                  <a:t>%</a:t>
                </a:r>
                <a:endParaRPr lang="de-DE" sz="1100" dirty="0">
                  <a:solidFill>
                    <a:srgbClr val="7D7D7D"/>
                  </a:solidFill>
                </a:endParaRPr>
              </a:p>
            </p:txBody>
          </p:sp>
        </p:grpSp>
        <p:sp>
          <p:nvSpPr>
            <p:cNvPr id="46" name="Textfeld 45"/>
            <p:cNvSpPr txBox="1"/>
            <p:nvPr/>
          </p:nvSpPr>
          <p:spPr bwMode="gray">
            <a:xfrm>
              <a:off x="393450" y="3462668"/>
              <a:ext cx="2665071" cy="1080689"/>
            </a:xfrm>
            <a:prstGeom prst="rect">
              <a:avLst/>
            </a:prstGeom>
            <a:noFill/>
          </p:spPr>
          <p:txBody>
            <a:bodyPr wrap="square" lIns="72000" tIns="72000" rIns="18000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225"/>
                </a:spcAft>
              </a:pPr>
              <a:r>
                <a:rPr lang="tr-T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En fazla anket girişi yapılmış 4 marka</a:t>
              </a:r>
              <a:endParaRPr lang="en-US" sz="1600" noProof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 bwMode="gray">
            <a:xfrm>
              <a:off x="6082984" y="2659043"/>
              <a:ext cx="2733594" cy="358701"/>
            </a:xfrm>
            <a:prstGeom prst="rect">
              <a:avLst/>
            </a:prstGeom>
            <a:noFill/>
          </p:spPr>
          <p:txBody>
            <a:bodyPr wrap="square" lIns="72000" tIns="0" rIns="108000" bIns="0" rtlCol="0">
              <a:noAutofit/>
            </a:bodyPr>
            <a:lstStyle/>
            <a:p>
              <a:pPr>
                <a:spcAft>
                  <a:spcPts val="225"/>
                </a:spcAft>
              </a:pP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En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fazla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anket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girişi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yapılmış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tr-T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tr-T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bayi</a:t>
              </a:r>
              <a:endParaRPr lang="en-US" sz="12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spcAft>
                  <a:spcPts val="225"/>
                </a:spcAft>
              </a:pP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Textfeld 116"/>
            <p:cNvSpPr txBox="1"/>
            <p:nvPr/>
          </p:nvSpPr>
          <p:spPr bwMode="gray">
            <a:xfrm>
              <a:off x="6082984" y="509622"/>
              <a:ext cx="2733594" cy="358701"/>
            </a:xfrm>
            <a:prstGeom prst="rect">
              <a:avLst/>
            </a:prstGeom>
            <a:noFill/>
          </p:spPr>
          <p:txBody>
            <a:bodyPr wrap="square" lIns="72000" tIns="0" rIns="108000" bIns="0" rtlCol="0">
              <a:noAutofit/>
            </a:bodyPr>
            <a:lstStyle/>
            <a:p>
              <a:pPr>
                <a:spcAft>
                  <a:spcPts val="225"/>
                </a:spcAft>
              </a:pPr>
              <a:r>
                <a:rPr lang="tr-T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En fazla anket girişi yapılmış 3 il</a:t>
              </a:r>
              <a:endParaRPr lang="en-US" sz="1200" noProof="1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4" name="Gerade Verbindung 163"/>
            <p:cNvCxnSpPr/>
            <p:nvPr/>
          </p:nvCxnSpPr>
          <p:spPr bwMode="gray">
            <a:xfrm>
              <a:off x="8825595" y="523072"/>
              <a:ext cx="0" cy="5865263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195"/>
            <p:cNvGrpSpPr/>
            <p:nvPr/>
          </p:nvGrpSpPr>
          <p:grpSpPr bwMode="gray">
            <a:xfrm>
              <a:off x="3850753" y="3501233"/>
              <a:ext cx="2795172" cy="2726880"/>
              <a:chOff x="3850753" y="3501233"/>
              <a:chExt cx="2795172" cy="2726880"/>
            </a:xfrm>
          </p:grpSpPr>
          <p:sp>
            <p:nvSpPr>
              <p:cNvPr id="197" name="Textfeld 196"/>
              <p:cNvSpPr txBox="1"/>
              <p:nvPr/>
            </p:nvSpPr>
            <p:spPr bwMode="gray">
              <a:xfrm>
                <a:off x="3850753" y="5880905"/>
                <a:ext cx="721009" cy="347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tr-TR" dirty="0" smtClean="0">
                    <a:solidFill>
                      <a:schemeClr val="tx2"/>
                    </a:solidFill>
                  </a:rPr>
                  <a:t>79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%</a:t>
                </a:r>
                <a:endParaRPr lang="de-D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8" name="Textfeld 197"/>
              <p:cNvSpPr txBox="1"/>
              <p:nvPr/>
            </p:nvSpPr>
            <p:spPr bwMode="gray">
              <a:xfrm>
                <a:off x="4571762" y="5880905"/>
                <a:ext cx="718992" cy="347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tr-TR" dirty="0" smtClean="0">
                    <a:solidFill>
                      <a:schemeClr val="tx2"/>
                    </a:solidFill>
                  </a:rPr>
                  <a:t>21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%</a:t>
                </a:r>
                <a:endParaRPr lang="de-D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9" name="Textfeld 198"/>
              <p:cNvSpPr txBox="1"/>
              <p:nvPr/>
            </p:nvSpPr>
            <p:spPr bwMode="gray">
              <a:xfrm>
                <a:off x="3910389" y="3501233"/>
                <a:ext cx="2735536" cy="360000"/>
              </a:xfrm>
              <a:prstGeom prst="rect">
                <a:avLst/>
              </a:prstGeom>
              <a:noFill/>
            </p:spPr>
            <p:txBody>
              <a:bodyPr wrap="square" lIns="72000" tIns="0" rIns="108000" bIns="0" rtlCol="0">
                <a:noAutofit/>
              </a:bodyPr>
              <a:lstStyle/>
              <a:p>
                <a:pPr>
                  <a:spcAft>
                    <a:spcPts val="225"/>
                  </a:spcAft>
                </a:pP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Cinsiyet</a:t>
                </a:r>
                <a:endParaRPr lang="de-DE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3" name="Gruppieren 200"/>
              <p:cNvGrpSpPr/>
              <p:nvPr/>
            </p:nvGrpSpPr>
            <p:grpSpPr bwMode="gray">
              <a:xfrm rot="21445823">
                <a:off x="4617183" y="4448605"/>
                <a:ext cx="559921" cy="1243947"/>
                <a:chOff x="1602170" y="2601850"/>
                <a:chExt cx="923512" cy="2051726"/>
              </a:xfrm>
            </p:grpSpPr>
            <p:grpSp>
              <p:nvGrpSpPr>
                <p:cNvPr id="15" name="Gruppieren 218"/>
                <p:cNvGrpSpPr/>
                <p:nvPr/>
              </p:nvGrpSpPr>
              <p:grpSpPr bwMode="gray">
                <a:xfrm>
                  <a:off x="1680212" y="2653666"/>
                  <a:ext cx="801395" cy="1974039"/>
                  <a:chOff x="1680212" y="2653666"/>
                  <a:chExt cx="801395" cy="1974039"/>
                </a:xfrm>
              </p:grpSpPr>
              <p:sp>
                <p:nvSpPr>
                  <p:cNvPr id="221" name="Rechteck 220"/>
                  <p:cNvSpPr/>
                  <p:nvPr/>
                </p:nvSpPr>
                <p:spPr bwMode="gray">
                  <a:xfrm>
                    <a:off x="1680212" y="2653666"/>
                    <a:ext cx="767262" cy="1952096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7D7D7D"/>
                      </a:gs>
                      <a:gs pos="0">
                        <a:srgbClr val="C8C8C8"/>
                      </a:gs>
                    </a:gsLst>
                    <a:lin ang="108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woPt" dir="t">
                      <a:rot lat="0" lon="0" rev="8400000"/>
                    </a:lightRig>
                  </a:scene3d>
                  <a:sp3d extrusionH="63500" prstMaterial="matte"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22" name="Rechteck 221"/>
                  <p:cNvSpPr/>
                  <p:nvPr/>
                </p:nvSpPr>
                <p:spPr bwMode="gray">
                  <a:xfrm>
                    <a:off x="1714346" y="4011510"/>
                    <a:ext cx="767261" cy="616195"/>
                  </a:xfrm>
                  <a:prstGeom prst="rect">
                    <a:avLst/>
                  </a:prstGeom>
                  <a:gradFill flip="none" rotWithShape="1">
                    <a:gsLst>
                      <a:gs pos="90000">
                        <a:schemeClr val="accent1">
                          <a:lumMod val="50000"/>
                        </a:schemeClr>
                      </a:gs>
                      <a:gs pos="10425">
                        <a:schemeClr val="accent1"/>
                      </a:gs>
                      <a:gs pos="50000">
                        <a:schemeClr val="accent1">
                          <a:lumMod val="75000"/>
                        </a:schemeClr>
                      </a:gs>
                      <a:gs pos="25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n w="12700">
                    <a:noFill/>
                    <a:round/>
                    <a:headEnd/>
                    <a:tailEnd/>
                  </a:ln>
                  <a:effectLst>
                    <a:outerShdw blurRad="76200" dist="25400" dir="16200000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sp>
              <p:nvSpPr>
                <p:cNvPr id="220" name="Freeform 5"/>
                <p:cNvSpPr>
                  <a:spLocks noEditPoints="1"/>
                </p:cNvSpPr>
                <p:nvPr/>
              </p:nvSpPr>
              <p:spPr bwMode="gray">
                <a:xfrm>
                  <a:off x="1602170" y="2601850"/>
                  <a:ext cx="923512" cy="2051726"/>
                </a:xfrm>
                <a:custGeom>
                  <a:avLst/>
                  <a:gdLst>
                    <a:gd name="T0" fmla="*/ 0 w 656"/>
                    <a:gd name="T1" fmla="*/ 0 h 1457"/>
                    <a:gd name="T2" fmla="*/ 0 w 656"/>
                    <a:gd name="T3" fmla="*/ 1457 h 1457"/>
                    <a:gd name="T4" fmla="*/ 656 w 656"/>
                    <a:gd name="T5" fmla="*/ 1457 h 1457"/>
                    <a:gd name="T6" fmla="*/ 656 w 656"/>
                    <a:gd name="T7" fmla="*/ 0 h 1457"/>
                    <a:gd name="T8" fmla="*/ 0 w 656"/>
                    <a:gd name="T9" fmla="*/ 0 h 1457"/>
                    <a:gd name="T10" fmla="*/ 328 w 656"/>
                    <a:gd name="T11" fmla="*/ 62 h 1457"/>
                    <a:gd name="T12" fmla="*/ 452 w 656"/>
                    <a:gd name="T13" fmla="*/ 183 h 1457"/>
                    <a:gd name="T14" fmla="*/ 328 w 656"/>
                    <a:gd name="T15" fmla="*/ 338 h 1457"/>
                    <a:gd name="T16" fmla="*/ 204 w 656"/>
                    <a:gd name="T17" fmla="*/ 183 h 1457"/>
                    <a:gd name="T18" fmla="*/ 328 w 656"/>
                    <a:gd name="T19" fmla="*/ 62 h 1457"/>
                    <a:gd name="T20" fmla="*/ 555 w 656"/>
                    <a:gd name="T21" fmla="*/ 840 h 1457"/>
                    <a:gd name="T22" fmla="*/ 516 w 656"/>
                    <a:gd name="T23" fmla="*/ 807 h 1457"/>
                    <a:gd name="T24" fmla="*/ 477 w 656"/>
                    <a:gd name="T25" fmla="*/ 522 h 1457"/>
                    <a:gd name="T26" fmla="*/ 434 w 656"/>
                    <a:gd name="T27" fmla="*/ 632 h 1457"/>
                    <a:gd name="T28" fmla="*/ 555 w 656"/>
                    <a:gd name="T29" fmla="*/ 1061 h 1457"/>
                    <a:gd name="T30" fmla="*/ 464 w 656"/>
                    <a:gd name="T31" fmla="*/ 1061 h 1457"/>
                    <a:gd name="T32" fmla="*/ 434 w 656"/>
                    <a:gd name="T33" fmla="*/ 1353 h 1457"/>
                    <a:gd name="T34" fmla="*/ 392 w 656"/>
                    <a:gd name="T35" fmla="*/ 1396 h 1457"/>
                    <a:gd name="T36" fmla="*/ 351 w 656"/>
                    <a:gd name="T37" fmla="*/ 1353 h 1457"/>
                    <a:gd name="T38" fmla="*/ 344 w 656"/>
                    <a:gd name="T39" fmla="*/ 1061 h 1457"/>
                    <a:gd name="T40" fmla="*/ 313 w 656"/>
                    <a:gd name="T41" fmla="*/ 1061 h 1457"/>
                    <a:gd name="T42" fmla="*/ 306 w 656"/>
                    <a:gd name="T43" fmla="*/ 1353 h 1457"/>
                    <a:gd name="T44" fmla="*/ 264 w 656"/>
                    <a:gd name="T45" fmla="*/ 1396 h 1457"/>
                    <a:gd name="T46" fmla="*/ 222 w 656"/>
                    <a:gd name="T47" fmla="*/ 1353 h 1457"/>
                    <a:gd name="T48" fmla="*/ 193 w 656"/>
                    <a:gd name="T49" fmla="*/ 1061 h 1457"/>
                    <a:gd name="T50" fmla="*/ 102 w 656"/>
                    <a:gd name="T51" fmla="*/ 1061 h 1457"/>
                    <a:gd name="T52" fmla="*/ 222 w 656"/>
                    <a:gd name="T53" fmla="*/ 632 h 1457"/>
                    <a:gd name="T54" fmla="*/ 179 w 656"/>
                    <a:gd name="T55" fmla="*/ 522 h 1457"/>
                    <a:gd name="T56" fmla="*/ 141 w 656"/>
                    <a:gd name="T57" fmla="*/ 807 h 1457"/>
                    <a:gd name="T58" fmla="*/ 102 w 656"/>
                    <a:gd name="T59" fmla="*/ 840 h 1457"/>
                    <a:gd name="T60" fmla="*/ 69 w 656"/>
                    <a:gd name="T61" fmla="*/ 801 h 1457"/>
                    <a:gd name="T62" fmla="*/ 88 w 656"/>
                    <a:gd name="T63" fmla="*/ 578 h 1457"/>
                    <a:gd name="T64" fmla="*/ 215 w 656"/>
                    <a:gd name="T65" fmla="*/ 357 h 1457"/>
                    <a:gd name="T66" fmla="*/ 328 w 656"/>
                    <a:gd name="T67" fmla="*/ 451 h 1457"/>
                    <a:gd name="T68" fmla="*/ 441 w 656"/>
                    <a:gd name="T69" fmla="*/ 357 h 1457"/>
                    <a:gd name="T70" fmla="*/ 569 w 656"/>
                    <a:gd name="T71" fmla="*/ 578 h 1457"/>
                    <a:gd name="T72" fmla="*/ 587 w 656"/>
                    <a:gd name="T73" fmla="*/ 801 h 1457"/>
                    <a:gd name="T74" fmla="*/ 555 w 656"/>
                    <a:gd name="T75" fmla="*/ 840 h 1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56" h="1457">
                      <a:moveTo>
                        <a:pt x="0" y="0"/>
                      </a:moveTo>
                      <a:cubicBezTo>
                        <a:pt x="0" y="1457"/>
                        <a:pt x="0" y="1457"/>
                        <a:pt x="0" y="1457"/>
                      </a:cubicBezTo>
                      <a:cubicBezTo>
                        <a:pt x="656" y="1457"/>
                        <a:pt x="656" y="1457"/>
                        <a:pt x="656" y="1457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lnTo>
                        <a:pt x="0" y="0"/>
                      </a:lnTo>
                      <a:close/>
                      <a:moveTo>
                        <a:pt x="328" y="62"/>
                      </a:moveTo>
                      <a:cubicBezTo>
                        <a:pt x="397" y="62"/>
                        <a:pt x="452" y="106"/>
                        <a:pt x="452" y="183"/>
                      </a:cubicBezTo>
                      <a:cubicBezTo>
                        <a:pt x="452" y="259"/>
                        <a:pt x="392" y="338"/>
                        <a:pt x="328" y="338"/>
                      </a:cubicBezTo>
                      <a:cubicBezTo>
                        <a:pt x="264" y="338"/>
                        <a:pt x="204" y="259"/>
                        <a:pt x="204" y="183"/>
                      </a:cubicBezTo>
                      <a:cubicBezTo>
                        <a:pt x="204" y="106"/>
                        <a:pt x="260" y="62"/>
                        <a:pt x="328" y="62"/>
                      </a:cubicBezTo>
                      <a:close/>
                      <a:moveTo>
                        <a:pt x="555" y="840"/>
                      </a:moveTo>
                      <a:cubicBezTo>
                        <a:pt x="535" y="842"/>
                        <a:pt x="517" y="827"/>
                        <a:pt x="516" y="807"/>
                      </a:cubicBezTo>
                      <a:cubicBezTo>
                        <a:pt x="516" y="807"/>
                        <a:pt x="484" y="522"/>
                        <a:pt x="477" y="522"/>
                      </a:cubicBezTo>
                      <a:cubicBezTo>
                        <a:pt x="471" y="522"/>
                        <a:pt x="434" y="576"/>
                        <a:pt x="434" y="632"/>
                      </a:cubicBezTo>
                      <a:cubicBezTo>
                        <a:pt x="434" y="680"/>
                        <a:pt x="555" y="1061"/>
                        <a:pt x="555" y="1061"/>
                      </a:cubicBezTo>
                      <a:cubicBezTo>
                        <a:pt x="464" y="1061"/>
                        <a:pt x="464" y="1061"/>
                        <a:pt x="464" y="1061"/>
                      </a:cubicBezTo>
                      <a:cubicBezTo>
                        <a:pt x="450" y="1205"/>
                        <a:pt x="434" y="1353"/>
                        <a:pt x="434" y="1353"/>
                      </a:cubicBezTo>
                      <a:cubicBezTo>
                        <a:pt x="434" y="1377"/>
                        <a:pt x="415" y="1396"/>
                        <a:pt x="392" y="1396"/>
                      </a:cubicBezTo>
                      <a:cubicBezTo>
                        <a:pt x="369" y="1396"/>
                        <a:pt x="351" y="1377"/>
                        <a:pt x="351" y="1353"/>
                      </a:cubicBezTo>
                      <a:cubicBezTo>
                        <a:pt x="351" y="1353"/>
                        <a:pt x="351" y="1353"/>
                        <a:pt x="344" y="1061"/>
                      </a:cubicBezTo>
                      <a:cubicBezTo>
                        <a:pt x="313" y="1061"/>
                        <a:pt x="313" y="1061"/>
                        <a:pt x="313" y="1061"/>
                      </a:cubicBezTo>
                      <a:cubicBezTo>
                        <a:pt x="306" y="1353"/>
                        <a:pt x="306" y="1353"/>
                        <a:pt x="306" y="1353"/>
                      </a:cubicBezTo>
                      <a:cubicBezTo>
                        <a:pt x="306" y="1377"/>
                        <a:pt x="287" y="1396"/>
                        <a:pt x="264" y="1396"/>
                      </a:cubicBezTo>
                      <a:cubicBezTo>
                        <a:pt x="241" y="1396"/>
                        <a:pt x="222" y="1377"/>
                        <a:pt x="222" y="1353"/>
                      </a:cubicBezTo>
                      <a:cubicBezTo>
                        <a:pt x="222" y="1353"/>
                        <a:pt x="207" y="1205"/>
                        <a:pt x="193" y="1061"/>
                      </a:cubicBezTo>
                      <a:cubicBezTo>
                        <a:pt x="102" y="1061"/>
                        <a:pt x="102" y="1061"/>
                        <a:pt x="102" y="1061"/>
                      </a:cubicBezTo>
                      <a:cubicBezTo>
                        <a:pt x="102" y="1061"/>
                        <a:pt x="222" y="680"/>
                        <a:pt x="222" y="632"/>
                      </a:cubicBezTo>
                      <a:cubicBezTo>
                        <a:pt x="222" y="576"/>
                        <a:pt x="186" y="522"/>
                        <a:pt x="179" y="522"/>
                      </a:cubicBezTo>
                      <a:cubicBezTo>
                        <a:pt x="173" y="522"/>
                        <a:pt x="141" y="807"/>
                        <a:pt x="141" y="807"/>
                      </a:cubicBezTo>
                      <a:cubicBezTo>
                        <a:pt x="139" y="827"/>
                        <a:pt x="122" y="842"/>
                        <a:pt x="102" y="840"/>
                      </a:cubicBezTo>
                      <a:cubicBezTo>
                        <a:pt x="82" y="838"/>
                        <a:pt x="67" y="821"/>
                        <a:pt x="69" y="801"/>
                      </a:cubicBezTo>
                      <a:cubicBezTo>
                        <a:pt x="88" y="578"/>
                        <a:pt x="88" y="578"/>
                        <a:pt x="88" y="578"/>
                      </a:cubicBezTo>
                      <a:cubicBezTo>
                        <a:pt x="100" y="430"/>
                        <a:pt x="173" y="357"/>
                        <a:pt x="215" y="357"/>
                      </a:cubicBezTo>
                      <a:cubicBezTo>
                        <a:pt x="257" y="357"/>
                        <a:pt x="282" y="451"/>
                        <a:pt x="328" y="451"/>
                      </a:cubicBezTo>
                      <a:cubicBezTo>
                        <a:pt x="374" y="451"/>
                        <a:pt x="400" y="357"/>
                        <a:pt x="441" y="357"/>
                      </a:cubicBezTo>
                      <a:cubicBezTo>
                        <a:pt x="483" y="357"/>
                        <a:pt x="556" y="430"/>
                        <a:pt x="569" y="578"/>
                      </a:cubicBezTo>
                      <a:cubicBezTo>
                        <a:pt x="569" y="578"/>
                        <a:pt x="569" y="578"/>
                        <a:pt x="587" y="801"/>
                      </a:cubicBezTo>
                      <a:cubicBezTo>
                        <a:pt x="589" y="821"/>
                        <a:pt x="575" y="838"/>
                        <a:pt x="555" y="8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E6E6E6"/>
                    </a:gs>
                  </a:gsLst>
                  <a:lin ang="16200000" scaled="1"/>
                  <a:tileRect/>
                </a:gradFill>
                <a:ln w="25400">
                  <a:noFill/>
                </a:ln>
                <a:effectLst>
                  <a:outerShdw blurRad="76200" dist="254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16" name="Gruppieren 201"/>
              <p:cNvGrpSpPr/>
              <p:nvPr/>
            </p:nvGrpSpPr>
            <p:grpSpPr bwMode="gray">
              <a:xfrm rot="390607">
                <a:off x="3960920" y="4406780"/>
                <a:ext cx="559921" cy="1261317"/>
                <a:chOff x="639225" y="2468004"/>
                <a:chExt cx="923511" cy="2080374"/>
              </a:xfrm>
            </p:grpSpPr>
            <p:grpSp>
              <p:nvGrpSpPr>
                <p:cNvPr id="17" name="Gruppieren 214"/>
                <p:cNvGrpSpPr/>
                <p:nvPr/>
              </p:nvGrpSpPr>
              <p:grpSpPr bwMode="gray">
                <a:xfrm>
                  <a:off x="640856" y="2497394"/>
                  <a:ext cx="841465" cy="2050984"/>
                  <a:chOff x="1716805" y="2497394"/>
                  <a:chExt cx="841465" cy="2050984"/>
                </a:xfrm>
              </p:grpSpPr>
              <p:sp>
                <p:nvSpPr>
                  <p:cNvPr id="217" name="Rechteck 216"/>
                  <p:cNvSpPr/>
                  <p:nvPr/>
                </p:nvSpPr>
                <p:spPr bwMode="gray">
                  <a:xfrm>
                    <a:off x="1791007" y="2497394"/>
                    <a:ext cx="767263" cy="1952094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7D7D7D"/>
                      </a:gs>
                      <a:gs pos="0">
                        <a:srgbClr val="C8C8C8"/>
                      </a:gs>
                    </a:gsLst>
                    <a:lin ang="108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woPt" dir="t">
                      <a:rot lat="0" lon="0" rev="8400000"/>
                    </a:lightRig>
                  </a:scene3d>
                  <a:sp3d extrusionH="63500" prstMaterial="matte"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18" name="Rechteck 217"/>
                  <p:cNvSpPr/>
                  <p:nvPr/>
                </p:nvSpPr>
                <p:spPr bwMode="gray">
                  <a:xfrm>
                    <a:off x="1716805" y="3015998"/>
                    <a:ext cx="811989" cy="1532380"/>
                  </a:xfrm>
                  <a:prstGeom prst="rect">
                    <a:avLst/>
                  </a:prstGeom>
                  <a:gradFill flip="none" rotWithShape="1">
                    <a:gsLst>
                      <a:gs pos="90000">
                        <a:schemeClr val="accent1">
                          <a:lumMod val="50000"/>
                        </a:schemeClr>
                      </a:gs>
                      <a:gs pos="10425">
                        <a:schemeClr val="accent1"/>
                      </a:gs>
                      <a:gs pos="50000">
                        <a:schemeClr val="accent1">
                          <a:lumMod val="75000"/>
                        </a:schemeClr>
                      </a:gs>
                      <a:gs pos="25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n w="12700">
                    <a:noFill/>
                    <a:round/>
                    <a:headEnd/>
                    <a:tailEnd/>
                  </a:ln>
                  <a:effectLst>
                    <a:outerShdw blurRad="76200" dist="25400" dir="16200000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sp>
              <p:nvSpPr>
                <p:cNvPr id="216" name="Freeform 6"/>
                <p:cNvSpPr>
                  <a:spLocks noEditPoints="1"/>
                </p:cNvSpPr>
                <p:nvPr/>
              </p:nvSpPr>
              <p:spPr bwMode="gray">
                <a:xfrm>
                  <a:off x="639225" y="2468004"/>
                  <a:ext cx="923511" cy="2051722"/>
                </a:xfrm>
                <a:custGeom>
                  <a:avLst/>
                  <a:gdLst>
                    <a:gd name="T0" fmla="*/ 0 w 656"/>
                    <a:gd name="T1" fmla="*/ 0 h 1457"/>
                    <a:gd name="T2" fmla="*/ 0 w 656"/>
                    <a:gd name="T3" fmla="*/ 1457 h 1457"/>
                    <a:gd name="T4" fmla="*/ 656 w 656"/>
                    <a:gd name="T5" fmla="*/ 1457 h 1457"/>
                    <a:gd name="T6" fmla="*/ 656 w 656"/>
                    <a:gd name="T7" fmla="*/ 0 h 1457"/>
                    <a:gd name="T8" fmla="*/ 0 w 656"/>
                    <a:gd name="T9" fmla="*/ 0 h 1457"/>
                    <a:gd name="T10" fmla="*/ 327 w 656"/>
                    <a:gd name="T11" fmla="*/ 62 h 1457"/>
                    <a:gd name="T12" fmla="*/ 452 w 656"/>
                    <a:gd name="T13" fmla="*/ 182 h 1457"/>
                    <a:gd name="T14" fmla="*/ 327 w 656"/>
                    <a:gd name="T15" fmla="*/ 338 h 1457"/>
                    <a:gd name="T16" fmla="*/ 204 w 656"/>
                    <a:gd name="T17" fmla="*/ 182 h 1457"/>
                    <a:gd name="T18" fmla="*/ 327 w 656"/>
                    <a:gd name="T19" fmla="*/ 62 h 1457"/>
                    <a:gd name="T20" fmla="*/ 549 w 656"/>
                    <a:gd name="T21" fmla="*/ 884 h 1457"/>
                    <a:gd name="T22" fmla="*/ 500 w 656"/>
                    <a:gd name="T23" fmla="*/ 835 h 1457"/>
                    <a:gd name="T24" fmla="*/ 492 w 656"/>
                    <a:gd name="T25" fmla="*/ 522 h 1457"/>
                    <a:gd name="T26" fmla="*/ 480 w 656"/>
                    <a:gd name="T27" fmla="*/ 510 h 1457"/>
                    <a:gd name="T28" fmla="*/ 468 w 656"/>
                    <a:gd name="T29" fmla="*/ 522 h 1457"/>
                    <a:gd name="T30" fmla="*/ 467 w 656"/>
                    <a:gd name="T31" fmla="*/ 875 h 1457"/>
                    <a:gd name="T32" fmla="*/ 467 w 656"/>
                    <a:gd name="T33" fmla="*/ 903 h 1457"/>
                    <a:gd name="T34" fmla="*/ 465 w 656"/>
                    <a:gd name="T35" fmla="*/ 1342 h 1457"/>
                    <a:gd name="T36" fmla="*/ 411 w 656"/>
                    <a:gd name="T37" fmla="*/ 1396 h 1457"/>
                    <a:gd name="T38" fmla="*/ 357 w 656"/>
                    <a:gd name="T39" fmla="*/ 1342 h 1457"/>
                    <a:gd name="T40" fmla="*/ 339 w 656"/>
                    <a:gd name="T41" fmla="*/ 903 h 1457"/>
                    <a:gd name="T42" fmla="*/ 327 w 656"/>
                    <a:gd name="T43" fmla="*/ 891 h 1457"/>
                    <a:gd name="T44" fmla="*/ 315 w 656"/>
                    <a:gd name="T45" fmla="*/ 903 h 1457"/>
                    <a:gd name="T46" fmla="*/ 298 w 656"/>
                    <a:gd name="T47" fmla="*/ 1342 h 1457"/>
                    <a:gd name="T48" fmla="*/ 244 w 656"/>
                    <a:gd name="T49" fmla="*/ 1396 h 1457"/>
                    <a:gd name="T50" fmla="*/ 190 w 656"/>
                    <a:gd name="T51" fmla="*/ 1342 h 1457"/>
                    <a:gd name="T52" fmla="*/ 188 w 656"/>
                    <a:gd name="T53" fmla="*/ 903 h 1457"/>
                    <a:gd name="T54" fmla="*/ 188 w 656"/>
                    <a:gd name="T55" fmla="*/ 875 h 1457"/>
                    <a:gd name="T56" fmla="*/ 188 w 656"/>
                    <a:gd name="T57" fmla="*/ 522 h 1457"/>
                    <a:gd name="T58" fmla="*/ 176 w 656"/>
                    <a:gd name="T59" fmla="*/ 510 h 1457"/>
                    <a:gd name="T60" fmla="*/ 163 w 656"/>
                    <a:gd name="T61" fmla="*/ 522 h 1457"/>
                    <a:gd name="T62" fmla="*/ 155 w 656"/>
                    <a:gd name="T63" fmla="*/ 835 h 1457"/>
                    <a:gd name="T64" fmla="*/ 106 w 656"/>
                    <a:gd name="T65" fmla="*/ 884 h 1457"/>
                    <a:gd name="T66" fmla="*/ 57 w 656"/>
                    <a:gd name="T67" fmla="*/ 835 h 1457"/>
                    <a:gd name="T68" fmla="*/ 75 w 656"/>
                    <a:gd name="T69" fmla="*/ 506 h 1457"/>
                    <a:gd name="T70" fmla="*/ 225 w 656"/>
                    <a:gd name="T71" fmla="*/ 356 h 1457"/>
                    <a:gd name="T72" fmla="*/ 327 w 656"/>
                    <a:gd name="T73" fmla="*/ 398 h 1457"/>
                    <a:gd name="T74" fmla="*/ 430 w 656"/>
                    <a:gd name="T75" fmla="*/ 356 h 1457"/>
                    <a:gd name="T76" fmla="*/ 579 w 656"/>
                    <a:gd name="T77" fmla="*/ 506 h 1457"/>
                    <a:gd name="T78" fmla="*/ 598 w 656"/>
                    <a:gd name="T79" fmla="*/ 835 h 1457"/>
                    <a:gd name="T80" fmla="*/ 549 w 656"/>
                    <a:gd name="T81" fmla="*/ 884 h 1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56" h="1457">
                      <a:moveTo>
                        <a:pt x="0" y="0"/>
                      </a:moveTo>
                      <a:cubicBezTo>
                        <a:pt x="0" y="1457"/>
                        <a:pt x="0" y="1457"/>
                        <a:pt x="0" y="1457"/>
                      </a:cubicBezTo>
                      <a:cubicBezTo>
                        <a:pt x="656" y="1457"/>
                        <a:pt x="656" y="1457"/>
                        <a:pt x="656" y="1457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lnTo>
                        <a:pt x="0" y="0"/>
                      </a:lnTo>
                      <a:close/>
                      <a:moveTo>
                        <a:pt x="327" y="62"/>
                      </a:moveTo>
                      <a:cubicBezTo>
                        <a:pt x="396" y="62"/>
                        <a:pt x="452" y="106"/>
                        <a:pt x="452" y="182"/>
                      </a:cubicBezTo>
                      <a:cubicBezTo>
                        <a:pt x="452" y="259"/>
                        <a:pt x="392" y="338"/>
                        <a:pt x="327" y="338"/>
                      </a:cubicBezTo>
                      <a:cubicBezTo>
                        <a:pt x="264" y="338"/>
                        <a:pt x="204" y="259"/>
                        <a:pt x="204" y="182"/>
                      </a:cubicBezTo>
                      <a:cubicBezTo>
                        <a:pt x="204" y="106"/>
                        <a:pt x="259" y="62"/>
                        <a:pt x="327" y="62"/>
                      </a:cubicBezTo>
                      <a:close/>
                      <a:moveTo>
                        <a:pt x="549" y="884"/>
                      </a:moveTo>
                      <a:cubicBezTo>
                        <a:pt x="522" y="884"/>
                        <a:pt x="500" y="862"/>
                        <a:pt x="500" y="835"/>
                      </a:cubicBezTo>
                      <a:cubicBezTo>
                        <a:pt x="500" y="835"/>
                        <a:pt x="500" y="835"/>
                        <a:pt x="492" y="522"/>
                      </a:cubicBezTo>
                      <a:cubicBezTo>
                        <a:pt x="492" y="515"/>
                        <a:pt x="486" y="510"/>
                        <a:pt x="480" y="510"/>
                      </a:cubicBezTo>
                      <a:cubicBezTo>
                        <a:pt x="473" y="510"/>
                        <a:pt x="468" y="515"/>
                        <a:pt x="468" y="522"/>
                      </a:cubicBezTo>
                      <a:cubicBezTo>
                        <a:pt x="468" y="522"/>
                        <a:pt x="468" y="522"/>
                        <a:pt x="467" y="875"/>
                      </a:cubicBezTo>
                      <a:cubicBezTo>
                        <a:pt x="467" y="875"/>
                        <a:pt x="467" y="875"/>
                        <a:pt x="467" y="903"/>
                      </a:cubicBezTo>
                      <a:cubicBezTo>
                        <a:pt x="467" y="903"/>
                        <a:pt x="467" y="903"/>
                        <a:pt x="465" y="1342"/>
                      </a:cubicBezTo>
                      <a:cubicBezTo>
                        <a:pt x="465" y="1372"/>
                        <a:pt x="441" y="1396"/>
                        <a:pt x="411" y="1396"/>
                      </a:cubicBezTo>
                      <a:cubicBezTo>
                        <a:pt x="381" y="1396"/>
                        <a:pt x="357" y="1372"/>
                        <a:pt x="357" y="1342"/>
                      </a:cubicBezTo>
                      <a:cubicBezTo>
                        <a:pt x="357" y="1342"/>
                        <a:pt x="357" y="1342"/>
                        <a:pt x="339" y="903"/>
                      </a:cubicBezTo>
                      <a:cubicBezTo>
                        <a:pt x="339" y="896"/>
                        <a:pt x="334" y="891"/>
                        <a:pt x="327" y="891"/>
                      </a:cubicBezTo>
                      <a:cubicBezTo>
                        <a:pt x="321" y="891"/>
                        <a:pt x="315" y="896"/>
                        <a:pt x="315" y="903"/>
                      </a:cubicBezTo>
                      <a:cubicBezTo>
                        <a:pt x="315" y="903"/>
                        <a:pt x="315" y="903"/>
                        <a:pt x="298" y="1342"/>
                      </a:cubicBezTo>
                      <a:cubicBezTo>
                        <a:pt x="298" y="1372"/>
                        <a:pt x="274" y="1396"/>
                        <a:pt x="244" y="1396"/>
                      </a:cubicBezTo>
                      <a:cubicBezTo>
                        <a:pt x="214" y="1396"/>
                        <a:pt x="190" y="1372"/>
                        <a:pt x="190" y="1342"/>
                      </a:cubicBezTo>
                      <a:cubicBezTo>
                        <a:pt x="190" y="1342"/>
                        <a:pt x="190" y="1342"/>
                        <a:pt x="188" y="903"/>
                      </a:cubicBezTo>
                      <a:cubicBezTo>
                        <a:pt x="188" y="903"/>
                        <a:pt x="188" y="903"/>
                        <a:pt x="188" y="875"/>
                      </a:cubicBezTo>
                      <a:cubicBezTo>
                        <a:pt x="188" y="875"/>
                        <a:pt x="188" y="875"/>
                        <a:pt x="188" y="522"/>
                      </a:cubicBezTo>
                      <a:cubicBezTo>
                        <a:pt x="188" y="515"/>
                        <a:pt x="182" y="510"/>
                        <a:pt x="176" y="510"/>
                      </a:cubicBezTo>
                      <a:cubicBezTo>
                        <a:pt x="169" y="510"/>
                        <a:pt x="163" y="515"/>
                        <a:pt x="163" y="522"/>
                      </a:cubicBezTo>
                      <a:cubicBezTo>
                        <a:pt x="163" y="522"/>
                        <a:pt x="163" y="522"/>
                        <a:pt x="155" y="835"/>
                      </a:cubicBezTo>
                      <a:cubicBezTo>
                        <a:pt x="155" y="862"/>
                        <a:pt x="133" y="884"/>
                        <a:pt x="106" y="884"/>
                      </a:cubicBezTo>
                      <a:cubicBezTo>
                        <a:pt x="79" y="884"/>
                        <a:pt x="57" y="862"/>
                        <a:pt x="57" y="835"/>
                      </a:cubicBezTo>
                      <a:cubicBezTo>
                        <a:pt x="57" y="835"/>
                        <a:pt x="57" y="835"/>
                        <a:pt x="75" y="506"/>
                      </a:cubicBezTo>
                      <a:cubicBezTo>
                        <a:pt x="75" y="417"/>
                        <a:pt x="180" y="356"/>
                        <a:pt x="225" y="356"/>
                      </a:cubicBezTo>
                      <a:cubicBezTo>
                        <a:pt x="270" y="356"/>
                        <a:pt x="283" y="398"/>
                        <a:pt x="327" y="398"/>
                      </a:cubicBezTo>
                      <a:cubicBezTo>
                        <a:pt x="372" y="398"/>
                        <a:pt x="373" y="356"/>
                        <a:pt x="430" y="356"/>
                      </a:cubicBezTo>
                      <a:cubicBezTo>
                        <a:pt x="486" y="356"/>
                        <a:pt x="579" y="417"/>
                        <a:pt x="579" y="506"/>
                      </a:cubicBezTo>
                      <a:cubicBezTo>
                        <a:pt x="598" y="835"/>
                        <a:pt x="598" y="835"/>
                        <a:pt x="598" y="835"/>
                      </a:cubicBezTo>
                      <a:cubicBezTo>
                        <a:pt x="598" y="862"/>
                        <a:pt x="576" y="884"/>
                        <a:pt x="549" y="8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E6E6E6"/>
                    </a:gs>
                  </a:gsLst>
                  <a:lin ang="16200000" scaled="1"/>
                  <a:tileRect/>
                </a:gradFill>
                <a:ln w="25400">
                  <a:noFill/>
                </a:ln>
                <a:effectLst>
                  <a:outerShdw blurRad="76200" dist="254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</p:grpSp>
      </p:grpSp>
      <p:graphicFrame>
        <p:nvGraphicFramePr>
          <p:cNvPr id="191" name="Diagramm 232"/>
          <p:cNvGraphicFramePr/>
          <p:nvPr>
            <p:extLst>
              <p:ext uri="{D42A27DB-BD31-4B8C-83A1-F6EECF244321}">
                <p14:modId xmlns:p14="http://schemas.microsoft.com/office/powerpoint/2010/main" xmlns="" val="3092730864"/>
              </p:ext>
            </p:extLst>
          </p:nvPr>
        </p:nvGraphicFramePr>
        <p:xfrm>
          <a:off x="-307978" y="3510277"/>
          <a:ext cx="2503714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92" name="Picture 3" descr="C:\Documents and Settings\tugbabozkan\My Documents\My Pictures\fiat logo.bmp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1944" y="3184748"/>
            <a:ext cx="343026" cy="323106"/>
          </a:xfrm>
          <a:prstGeom prst="rect">
            <a:avLst/>
          </a:prstGeom>
          <a:noFill/>
        </p:spPr>
      </p:pic>
      <p:pic>
        <p:nvPicPr>
          <p:cNvPr id="194" name="Picture 6" descr="C:\Documents and Settings\tugbabozkan\My Documents\My Pictures\mercedes logo.bmp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888" y="3219822"/>
            <a:ext cx="309384" cy="310197"/>
          </a:xfrm>
          <a:prstGeom prst="rect">
            <a:avLst/>
          </a:prstGeom>
          <a:noFill/>
        </p:spPr>
      </p:pic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219822"/>
            <a:ext cx="360040" cy="32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" name="TextBox 15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74224" y="1432995"/>
            <a:ext cx="573840" cy="2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36000" anchor="b" anchorCtr="0">
            <a:noAutofit/>
          </a:bodyPr>
          <a:lstStyle/>
          <a:p>
            <a:pPr lvl="0" algn="ctr"/>
            <a:r>
              <a:rPr lang="tr-TR" sz="1400" dirty="0" smtClean="0">
                <a:solidFill>
                  <a:srgbClr val="333333"/>
                </a:solidFill>
                <a:latin typeface="Arial" pitchFamily="34" charset="0"/>
              </a:rPr>
              <a:t>55%</a:t>
            </a:r>
            <a:r>
              <a:rPr lang="en-US" sz="1000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10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tr-TR" sz="1000" dirty="0" smtClean="0">
                <a:solidFill>
                  <a:srgbClr val="333333"/>
                </a:solidFill>
                <a:latin typeface="Arial" pitchFamily="34" charset="0"/>
              </a:rPr>
              <a:t> İstanbul</a:t>
            </a:r>
            <a:endParaRPr lang="en-US" sz="16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204" name="TextBox 15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36884" y="1432995"/>
            <a:ext cx="723026" cy="2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36000" anchor="b" anchorCtr="0">
            <a:noAutofit/>
          </a:bodyPr>
          <a:lstStyle/>
          <a:p>
            <a:pPr algn="ctr"/>
            <a:r>
              <a:rPr lang="tr-TR" sz="1400" dirty="0" smtClean="0">
                <a:solidFill>
                  <a:srgbClr val="333333"/>
                </a:solidFill>
                <a:latin typeface="Arial" pitchFamily="34" charset="0"/>
              </a:rPr>
              <a:t>14</a:t>
            </a:r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</a:rPr>
              <a:t>%</a:t>
            </a:r>
            <a: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tr-TR" sz="1000" dirty="0" smtClean="0">
                <a:solidFill>
                  <a:srgbClr val="333333"/>
                </a:solidFill>
                <a:latin typeface="Arial" pitchFamily="34" charset="0"/>
              </a:rPr>
              <a:t> Ankara</a:t>
            </a:r>
            <a:endParaRPr lang="en-US" sz="1600" dirty="0">
              <a:solidFill>
                <a:srgbClr val="333333"/>
              </a:solidFill>
              <a:latin typeface="Arial" pitchFamily="34" charset="0"/>
            </a:endParaRPr>
          </a:p>
        </p:txBody>
      </p:sp>
      <p:pic>
        <p:nvPicPr>
          <p:cNvPr id="207" name="Picture 6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/>
          <a:srcRect/>
          <a:stretch/>
        </p:blipFill>
        <p:spPr bwMode="gray">
          <a:xfrm>
            <a:off x="6222444" y="1032014"/>
            <a:ext cx="364388" cy="400282"/>
          </a:xfrm>
          <a:prstGeom prst="rect">
            <a:avLst/>
          </a:prstGeom>
        </p:spPr>
      </p:pic>
      <p:cxnSp>
        <p:nvCxnSpPr>
          <p:cNvPr id="211" name="Gerade Verbindung 148"/>
          <p:cNvCxnSpPr/>
          <p:nvPr>
            <p:custDataLst>
              <p:tags r:id="rId4"/>
            </p:custDataLst>
          </p:nvPr>
        </p:nvCxnSpPr>
        <p:spPr bwMode="gray">
          <a:xfrm>
            <a:off x="4600413" y="1742125"/>
            <a:ext cx="5465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erade Verbindung 148"/>
          <p:cNvCxnSpPr/>
          <p:nvPr>
            <p:custDataLst>
              <p:tags r:id="rId5"/>
            </p:custDataLst>
          </p:nvPr>
        </p:nvCxnSpPr>
        <p:spPr bwMode="gray">
          <a:xfrm>
            <a:off x="5344685" y="1742125"/>
            <a:ext cx="5465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907023" y="1432995"/>
            <a:ext cx="723026" cy="2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36000" anchor="b" anchorCtr="0">
            <a:noAutofit/>
          </a:bodyPr>
          <a:lstStyle/>
          <a:p>
            <a:pPr algn="ctr"/>
            <a:r>
              <a:rPr lang="tr-TR" sz="1400" dirty="0" smtClean="0">
                <a:solidFill>
                  <a:srgbClr val="333333"/>
                </a:solidFill>
                <a:latin typeface="Arial" pitchFamily="34" charset="0"/>
              </a:rPr>
              <a:t>10</a:t>
            </a:r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</a:rPr>
              <a:t>%</a:t>
            </a:r>
            <a: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tr-TR" sz="1000" dirty="0" smtClean="0">
                <a:solidFill>
                  <a:srgbClr val="333333"/>
                </a:solidFill>
                <a:latin typeface="Arial" pitchFamily="34" charset="0"/>
              </a:rPr>
              <a:t> Kayseri</a:t>
            </a:r>
            <a:endParaRPr lang="en-US" sz="1600" dirty="0">
              <a:solidFill>
                <a:srgbClr val="333333"/>
              </a:solidFill>
              <a:latin typeface="Arial" pitchFamily="34" charset="0"/>
            </a:endParaRPr>
          </a:p>
        </p:txBody>
      </p:sp>
      <p:cxnSp>
        <p:nvCxnSpPr>
          <p:cNvPr id="223" name="Gerade Verbindung 148"/>
          <p:cNvCxnSpPr/>
          <p:nvPr>
            <p:custDataLst>
              <p:tags r:id="rId7"/>
            </p:custDataLst>
          </p:nvPr>
        </p:nvCxnSpPr>
        <p:spPr bwMode="gray">
          <a:xfrm>
            <a:off x="6022793" y="1742125"/>
            <a:ext cx="5465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" name="Picture 33" descr="http://1.bp.blogspot.com/_p39gMQJeB5k/TD7Xm8m9sOI/AAAAAAAAAE4/i7mp36DEKZo/s1600/istanbul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3824" y="868828"/>
            <a:ext cx="444275" cy="315961"/>
          </a:xfrm>
          <a:prstGeom prst="rect">
            <a:avLst/>
          </a:prstGeom>
          <a:noFill/>
        </p:spPr>
      </p:pic>
      <p:pic>
        <p:nvPicPr>
          <p:cNvPr id="257" name="Picture 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8394" y="860427"/>
            <a:ext cx="444726" cy="3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" name="Textfeld 149"/>
          <p:cNvSpPr txBox="1"/>
          <p:nvPr/>
        </p:nvSpPr>
        <p:spPr bwMode="gray">
          <a:xfrm>
            <a:off x="7065426" y="1180890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Mart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70" name="Textfeld 150"/>
          <p:cNvSpPr txBox="1"/>
          <p:nvPr/>
        </p:nvSpPr>
        <p:spPr bwMode="gray">
          <a:xfrm>
            <a:off x="7643487" y="734086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0,3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4" name="Textfeld 116"/>
          <p:cNvSpPr txBox="1"/>
          <p:nvPr/>
        </p:nvSpPr>
        <p:spPr bwMode="gray">
          <a:xfrm>
            <a:off x="6836984" y="216752"/>
            <a:ext cx="2137196" cy="279371"/>
          </a:xfrm>
          <a:prstGeom prst="rect">
            <a:avLst/>
          </a:prstGeom>
          <a:noFill/>
        </p:spPr>
        <p:txBody>
          <a:bodyPr wrap="square" lIns="72000" tIns="0" rIns="108000" bIns="0" rtlCol="0">
            <a:noAutofit/>
          </a:bodyPr>
          <a:lstStyle/>
          <a:p>
            <a:pPr>
              <a:spcAft>
                <a:spcPts val="225"/>
              </a:spcAft>
            </a:pPr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Raporlanan anketlerin aylara göre dağılımı</a:t>
            </a:r>
            <a:endParaRPr lang="en-US" sz="1200" noProof="1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0" name="Textfeld 149"/>
          <p:cNvSpPr txBox="1"/>
          <p:nvPr/>
        </p:nvSpPr>
        <p:spPr bwMode="gray">
          <a:xfrm>
            <a:off x="7044161" y="1978765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Nisan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81" name="Textfeld 150"/>
          <p:cNvSpPr txBox="1"/>
          <p:nvPr/>
        </p:nvSpPr>
        <p:spPr bwMode="gray">
          <a:xfrm>
            <a:off x="7622222" y="1489429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2,3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3" name="Textfeld 149"/>
          <p:cNvSpPr txBox="1"/>
          <p:nvPr/>
        </p:nvSpPr>
        <p:spPr bwMode="gray">
          <a:xfrm>
            <a:off x="7084270" y="2870673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Mayıs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84" name="Textfeld 150"/>
          <p:cNvSpPr txBox="1"/>
          <p:nvPr/>
        </p:nvSpPr>
        <p:spPr bwMode="gray">
          <a:xfrm>
            <a:off x="7662331" y="2391970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4,1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6" name="Textfeld 149"/>
          <p:cNvSpPr txBox="1"/>
          <p:nvPr/>
        </p:nvSpPr>
        <p:spPr bwMode="gray">
          <a:xfrm>
            <a:off x="7065427" y="3702870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Haziran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87" name="Textfeld 150"/>
          <p:cNvSpPr txBox="1"/>
          <p:nvPr/>
        </p:nvSpPr>
        <p:spPr bwMode="gray">
          <a:xfrm>
            <a:off x="7643488" y="3245433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3,3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9" name="Textfeld 149"/>
          <p:cNvSpPr txBox="1"/>
          <p:nvPr/>
        </p:nvSpPr>
        <p:spPr bwMode="gray">
          <a:xfrm>
            <a:off x="7065427" y="4508698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Temmuz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90" name="Textfeld 150"/>
          <p:cNvSpPr txBox="1"/>
          <p:nvPr/>
        </p:nvSpPr>
        <p:spPr bwMode="gray">
          <a:xfrm>
            <a:off x="7643488" y="4031734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9,9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97" name="Diagramm 232"/>
          <p:cNvGraphicFramePr/>
          <p:nvPr>
            <p:extLst>
              <p:ext uri="{D42A27DB-BD31-4B8C-83A1-F6EECF244321}">
                <p14:modId xmlns:p14="http://schemas.microsoft.com/office/powerpoint/2010/main" xmlns="" val="1361222581"/>
              </p:ext>
            </p:extLst>
          </p:nvPr>
        </p:nvGraphicFramePr>
        <p:xfrm>
          <a:off x="4211960" y="2211710"/>
          <a:ext cx="2520280" cy="116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98" name="Diagramm 232"/>
          <p:cNvGraphicFramePr/>
          <p:nvPr>
            <p:extLst>
              <p:ext uri="{D42A27DB-BD31-4B8C-83A1-F6EECF244321}">
                <p14:modId xmlns:p14="http://schemas.microsoft.com/office/powerpoint/2010/main" xmlns="" val="3433828876"/>
              </p:ext>
            </p:extLst>
          </p:nvPr>
        </p:nvGraphicFramePr>
        <p:xfrm>
          <a:off x="4211960" y="3732822"/>
          <a:ext cx="2520280" cy="116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99" name="Textfeld 77"/>
          <p:cNvSpPr txBox="1"/>
          <p:nvPr/>
        </p:nvSpPr>
        <p:spPr bwMode="gray">
          <a:xfrm>
            <a:off x="4572000" y="3372499"/>
            <a:ext cx="2137196" cy="279371"/>
          </a:xfrm>
          <a:prstGeom prst="rect">
            <a:avLst/>
          </a:prstGeom>
          <a:noFill/>
        </p:spPr>
        <p:txBody>
          <a:bodyPr wrap="square" lIns="72000" tIns="0" rIns="108000" bIns="0" rtlCol="0">
            <a:noAutofit/>
          </a:bodyPr>
          <a:lstStyle/>
          <a:p>
            <a:pPr>
              <a:spcAft>
                <a:spcPts val="225"/>
              </a:spcAf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fazla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anket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girişi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yapılmış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bölge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225"/>
              </a:spcAft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763" t="43160" r="57167" b="23951"/>
          <a:stretch>
            <a:fillRect/>
          </a:stretch>
        </p:blipFill>
        <p:spPr bwMode="auto">
          <a:xfrm>
            <a:off x="1483992" y="3186570"/>
            <a:ext cx="332402" cy="3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85" t="13200" r="36453" b="7001"/>
          <a:stretch>
            <a:fillRect/>
          </a:stretch>
        </p:blipFill>
        <p:spPr bwMode="auto">
          <a:xfrm>
            <a:off x="6023283" y="862649"/>
            <a:ext cx="432000" cy="32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771550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34281" y="1502990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2367086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3231182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4023270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09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/>
          <p:nvPr/>
        </p:nvGrpSpPr>
        <p:grpSpPr>
          <a:xfrm>
            <a:off x="-91443" y="0"/>
            <a:ext cx="9235443" cy="4959834"/>
            <a:chOff x="128504" y="244889"/>
            <a:chExt cx="11812653" cy="636822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18267" y="244889"/>
              <a:ext cx="11722890" cy="6368222"/>
              <a:chOff x="251520" y="244889"/>
              <a:chExt cx="8636140" cy="6368222"/>
            </a:xfrm>
          </p:grpSpPr>
          <p:sp>
            <p:nvSpPr>
              <p:cNvPr id="546" name="Ellipse 545"/>
              <p:cNvSpPr/>
              <p:nvPr/>
            </p:nvSpPr>
            <p:spPr bwMode="auto">
              <a:xfrm rot="5400000">
                <a:off x="4497934" y="2294464"/>
                <a:ext cx="142162" cy="8495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7" name="Ellipse 546"/>
              <p:cNvSpPr/>
              <p:nvPr/>
            </p:nvSpPr>
            <p:spPr bwMode="auto">
              <a:xfrm rot="5400000">
                <a:off x="4497934" y="-3931596"/>
                <a:ext cx="142162" cy="8495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8" name="Ellipse 547"/>
              <p:cNvSpPr/>
              <p:nvPr/>
            </p:nvSpPr>
            <p:spPr bwMode="auto">
              <a:xfrm>
                <a:off x="8745499" y="315969"/>
                <a:ext cx="142161" cy="6226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9" name="Ellipse 548"/>
              <p:cNvSpPr/>
              <p:nvPr/>
            </p:nvSpPr>
            <p:spPr bwMode="auto">
              <a:xfrm>
                <a:off x="251520" y="315973"/>
                <a:ext cx="142161" cy="6226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3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51" name="Rechteck 550"/>
            <p:cNvSpPr/>
            <p:nvPr/>
          </p:nvSpPr>
          <p:spPr bwMode="auto">
            <a:xfrm>
              <a:off x="313192" y="315970"/>
              <a:ext cx="11533068" cy="6226059"/>
            </a:xfrm>
            <a:prstGeom prst="rect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F8F8F8"/>
                </a:gs>
                <a:gs pos="50000">
                  <a:srgbClr val="FFFFFF"/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8" name="Gerade Verbindung 7"/>
            <p:cNvCxnSpPr/>
            <p:nvPr/>
          </p:nvCxnSpPr>
          <p:spPr bwMode="gray">
            <a:xfrm>
              <a:off x="5817005" y="495971"/>
              <a:ext cx="0" cy="5865263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 bwMode="gray">
            <a:xfrm flipH="1" flipV="1">
              <a:off x="393683" y="3429795"/>
              <a:ext cx="4625257" cy="23259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 bwMode="gray">
            <a:xfrm>
              <a:off x="3129960" y="3501232"/>
              <a:ext cx="0" cy="2860002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 bwMode="gray">
            <a:xfrm flipH="1">
              <a:off x="6082985" y="4581229"/>
              <a:ext cx="2664840" cy="0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 bwMode="gray">
            <a:xfrm flipH="1">
              <a:off x="6082985" y="2646303"/>
              <a:ext cx="2664840" cy="0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2"/>
            <p:cNvGrpSpPr/>
            <p:nvPr/>
          </p:nvGrpSpPr>
          <p:grpSpPr bwMode="gray">
            <a:xfrm>
              <a:off x="128504" y="495970"/>
              <a:ext cx="5810018" cy="2519433"/>
              <a:chOff x="128504" y="495970"/>
              <a:chExt cx="5810018" cy="2519433"/>
            </a:xfrm>
          </p:grpSpPr>
          <p:sp>
            <p:nvSpPr>
              <p:cNvPr id="14" name="Textfeld 13"/>
              <p:cNvSpPr txBox="1"/>
              <p:nvPr/>
            </p:nvSpPr>
            <p:spPr bwMode="gray">
              <a:xfrm>
                <a:off x="393450" y="495970"/>
                <a:ext cx="5545072" cy="358701"/>
              </a:xfrm>
              <a:prstGeom prst="rect">
                <a:avLst/>
              </a:prstGeom>
              <a:noFill/>
            </p:spPr>
            <p:txBody>
              <a:bodyPr wrap="square" lIns="72000" tIns="0" rIns="180000" bIns="0" rtlCol="0">
                <a:noAutofit/>
              </a:bodyPr>
              <a:lstStyle/>
              <a:p>
                <a:pPr>
                  <a:spcAft>
                    <a:spcPts val="225"/>
                  </a:spcAft>
                </a:pP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Örneklem yapısı</a:t>
                </a:r>
                <a:endParaRPr lang="de-DE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5" name="Gruppieren 20"/>
              <p:cNvGrpSpPr/>
              <p:nvPr/>
            </p:nvGrpSpPr>
            <p:grpSpPr bwMode="gray">
              <a:xfrm>
                <a:off x="1672403" y="1214682"/>
                <a:ext cx="3942236" cy="1800721"/>
                <a:chOff x="1686763" y="1577328"/>
                <a:chExt cx="3789285" cy="1112158"/>
              </a:xfrm>
            </p:grpSpPr>
            <p:grpSp>
              <p:nvGrpSpPr>
                <p:cNvPr id="6" name="Gruppieren 30"/>
                <p:cNvGrpSpPr/>
                <p:nvPr/>
              </p:nvGrpSpPr>
              <p:grpSpPr bwMode="gray">
                <a:xfrm rot="5400000">
                  <a:off x="2648035" y="616056"/>
                  <a:ext cx="1112158" cy="3034702"/>
                  <a:chOff x="1871931" y="1347873"/>
                  <a:chExt cx="5080935" cy="1389651"/>
                </a:xfrm>
              </p:grpSpPr>
              <p:cxnSp>
                <p:nvCxnSpPr>
                  <p:cNvPr id="39" name="Gerade Verbindung 38"/>
                  <p:cNvCxnSpPr/>
                  <p:nvPr/>
                </p:nvCxnSpPr>
                <p:spPr bwMode="gray">
                  <a:xfrm flipH="1">
                    <a:off x="1871931" y="2384481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Gerade Verbindung 39"/>
                  <p:cNvCxnSpPr/>
                  <p:nvPr/>
                </p:nvCxnSpPr>
                <p:spPr bwMode="gray">
                  <a:xfrm flipH="1">
                    <a:off x="1871931" y="2038945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Gerade Verbindung 40"/>
                  <p:cNvCxnSpPr/>
                  <p:nvPr/>
                </p:nvCxnSpPr>
                <p:spPr bwMode="gray">
                  <a:xfrm flipH="1">
                    <a:off x="1871931" y="1693409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Gerade Verbindung 42"/>
                  <p:cNvCxnSpPr/>
                  <p:nvPr/>
                </p:nvCxnSpPr>
                <p:spPr bwMode="gray">
                  <a:xfrm rot="16200000" flipV="1">
                    <a:off x="2941089" y="1660864"/>
                    <a:ext cx="7505" cy="2145816"/>
                  </a:xfrm>
                  <a:prstGeom prst="line">
                    <a:avLst/>
                  </a:prstGeom>
                  <a:ln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Gerade Verbindung 43"/>
                  <p:cNvCxnSpPr/>
                  <p:nvPr/>
                </p:nvCxnSpPr>
                <p:spPr bwMode="gray">
                  <a:xfrm flipH="1">
                    <a:off x="1871931" y="1347873"/>
                    <a:ext cx="5080935" cy="0"/>
                  </a:xfrm>
                  <a:prstGeom prst="line">
                    <a:avLst/>
                  </a:prstGeom>
                  <a:ln>
                    <a:solidFill>
                      <a:srgbClr val="E6E6E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hteck 35"/>
                <p:cNvSpPr/>
                <p:nvPr/>
              </p:nvSpPr>
              <p:spPr bwMode="gray">
                <a:xfrm>
                  <a:off x="1703151" y="2131428"/>
                  <a:ext cx="3772897" cy="144000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0">
                      <a:srgbClr val="7D7D7D"/>
                    </a:gs>
                  </a:gsLst>
                  <a:lin ang="5400000" scaled="1"/>
                  <a:tileRect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de-DE" sz="1100" dirty="0"/>
                </a:p>
              </p:txBody>
            </p:sp>
            <p:sp>
              <p:nvSpPr>
                <p:cNvPr id="37" name="Rechteck 36"/>
                <p:cNvSpPr/>
                <p:nvPr/>
              </p:nvSpPr>
              <p:spPr bwMode="gray">
                <a:xfrm>
                  <a:off x="1703151" y="1848959"/>
                  <a:ext cx="3772897" cy="144000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E6E6E6"/>
                    </a:gs>
                    <a:gs pos="0">
                      <a:srgbClr val="7D7D7D"/>
                    </a:gs>
                  </a:gsLst>
                  <a:lin ang="5400000" scaled="1"/>
                  <a:tileRect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de-DE" sz="1100" dirty="0"/>
                </a:p>
              </p:txBody>
            </p:sp>
            <p:sp>
              <p:nvSpPr>
                <p:cNvPr id="38" name="Rechteck 37"/>
                <p:cNvSpPr/>
                <p:nvPr/>
              </p:nvSpPr>
              <p:spPr bwMode="gray">
                <a:xfrm>
                  <a:off x="1703151" y="1848959"/>
                  <a:ext cx="868899" cy="127085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7D7D7D"/>
                    </a:gs>
                    <a:gs pos="85000">
                      <a:srgbClr val="969696"/>
                    </a:gs>
                    <a:gs pos="50000">
                      <a:srgbClr val="C8C8C8"/>
                    </a:gs>
                    <a:gs pos="0">
                      <a:srgbClr val="AFAFAF"/>
                    </a:gs>
                    <a:gs pos="15000">
                      <a:srgbClr val="FFFFFF"/>
                    </a:gs>
                  </a:gsLst>
                  <a:lin ang="5400000" scaled="1"/>
                  <a:tileRect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de-DE" sz="1100" dirty="0"/>
                </a:p>
              </p:txBody>
            </p:sp>
          </p:grpSp>
          <p:sp>
            <p:nvSpPr>
              <p:cNvPr id="22" name="Textfeld 21"/>
              <p:cNvSpPr txBox="1"/>
              <p:nvPr/>
            </p:nvSpPr>
            <p:spPr bwMode="gray">
              <a:xfrm>
                <a:off x="128504" y="1654489"/>
                <a:ext cx="1611140" cy="228226"/>
              </a:xfrm>
              <a:prstGeom prst="rect">
                <a:avLst/>
              </a:prstGeom>
              <a:noFill/>
            </p:spPr>
            <p:txBody>
              <a:bodyPr wrap="square" lIns="72000" tIns="0" rIns="108000" bIns="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algn="r"/>
                <a:r>
                  <a:rPr lang="tr-TR" sz="800" dirty="0" smtClean="0"/>
                  <a:t>Premium</a:t>
                </a:r>
                <a:endParaRPr lang="en-US" sz="800" dirty="0"/>
              </a:p>
            </p:txBody>
          </p:sp>
          <p:sp>
            <p:nvSpPr>
              <p:cNvPr id="23" name="Textfeld 22"/>
              <p:cNvSpPr txBox="1"/>
              <p:nvPr/>
            </p:nvSpPr>
            <p:spPr bwMode="gray">
              <a:xfrm>
                <a:off x="393450" y="2111837"/>
                <a:ext cx="1296000" cy="233154"/>
              </a:xfrm>
              <a:prstGeom prst="rect">
                <a:avLst/>
              </a:prstGeom>
              <a:noFill/>
            </p:spPr>
            <p:txBody>
              <a:bodyPr wrap="square" lIns="72000" tIns="0" rIns="108000" bIns="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algn="r"/>
                <a:r>
                  <a:rPr lang="tr-TR" sz="800" dirty="0" smtClean="0"/>
                  <a:t>Diğer</a:t>
                </a:r>
                <a:endParaRPr lang="en-US" sz="800" dirty="0"/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>
                <a:off x="1689449" y="2111835"/>
                <a:ext cx="2838122" cy="210693"/>
              </a:xfrm>
              <a:prstGeom prst="rect">
                <a:avLst/>
              </a:prstGeom>
              <a:gradFill flip="none" rotWithShape="1">
                <a:gsLst>
                  <a:gs pos="9000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5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1100" dirty="0"/>
              </a:p>
            </p:txBody>
          </p:sp>
          <p:sp>
            <p:nvSpPr>
              <p:cNvPr id="28" name="Rechteckige Legende 27"/>
              <p:cNvSpPr/>
              <p:nvPr/>
            </p:nvSpPr>
            <p:spPr bwMode="gray">
              <a:xfrm>
                <a:off x="2501322" y="1369400"/>
                <a:ext cx="436488" cy="214842"/>
              </a:xfrm>
              <a:prstGeom prst="wedgeRectCallout">
                <a:avLst>
                  <a:gd name="adj1" fmla="val 21881"/>
                  <a:gd name="adj2" fmla="val 66274"/>
                </a:avLst>
              </a:prstGeom>
              <a:solidFill>
                <a:srgbClr val="FFFFFF"/>
              </a:solidFill>
              <a:ln w="6350">
                <a:solidFill>
                  <a:srgbClr val="C0C0C0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rtlCol="0" anchor="ctr"/>
              <a:lstStyle/>
              <a:p>
                <a:pPr algn="ctr"/>
                <a:r>
                  <a:rPr lang="tr-TR" sz="1100" dirty="0" smtClean="0">
                    <a:solidFill>
                      <a:srgbClr val="7D7D7D"/>
                    </a:solidFill>
                  </a:rPr>
                  <a:t>18</a:t>
                </a:r>
                <a:r>
                  <a:rPr lang="de-DE" sz="1100" dirty="0" smtClean="0">
                    <a:solidFill>
                      <a:srgbClr val="7D7D7D"/>
                    </a:solidFill>
                  </a:rPr>
                  <a:t>%</a:t>
                </a:r>
                <a:endParaRPr lang="de-DE" sz="1100" dirty="0">
                  <a:solidFill>
                    <a:srgbClr val="7D7D7D"/>
                  </a:solidFill>
                </a:endParaRPr>
              </a:p>
            </p:txBody>
          </p:sp>
          <p:sp>
            <p:nvSpPr>
              <p:cNvPr id="29" name="Rechteckige Legende 28"/>
              <p:cNvSpPr/>
              <p:nvPr/>
            </p:nvSpPr>
            <p:spPr bwMode="gray">
              <a:xfrm>
                <a:off x="4435470" y="1821266"/>
                <a:ext cx="436488" cy="214842"/>
              </a:xfrm>
              <a:prstGeom prst="wedgeRectCallout">
                <a:avLst>
                  <a:gd name="adj1" fmla="val 21881"/>
                  <a:gd name="adj2" fmla="val 66274"/>
                </a:avLst>
              </a:prstGeom>
              <a:solidFill>
                <a:srgbClr val="FFFFFF"/>
              </a:solidFill>
              <a:ln w="6350">
                <a:solidFill>
                  <a:srgbClr val="C0C0C0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rtlCol="0" anchor="ctr"/>
              <a:lstStyle/>
              <a:p>
                <a:pPr algn="ctr"/>
                <a:r>
                  <a:rPr lang="tr-TR" sz="1100" dirty="0" smtClean="0">
                    <a:solidFill>
                      <a:srgbClr val="7D7D7D"/>
                    </a:solidFill>
                  </a:rPr>
                  <a:t>82</a:t>
                </a:r>
                <a:r>
                  <a:rPr lang="de-DE" sz="1100" dirty="0" smtClean="0">
                    <a:solidFill>
                      <a:srgbClr val="7D7D7D"/>
                    </a:solidFill>
                  </a:rPr>
                  <a:t>%</a:t>
                </a:r>
                <a:endParaRPr lang="de-DE" sz="1100" dirty="0">
                  <a:solidFill>
                    <a:srgbClr val="7D7D7D"/>
                  </a:solidFill>
                </a:endParaRPr>
              </a:p>
            </p:txBody>
          </p:sp>
        </p:grpSp>
        <p:sp>
          <p:nvSpPr>
            <p:cNvPr id="46" name="Textfeld 45"/>
            <p:cNvSpPr txBox="1"/>
            <p:nvPr/>
          </p:nvSpPr>
          <p:spPr bwMode="gray">
            <a:xfrm>
              <a:off x="393450" y="3500540"/>
              <a:ext cx="2665072" cy="1080689"/>
            </a:xfrm>
            <a:prstGeom prst="rect">
              <a:avLst/>
            </a:prstGeom>
            <a:noFill/>
          </p:spPr>
          <p:txBody>
            <a:bodyPr wrap="square" lIns="72000" tIns="72000" rIns="18000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225"/>
                </a:spcAft>
              </a:pPr>
              <a:r>
                <a:rPr lang="tr-T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En fazla anket girişi yapılmış 4 marka</a:t>
              </a:r>
              <a:endParaRPr lang="en-US" sz="1600" noProof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 bwMode="gray">
            <a:xfrm>
              <a:off x="6082984" y="2659043"/>
              <a:ext cx="2733594" cy="358701"/>
            </a:xfrm>
            <a:prstGeom prst="rect">
              <a:avLst/>
            </a:prstGeom>
            <a:noFill/>
          </p:spPr>
          <p:txBody>
            <a:bodyPr wrap="square" lIns="72000" tIns="0" rIns="108000" bIns="0" rtlCol="0">
              <a:noAutofit/>
            </a:bodyPr>
            <a:lstStyle/>
            <a:p>
              <a:pPr>
                <a:spcAft>
                  <a:spcPts val="225"/>
                </a:spcAft>
              </a:pP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En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fazla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anket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girişi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yapılmış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tr-T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tr-T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bayi</a:t>
              </a:r>
              <a:endParaRPr lang="en-US" sz="12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spcAft>
                  <a:spcPts val="225"/>
                </a:spcAft>
              </a:pP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Textfeld 116"/>
            <p:cNvSpPr txBox="1"/>
            <p:nvPr/>
          </p:nvSpPr>
          <p:spPr bwMode="gray">
            <a:xfrm>
              <a:off x="6082984" y="509622"/>
              <a:ext cx="2733594" cy="358701"/>
            </a:xfrm>
            <a:prstGeom prst="rect">
              <a:avLst/>
            </a:prstGeom>
            <a:noFill/>
          </p:spPr>
          <p:txBody>
            <a:bodyPr wrap="square" lIns="72000" tIns="0" rIns="108000" bIns="0" rtlCol="0">
              <a:noAutofit/>
            </a:bodyPr>
            <a:lstStyle/>
            <a:p>
              <a:pPr>
                <a:spcAft>
                  <a:spcPts val="225"/>
                </a:spcAft>
              </a:pPr>
              <a:r>
                <a:rPr lang="tr-T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En fazla anket girişi yapılmış 3 il</a:t>
              </a:r>
              <a:endParaRPr lang="en-US" sz="1200" noProof="1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4" name="Gerade Verbindung 163"/>
            <p:cNvCxnSpPr/>
            <p:nvPr/>
          </p:nvCxnSpPr>
          <p:spPr bwMode="gray">
            <a:xfrm>
              <a:off x="8825595" y="523072"/>
              <a:ext cx="0" cy="5865263"/>
            </a:xfrm>
            <a:prstGeom prst="line">
              <a:avLst/>
            </a:prstGeom>
            <a:ln w="19050">
              <a:solidFill>
                <a:srgbClr val="C8C8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195"/>
            <p:cNvGrpSpPr/>
            <p:nvPr/>
          </p:nvGrpSpPr>
          <p:grpSpPr bwMode="gray">
            <a:xfrm>
              <a:off x="3850753" y="3501233"/>
              <a:ext cx="2795172" cy="2726880"/>
              <a:chOff x="3850753" y="3501233"/>
              <a:chExt cx="2795172" cy="2726880"/>
            </a:xfrm>
          </p:grpSpPr>
          <p:sp>
            <p:nvSpPr>
              <p:cNvPr id="197" name="Textfeld 196"/>
              <p:cNvSpPr txBox="1"/>
              <p:nvPr/>
            </p:nvSpPr>
            <p:spPr bwMode="gray">
              <a:xfrm>
                <a:off x="3850753" y="5880905"/>
                <a:ext cx="721009" cy="347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tr-TR" dirty="0" smtClean="0">
                    <a:solidFill>
                      <a:schemeClr val="tx2"/>
                    </a:solidFill>
                  </a:rPr>
                  <a:t>79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%</a:t>
                </a:r>
                <a:endParaRPr lang="de-D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8" name="Textfeld 197"/>
              <p:cNvSpPr txBox="1"/>
              <p:nvPr/>
            </p:nvSpPr>
            <p:spPr bwMode="gray">
              <a:xfrm>
                <a:off x="4571762" y="5880905"/>
                <a:ext cx="718992" cy="347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tr-TR" dirty="0" smtClean="0">
                    <a:solidFill>
                      <a:schemeClr val="tx2"/>
                    </a:solidFill>
                  </a:rPr>
                  <a:t>21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%</a:t>
                </a:r>
                <a:endParaRPr lang="de-D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9" name="Textfeld 198"/>
              <p:cNvSpPr txBox="1"/>
              <p:nvPr/>
            </p:nvSpPr>
            <p:spPr bwMode="gray">
              <a:xfrm>
                <a:off x="3910389" y="3501233"/>
                <a:ext cx="2735536" cy="360000"/>
              </a:xfrm>
              <a:prstGeom prst="rect">
                <a:avLst/>
              </a:prstGeom>
              <a:noFill/>
            </p:spPr>
            <p:txBody>
              <a:bodyPr wrap="square" lIns="72000" tIns="0" rIns="108000" bIns="0" rtlCol="0">
                <a:noAutofit/>
              </a:bodyPr>
              <a:lstStyle/>
              <a:p>
                <a:pPr>
                  <a:spcAft>
                    <a:spcPts val="225"/>
                  </a:spcAft>
                </a:pP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Cinsiyet</a:t>
                </a:r>
                <a:endParaRPr lang="de-DE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3" name="Gruppieren 200"/>
              <p:cNvGrpSpPr/>
              <p:nvPr/>
            </p:nvGrpSpPr>
            <p:grpSpPr bwMode="gray">
              <a:xfrm rot="21445823">
                <a:off x="4617183" y="4448605"/>
                <a:ext cx="559921" cy="1243947"/>
                <a:chOff x="1602170" y="2601850"/>
                <a:chExt cx="923512" cy="2051726"/>
              </a:xfrm>
            </p:grpSpPr>
            <p:grpSp>
              <p:nvGrpSpPr>
                <p:cNvPr id="15" name="Gruppieren 218"/>
                <p:cNvGrpSpPr/>
                <p:nvPr/>
              </p:nvGrpSpPr>
              <p:grpSpPr bwMode="gray">
                <a:xfrm>
                  <a:off x="1680212" y="2653666"/>
                  <a:ext cx="801395" cy="1974039"/>
                  <a:chOff x="1680212" y="2653666"/>
                  <a:chExt cx="801395" cy="1974039"/>
                </a:xfrm>
              </p:grpSpPr>
              <p:sp>
                <p:nvSpPr>
                  <p:cNvPr id="221" name="Rechteck 220"/>
                  <p:cNvSpPr/>
                  <p:nvPr/>
                </p:nvSpPr>
                <p:spPr bwMode="gray">
                  <a:xfrm>
                    <a:off x="1680212" y="2653666"/>
                    <a:ext cx="767262" cy="1952096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7D7D7D"/>
                      </a:gs>
                      <a:gs pos="0">
                        <a:srgbClr val="C8C8C8"/>
                      </a:gs>
                    </a:gsLst>
                    <a:lin ang="108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woPt" dir="t">
                      <a:rot lat="0" lon="0" rev="8400000"/>
                    </a:lightRig>
                  </a:scene3d>
                  <a:sp3d extrusionH="63500" prstMaterial="matte"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22" name="Rechteck 221"/>
                  <p:cNvSpPr/>
                  <p:nvPr/>
                </p:nvSpPr>
                <p:spPr bwMode="gray">
                  <a:xfrm>
                    <a:off x="1714346" y="4011510"/>
                    <a:ext cx="767261" cy="616195"/>
                  </a:xfrm>
                  <a:prstGeom prst="rect">
                    <a:avLst/>
                  </a:prstGeom>
                  <a:gradFill flip="none" rotWithShape="1">
                    <a:gsLst>
                      <a:gs pos="90000">
                        <a:schemeClr val="accent1">
                          <a:lumMod val="50000"/>
                        </a:schemeClr>
                      </a:gs>
                      <a:gs pos="10425">
                        <a:schemeClr val="accent1"/>
                      </a:gs>
                      <a:gs pos="50000">
                        <a:schemeClr val="accent1">
                          <a:lumMod val="75000"/>
                        </a:schemeClr>
                      </a:gs>
                      <a:gs pos="25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n w="12700">
                    <a:noFill/>
                    <a:round/>
                    <a:headEnd/>
                    <a:tailEnd/>
                  </a:ln>
                  <a:effectLst>
                    <a:outerShdw blurRad="76200" dist="25400" dir="16200000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sp>
              <p:nvSpPr>
                <p:cNvPr id="220" name="Freeform 5"/>
                <p:cNvSpPr>
                  <a:spLocks noEditPoints="1"/>
                </p:cNvSpPr>
                <p:nvPr/>
              </p:nvSpPr>
              <p:spPr bwMode="gray">
                <a:xfrm>
                  <a:off x="1602170" y="2601850"/>
                  <a:ext cx="923512" cy="2051726"/>
                </a:xfrm>
                <a:custGeom>
                  <a:avLst/>
                  <a:gdLst>
                    <a:gd name="T0" fmla="*/ 0 w 656"/>
                    <a:gd name="T1" fmla="*/ 0 h 1457"/>
                    <a:gd name="T2" fmla="*/ 0 w 656"/>
                    <a:gd name="T3" fmla="*/ 1457 h 1457"/>
                    <a:gd name="T4" fmla="*/ 656 w 656"/>
                    <a:gd name="T5" fmla="*/ 1457 h 1457"/>
                    <a:gd name="T6" fmla="*/ 656 w 656"/>
                    <a:gd name="T7" fmla="*/ 0 h 1457"/>
                    <a:gd name="T8" fmla="*/ 0 w 656"/>
                    <a:gd name="T9" fmla="*/ 0 h 1457"/>
                    <a:gd name="T10" fmla="*/ 328 w 656"/>
                    <a:gd name="T11" fmla="*/ 62 h 1457"/>
                    <a:gd name="T12" fmla="*/ 452 w 656"/>
                    <a:gd name="T13" fmla="*/ 183 h 1457"/>
                    <a:gd name="T14" fmla="*/ 328 w 656"/>
                    <a:gd name="T15" fmla="*/ 338 h 1457"/>
                    <a:gd name="T16" fmla="*/ 204 w 656"/>
                    <a:gd name="T17" fmla="*/ 183 h 1457"/>
                    <a:gd name="T18" fmla="*/ 328 w 656"/>
                    <a:gd name="T19" fmla="*/ 62 h 1457"/>
                    <a:gd name="T20" fmla="*/ 555 w 656"/>
                    <a:gd name="T21" fmla="*/ 840 h 1457"/>
                    <a:gd name="T22" fmla="*/ 516 w 656"/>
                    <a:gd name="T23" fmla="*/ 807 h 1457"/>
                    <a:gd name="T24" fmla="*/ 477 w 656"/>
                    <a:gd name="T25" fmla="*/ 522 h 1457"/>
                    <a:gd name="T26" fmla="*/ 434 w 656"/>
                    <a:gd name="T27" fmla="*/ 632 h 1457"/>
                    <a:gd name="T28" fmla="*/ 555 w 656"/>
                    <a:gd name="T29" fmla="*/ 1061 h 1457"/>
                    <a:gd name="T30" fmla="*/ 464 w 656"/>
                    <a:gd name="T31" fmla="*/ 1061 h 1457"/>
                    <a:gd name="T32" fmla="*/ 434 w 656"/>
                    <a:gd name="T33" fmla="*/ 1353 h 1457"/>
                    <a:gd name="T34" fmla="*/ 392 w 656"/>
                    <a:gd name="T35" fmla="*/ 1396 h 1457"/>
                    <a:gd name="T36" fmla="*/ 351 w 656"/>
                    <a:gd name="T37" fmla="*/ 1353 h 1457"/>
                    <a:gd name="T38" fmla="*/ 344 w 656"/>
                    <a:gd name="T39" fmla="*/ 1061 h 1457"/>
                    <a:gd name="T40" fmla="*/ 313 w 656"/>
                    <a:gd name="T41" fmla="*/ 1061 h 1457"/>
                    <a:gd name="T42" fmla="*/ 306 w 656"/>
                    <a:gd name="T43" fmla="*/ 1353 h 1457"/>
                    <a:gd name="T44" fmla="*/ 264 w 656"/>
                    <a:gd name="T45" fmla="*/ 1396 h 1457"/>
                    <a:gd name="T46" fmla="*/ 222 w 656"/>
                    <a:gd name="T47" fmla="*/ 1353 h 1457"/>
                    <a:gd name="T48" fmla="*/ 193 w 656"/>
                    <a:gd name="T49" fmla="*/ 1061 h 1457"/>
                    <a:gd name="T50" fmla="*/ 102 w 656"/>
                    <a:gd name="T51" fmla="*/ 1061 h 1457"/>
                    <a:gd name="T52" fmla="*/ 222 w 656"/>
                    <a:gd name="T53" fmla="*/ 632 h 1457"/>
                    <a:gd name="T54" fmla="*/ 179 w 656"/>
                    <a:gd name="T55" fmla="*/ 522 h 1457"/>
                    <a:gd name="T56" fmla="*/ 141 w 656"/>
                    <a:gd name="T57" fmla="*/ 807 h 1457"/>
                    <a:gd name="T58" fmla="*/ 102 w 656"/>
                    <a:gd name="T59" fmla="*/ 840 h 1457"/>
                    <a:gd name="T60" fmla="*/ 69 w 656"/>
                    <a:gd name="T61" fmla="*/ 801 h 1457"/>
                    <a:gd name="T62" fmla="*/ 88 w 656"/>
                    <a:gd name="T63" fmla="*/ 578 h 1457"/>
                    <a:gd name="T64" fmla="*/ 215 w 656"/>
                    <a:gd name="T65" fmla="*/ 357 h 1457"/>
                    <a:gd name="T66" fmla="*/ 328 w 656"/>
                    <a:gd name="T67" fmla="*/ 451 h 1457"/>
                    <a:gd name="T68" fmla="*/ 441 w 656"/>
                    <a:gd name="T69" fmla="*/ 357 h 1457"/>
                    <a:gd name="T70" fmla="*/ 569 w 656"/>
                    <a:gd name="T71" fmla="*/ 578 h 1457"/>
                    <a:gd name="T72" fmla="*/ 587 w 656"/>
                    <a:gd name="T73" fmla="*/ 801 h 1457"/>
                    <a:gd name="T74" fmla="*/ 555 w 656"/>
                    <a:gd name="T75" fmla="*/ 840 h 1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56" h="1457">
                      <a:moveTo>
                        <a:pt x="0" y="0"/>
                      </a:moveTo>
                      <a:cubicBezTo>
                        <a:pt x="0" y="1457"/>
                        <a:pt x="0" y="1457"/>
                        <a:pt x="0" y="1457"/>
                      </a:cubicBezTo>
                      <a:cubicBezTo>
                        <a:pt x="656" y="1457"/>
                        <a:pt x="656" y="1457"/>
                        <a:pt x="656" y="1457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lnTo>
                        <a:pt x="0" y="0"/>
                      </a:lnTo>
                      <a:close/>
                      <a:moveTo>
                        <a:pt x="328" y="62"/>
                      </a:moveTo>
                      <a:cubicBezTo>
                        <a:pt x="397" y="62"/>
                        <a:pt x="452" y="106"/>
                        <a:pt x="452" y="183"/>
                      </a:cubicBezTo>
                      <a:cubicBezTo>
                        <a:pt x="452" y="259"/>
                        <a:pt x="392" y="338"/>
                        <a:pt x="328" y="338"/>
                      </a:cubicBezTo>
                      <a:cubicBezTo>
                        <a:pt x="264" y="338"/>
                        <a:pt x="204" y="259"/>
                        <a:pt x="204" y="183"/>
                      </a:cubicBezTo>
                      <a:cubicBezTo>
                        <a:pt x="204" y="106"/>
                        <a:pt x="260" y="62"/>
                        <a:pt x="328" y="62"/>
                      </a:cubicBezTo>
                      <a:close/>
                      <a:moveTo>
                        <a:pt x="555" y="840"/>
                      </a:moveTo>
                      <a:cubicBezTo>
                        <a:pt x="535" y="842"/>
                        <a:pt x="517" y="827"/>
                        <a:pt x="516" y="807"/>
                      </a:cubicBezTo>
                      <a:cubicBezTo>
                        <a:pt x="516" y="807"/>
                        <a:pt x="484" y="522"/>
                        <a:pt x="477" y="522"/>
                      </a:cubicBezTo>
                      <a:cubicBezTo>
                        <a:pt x="471" y="522"/>
                        <a:pt x="434" y="576"/>
                        <a:pt x="434" y="632"/>
                      </a:cubicBezTo>
                      <a:cubicBezTo>
                        <a:pt x="434" y="680"/>
                        <a:pt x="555" y="1061"/>
                        <a:pt x="555" y="1061"/>
                      </a:cubicBezTo>
                      <a:cubicBezTo>
                        <a:pt x="464" y="1061"/>
                        <a:pt x="464" y="1061"/>
                        <a:pt x="464" y="1061"/>
                      </a:cubicBezTo>
                      <a:cubicBezTo>
                        <a:pt x="450" y="1205"/>
                        <a:pt x="434" y="1353"/>
                        <a:pt x="434" y="1353"/>
                      </a:cubicBezTo>
                      <a:cubicBezTo>
                        <a:pt x="434" y="1377"/>
                        <a:pt x="415" y="1396"/>
                        <a:pt x="392" y="1396"/>
                      </a:cubicBezTo>
                      <a:cubicBezTo>
                        <a:pt x="369" y="1396"/>
                        <a:pt x="351" y="1377"/>
                        <a:pt x="351" y="1353"/>
                      </a:cubicBezTo>
                      <a:cubicBezTo>
                        <a:pt x="351" y="1353"/>
                        <a:pt x="351" y="1353"/>
                        <a:pt x="344" y="1061"/>
                      </a:cubicBezTo>
                      <a:cubicBezTo>
                        <a:pt x="313" y="1061"/>
                        <a:pt x="313" y="1061"/>
                        <a:pt x="313" y="1061"/>
                      </a:cubicBezTo>
                      <a:cubicBezTo>
                        <a:pt x="306" y="1353"/>
                        <a:pt x="306" y="1353"/>
                        <a:pt x="306" y="1353"/>
                      </a:cubicBezTo>
                      <a:cubicBezTo>
                        <a:pt x="306" y="1377"/>
                        <a:pt x="287" y="1396"/>
                        <a:pt x="264" y="1396"/>
                      </a:cubicBezTo>
                      <a:cubicBezTo>
                        <a:pt x="241" y="1396"/>
                        <a:pt x="222" y="1377"/>
                        <a:pt x="222" y="1353"/>
                      </a:cubicBezTo>
                      <a:cubicBezTo>
                        <a:pt x="222" y="1353"/>
                        <a:pt x="207" y="1205"/>
                        <a:pt x="193" y="1061"/>
                      </a:cubicBezTo>
                      <a:cubicBezTo>
                        <a:pt x="102" y="1061"/>
                        <a:pt x="102" y="1061"/>
                        <a:pt x="102" y="1061"/>
                      </a:cubicBezTo>
                      <a:cubicBezTo>
                        <a:pt x="102" y="1061"/>
                        <a:pt x="222" y="680"/>
                        <a:pt x="222" y="632"/>
                      </a:cubicBezTo>
                      <a:cubicBezTo>
                        <a:pt x="222" y="576"/>
                        <a:pt x="186" y="522"/>
                        <a:pt x="179" y="522"/>
                      </a:cubicBezTo>
                      <a:cubicBezTo>
                        <a:pt x="173" y="522"/>
                        <a:pt x="141" y="807"/>
                        <a:pt x="141" y="807"/>
                      </a:cubicBezTo>
                      <a:cubicBezTo>
                        <a:pt x="139" y="827"/>
                        <a:pt x="122" y="842"/>
                        <a:pt x="102" y="840"/>
                      </a:cubicBezTo>
                      <a:cubicBezTo>
                        <a:pt x="82" y="838"/>
                        <a:pt x="67" y="821"/>
                        <a:pt x="69" y="801"/>
                      </a:cubicBezTo>
                      <a:cubicBezTo>
                        <a:pt x="88" y="578"/>
                        <a:pt x="88" y="578"/>
                        <a:pt x="88" y="578"/>
                      </a:cubicBezTo>
                      <a:cubicBezTo>
                        <a:pt x="100" y="430"/>
                        <a:pt x="173" y="357"/>
                        <a:pt x="215" y="357"/>
                      </a:cubicBezTo>
                      <a:cubicBezTo>
                        <a:pt x="257" y="357"/>
                        <a:pt x="282" y="451"/>
                        <a:pt x="328" y="451"/>
                      </a:cubicBezTo>
                      <a:cubicBezTo>
                        <a:pt x="374" y="451"/>
                        <a:pt x="400" y="357"/>
                        <a:pt x="441" y="357"/>
                      </a:cubicBezTo>
                      <a:cubicBezTo>
                        <a:pt x="483" y="357"/>
                        <a:pt x="556" y="430"/>
                        <a:pt x="569" y="578"/>
                      </a:cubicBezTo>
                      <a:cubicBezTo>
                        <a:pt x="569" y="578"/>
                        <a:pt x="569" y="578"/>
                        <a:pt x="587" y="801"/>
                      </a:cubicBezTo>
                      <a:cubicBezTo>
                        <a:pt x="589" y="821"/>
                        <a:pt x="575" y="838"/>
                        <a:pt x="555" y="8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E6E6E6"/>
                    </a:gs>
                  </a:gsLst>
                  <a:lin ang="16200000" scaled="1"/>
                  <a:tileRect/>
                </a:gradFill>
                <a:ln w="25400">
                  <a:noFill/>
                </a:ln>
                <a:effectLst>
                  <a:outerShdw blurRad="76200" dist="254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16" name="Gruppieren 201"/>
              <p:cNvGrpSpPr/>
              <p:nvPr/>
            </p:nvGrpSpPr>
            <p:grpSpPr bwMode="gray">
              <a:xfrm rot="390607">
                <a:off x="3960920" y="4406780"/>
                <a:ext cx="559921" cy="1261317"/>
                <a:chOff x="639225" y="2468004"/>
                <a:chExt cx="923511" cy="2080374"/>
              </a:xfrm>
            </p:grpSpPr>
            <p:grpSp>
              <p:nvGrpSpPr>
                <p:cNvPr id="17" name="Gruppieren 214"/>
                <p:cNvGrpSpPr/>
                <p:nvPr/>
              </p:nvGrpSpPr>
              <p:grpSpPr bwMode="gray">
                <a:xfrm>
                  <a:off x="640856" y="2497394"/>
                  <a:ext cx="841465" cy="2050984"/>
                  <a:chOff x="1716805" y="2497394"/>
                  <a:chExt cx="841465" cy="2050984"/>
                </a:xfrm>
              </p:grpSpPr>
              <p:sp>
                <p:nvSpPr>
                  <p:cNvPr id="217" name="Rechteck 216"/>
                  <p:cNvSpPr/>
                  <p:nvPr/>
                </p:nvSpPr>
                <p:spPr bwMode="gray">
                  <a:xfrm>
                    <a:off x="1791007" y="2497394"/>
                    <a:ext cx="767263" cy="1952094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7D7D7D"/>
                      </a:gs>
                      <a:gs pos="0">
                        <a:srgbClr val="C8C8C8"/>
                      </a:gs>
                    </a:gsLst>
                    <a:lin ang="108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woPt" dir="t">
                      <a:rot lat="0" lon="0" rev="8400000"/>
                    </a:lightRig>
                  </a:scene3d>
                  <a:sp3d extrusionH="63500" prstMaterial="matte"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18" name="Rechteck 217"/>
                  <p:cNvSpPr/>
                  <p:nvPr/>
                </p:nvSpPr>
                <p:spPr bwMode="gray">
                  <a:xfrm>
                    <a:off x="1716805" y="3015998"/>
                    <a:ext cx="811989" cy="1532380"/>
                  </a:xfrm>
                  <a:prstGeom prst="rect">
                    <a:avLst/>
                  </a:prstGeom>
                  <a:gradFill flip="none" rotWithShape="1">
                    <a:gsLst>
                      <a:gs pos="90000">
                        <a:schemeClr val="accent1">
                          <a:lumMod val="50000"/>
                        </a:schemeClr>
                      </a:gs>
                      <a:gs pos="10425">
                        <a:schemeClr val="accent1"/>
                      </a:gs>
                      <a:gs pos="50000">
                        <a:schemeClr val="accent1">
                          <a:lumMod val="75000"/>
                        </a:schemeClr>
                      </a:gs>
                      <a:gs pos="25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n w="12700">
                    <a:noFill/>
                    <a:round/>
                    <a:headEnd/>
                    <a:tailEnd/>
                  </a:ln>
                  <a:effectLst>
                    <a:outerShdw blurRad="76200" dist="25400" dir="16200000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sp>
              <p:nvSpPr>
                <p:cNvPr id="216" name="Freeform 6"/>
                <p:cNvSpPr>
                  <a:spLocks noEditPoints="1"/>
                </p:cNvSpPr>
                <p:nvPr/>
              </p:nvSpPr>
              <p:spPr bwMode="gray">
                <a:xfrm>
                  <a:off x="639225" y="2468004"/>
                  <a:ext cx="923511" cy="2051722"/>
                </a:xfrm>
                <a:custGeom>
                  <a:avLst/>
                  <a:gdLst>
                    <a:gd name="T0" fmla="*/ 0 w 656"/>
                    <a:gd name="T1" fmla="*/ 0 h 1457"/>
                    <a:gd name="T2" fmla="*/ 0 w 656"/>
                    <a:gd name="T3" fmla="*/ 1457 h 1457"/>
                    <a:gd name="T4" fmla="*/ 656 w 656"/>
                    <a:gd name="T5" fmla="*/ 1457 h 1457"/>
                    <a:gd name="T6" fmla="*/ 656 w 656"/>
                    <a:gd name="T7" fmla="*/ 0 h 1457"/>
                    <a:gd name="T8" fmla="*/ 0 w 656"/>
                    <a:gd name="T9" fmla="*/ 0 h 1457"/>
                    <a:gd name="T10" fmla="*/ 327 w 656"/>
                    <a:gd name="T11" fmla="*/ 62 h 1457"/>
                    <a:gd name="T12" fmla="*/ 452 w 656"/>
                    <a:gd name="T13" fmla="*/ 182 h 1457"/>
                    <a:gd name="T14" fmla="*/ 327 w 656"/>
                    <a:gd name="T15" fmla="*/ 338 h 1457"/>
                    <a:gd name="T16" fmla="*/ 204 w 656"/>
                    <a:gd name="T17" fmla="*/ 182 h 1457"/>
                    <a:gd name="T18" fmla="*/ 327 w 656"/>
                    <a:gd name="T19" fmla="*/ 62 h 1457"/>
                    <a:gd name="T20" fmla="*/ 549 w 656"/>
                    <a:gd name="T21" fmla="*/ 884 h 1457"/>
                    <a:gd name="T22" fmla="*/ 500 w 656"/>
                    <a:gd name="T23" fmla="*/ 835 h 1457"/>
                    <a:gd name="T24" fmla="*/ 492 w 656"/>
                    <a:gd name="T25" fmla="*/ 522 h 1457"/>
                    <a:gd name="T26" fmla="*/ 480 w 656"/>
                    <a:gd name="T27" fmla="*/ 510 h 1457"/>
                    <a:gd name="T28" fmla="*/ 468 w 656"/>
                    <a:gd name="T29" fmla="*/ 522 h 1457"/>
                    <a:gd name="T30" fmla="*/ 467 w 656"/>
                    <a:gd name="T31" fmla="*/ 875 h 1457"/>
                    <a:gd name="T32" fmla="*/ 467 w 656"/>
                    <a:gd name="T33" fmla="*/ 903 h 1457"/>
                    <a:gd name="T34" fmla="*/ 465 w 656"/>
                    <a:gd name="T35" fmla="*/ 1342 h 1457"/>
                    <a:gd name="T36" fmla="*/ 411 w 656"/>
                    <a:gd name="T37" fmla="*/ 1396 h 1457"/>
                    <a:gd name="T38" fmla="*/ 357 w 656"/>
                    <a:gd name="T39" fmla="*/ 1342 h 1457"/>
                    <a:gd name="T40" fmla="*/ 339 w 656"/>
                    <a:gd name="T41" fmla="*/ 903 h 1457"/>
                    <a:gd name="T42" fmla="*/ 327 w 656"/>
                    <a:gd name="T43" fmla="*/ 891 h 1457"/>
                    <a:gd name="T44" fmla="*/ 315 w 656"/>
                    <a:gd name="T45" fmla="*/ 903 h 1457"/>
                    <a:gd name="T46" fmla="*/ 298 w 656"/>
                    <a:gd name="T47" fmla="*/ 1342 h 1457"/>
                    <a:gd name="T48" fmla="*/ 244 w 656"/>
                    <a:gd name="T49" fmla="*/ 1396 h 1457"/>
                    <a:gd name="T50" fmla="*/ 190 w 656"/>
                    <a:gd name="T51" fmla="*/ 1342 h 1457"/>
                    <a:gd name="T52" fmla="*/ 188 w 656"/>
                    <a:gd name="T53" fmla="*/ 903 h 1457"/>
                    <a:gd name="T54" fmla="*/ 188 w 656"/>
                    <a:gd name="T55" fmla="*/ 875 h 1457"/>
                    <a:gd name="T56" fmla="*/ 188 w 656"/>
                    <a:gd name="T57" fmla="*/ 522 h 1457"/>
                    <a:gd name="T58" fmla="*/ 176 w 656"/>
                    <a:gd name="T59" fmla="*/ 510 h 1457"/>
                    <a:gd name="T60" fmla="*/ 163 w 656"/>
                    <a:gd name="T61" fmla="*/ 522 h 1457"/>
                    <a:gd name="T62" fmla="*/ 155 w 656"/>
                    <a:gd name="T63" fmla="*/ 835 h 1457"/>
                    <a:gd name="T64" fmla="*/ 106 w 656"/>
                    <a:gd name="T65" fmla="*/ 884 h 1457"/>
                    <a:gd name="T66" fmla="*/ 57 w 656"/>
                    <a:gd name="T67" fmla="*/ 835 h 1457"/>
                    <a:gd name="T68" fmla="*/ 75 w 656"/>
                    <a:gd name="T69" fmla="*/ 506 h 1457"/>
                    <a:gd name="T70" fmla="*/ 225 w 656"/>
                    <a:gd name="T71" fmla="*/ 356 h 1457"/>
                    <a:gd name="T72" fmla="*/ 327 w 656"/>
                    <a:gd name="T73" fmla="*/ 398 h 1457"/>
                    <a:gd name="T74" fmla="*/ 430 w 656"/>
                    <a:gd name="T75" fmla="*/ 356 h 1457"/>
                    <a:gd name="T76" fmla="*/ 579 w 656"/>
                    <a:gd name="T77" fmla="*/ 506 h 1457"/>
                    <a:gd name="T78" fmla="*/ 598 w 656"/>
                    <a:gd name="T79" fmla="*/ 835 h 1457"/>
                    <a:gd name="T80" fmla="*/ 549 w 656"/>
                    <a:gd name="T81" fmla="*/ 884 h 1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56" h="1457">
                      <a:moveTo>
                        <a:pt x="0" y="0"/>
                      </a:moveTo>
                      <a:cubicBezTo>
                        <a:pt x="0" y="1457"/>
                        <a:pt x="0" y="1457"/>
                        <a:pt x="0" y="1457"/>
                      </a:cubicBezTo>
                      <a:cubicBezTo>
                        <a:pt x="656" y="1457"/>
                        <a:pt x="656" y="1457"/>
                        <a:pt x="656" y="1457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lnTo>
                        <a:pt x="0" y="0"/>
                      </a:lnTo>
                      <a:close/>
                      <a:moveTo>
                        <a:pt x="327" y="62"/>
                      </a:moveTo>
                      <a:cubicBezTo>
                        <a:pt x="396" y="62"/>
                        <a:pt x="452" y="106"/>
                        <a:pt x="452" y="182"/>
                      </a:cubicBezTo>
                      <a:cubicBezTo>
                        <a:pt x="452" y="259"/>
                        <a:pt x="392" y="338"/>
                        <a:pt x="327" y="338"/>
                      </a:cubicBezTo>
                      <a:cubicBezTo>
                        <a:pt x="264" y="338"/>
                        <a:pt x="204" y="259"/>
                        <a:pt x="204" y="182"/>
                      </a:cubicBezTo>
                      <a:cubicBezTo>
                        <a:pt x="204" y="106"/>
                        <a:pt x="259" y="62"/>
                        <a:pt x="327" y="62"/>
                      </a:cubicBezTo>
                      <a:close/>
                      <a:moveTo>
                        <a:pt x="549" y="884"/>
                      </a:moveTo>
                      <a:cubicBezTo>
                        <a:pt x="522" y="884"/>
                        <a:pt x="500" y="862"/>
                        <a:pt x="500" y="835"/>
                      </a:cubicBezTo>
                      <a:cubicBezTo>
                        <a:pt x="500" y="835"/>
                        <a:pt x="500" y="835"/>
                        <a:pt x="492" y="522"/>
                      </a:cubicBezTo>
                      <a:cubicBezTo>
                        <a:pt x="492" y="515"/>
                        <a:pt x="486" y="510"/>
                        <a:pt x="480" y="510"/>
                      </a:cubicBezTo>
                      <a:cubicBezTo>
                        <a:pt x="473" y="510"/>
                        <a:pt x="468" y="515"/>
                        <a:pt x="468" y="522"/>
                      </a:cubicBezTo>
                      <a:cubicBezTo>
                        <a:pt x="468" y="522"/>
                        <a:pt x="468" y="522"/>
                        <a:pt x="467" y="875"/>
                      </a:cubicBezTo>
                      <a:cubicBezTo>
                        <a:pt x="467" y="875"/>
                        <a:pt x="467" y="875"/>
                        <a:pt x="467" y="903"/>
                      </a:cubicBezTo>
                      <a:cubicBezTo>
                        <a:pt x="467" y="903"/>
                        <a:pt x="467" y="903"/>
                        <a:pt x="465" y="1342"/>
                      </a:cubicBezTo>
                      <a:cubicBezTo>
                        <a:pt x="465" y="1372"/>
                        <a:pt x="441" y="1396"/>
                        <a:pt x="411" y="1396"/>
                      </a:cubicBezTo>
                      <a:cubicBezTo>
                        <a:pt x="381" y="1396"/>
                        <a:pt x="357" y="1372"/>
                        <a:pt x="357" y="1342"/>
                      </a:cubicBezTo>
                      <a:cubicBezTo>
                        <a:pt x="357" y="1342"/>
                        <a:pt x="357" y="1342"/>
                        <a:pt x="339" y="903"/>
                      </a:cubicBezTo>
                      <a:cubicBezTo>
                        <a:pt x="339" y="896"/>
                        <a:pt x="334" y="891"/>
                        <a:pt x="327" y="891"/>
                      </a:cubicBezTo>
                      <a:cubicBezTo>
                        <a:pt x="321" y="891"/>
                        <a:pt x="315" y="896"/>
                        <a:pt x="315" y="903"/>
                      </a:cubicBezTo>
                      <a:cubicBezTo>
                        <a:pt x="315" y="903"/>
                        <a:pt x="315" y="903"/>
                        <a:pt x="298" y="1342"/>
                      </a:cubicBezTo>
                      <a:cubicBezTo>
                        <a:pt x="298" y="1372"/>
                        <a:pt x="274" y="1396"/>
                        <a:pt x="244" y="1396"/>
                      </a:cubicBezTo>
                      <a:cubicBezTo>
                        <a:pt x="214" y="1396"/>
                        <a:pt x="190" y="1372"/>
                        <a:pt x="190" y="1342"/>
                      </a:cubicBezTo>
                      <a:cubicBezTo>
                        <a:pt x="190" y="1342"/>
                        <a:pt x="190" y="1342"/>
                        <a:pt x="188" y="903"/>
                      </a:cubicBezTo>
                      <a:cubicBezTo>
                        <a:pt x="188" y="903"/>
                        <a:pt x="188" y="903"/>
                        <a:pt x="188" y="875"/>
                      </a:cubicBezTo>
                      <a:cubicBezTo>
                        <a:pt x="188" y="875"/>
                        <a:pt x="188" y="875"/>
                        <a:pt x="188" y="522"/>
                      </a:cubicBezTo>
                      <a:cubicBezTo>
                        <a:pt x="188" y="515"/>
                        <a:pt x="182" y="510"/>
                        <a:pt x="176" y="510"/>
                      </a:cubicBezTo>
                      <a:cubicBezTo>
                        <a:pt x="169" y="510"/>
                        <a:pt x="163" y="515"/>
                        <a:pt x="163" y="522"/>
                      </a:cubicBezTo>
                      <a:cubicBezTo>
                        <a:pt x="163" y="522"/>
                        <a:pt x="163" y="522"/>
                        <a:pt x="155" y="835"/>
                      </a:cubicBezTo>
                      <a:cubicBezTo>
                        <a:pt x="155" y="862"/>
                        <a:pt x="133" y="884"/>
                        <a:pt x="106" y="884"/>
                      </a:cubicBezTo>
                      <a:cubicBezTo>
                        <a:pt x="79" y="884"/>
                        <a:pt x="57" y="862"/>
                        <a:pt x="57" y="835"/>
                      </a:cubicBezTo>
                      <a:cubicBezTo>
                        <a:pt x="57" y="835"/>
                        <a:pt x="57" y="835"/>
                        <a:pt x="75" y="506"/>
                      </a:cubicBezTo>
                      <a:cubicBezTo>
                        <a:pt x="75" y="417"/>
                        <a:pt x="180" y="356"/>
                        <a:pt x="225" y="356"/>
                      </a:cubicBezTo>
                      <a:cubicBezTo>
                        <a:pt x="270" y="356"/>
                        <a:pt x="283" y="398"/>
                        <a:pt x="327" y="398"/>
                      </a:cubicBezTo>
                      <a:cubicBezTo>
                        <a:pt x="372" y="398"/>
                        <a:pt x="373" y="356"/>
                        <a:pt x="430" y="356"/>
                      </a:cubicBezTo>
                      <a:cubicBezTo>
                        <a:pt x="486" y="356"/>
                        <a:pt x="579" y="417"/>
                        <a:pt x="579" y="506"/>
                      </a:cubicBezTo>
                      <a:cubicBezTo>
                        <a:pt x="598" y="835"/>
                        <a:pt x="598" y="835"/>
                        <a:pt x="598" y="835"/>
                      </a:cubicBezTo>
                      <a:cubicBezTo>
                        <a:pt x="598" y="862"/>
                        <a:pt x="576" y="884"/>
                        <a:pt x="549" y="8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E6E6E6"/>
                    </a:gs>
                  </a:gsLst>
                  <a:lin ang="16200000" scaled="1"/>
                  <a:tileRect/>
                </a:gradFill>
                <a:ln w="25400">
                  <a:noFill/>
                </a:ln>
                <a:effectLst>
                  <a:outerShdw blurRad="76200" dist="254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</p:grpSp>
      </p:grpSp>
      <p:sp>
        <p:nvSpPr>
          <p:cNvPr id="203" name="TextBox 15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74224" y="1432995"/>
            <a:ext cx="573840" cy="2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36000" anchor="b" anchorCtr="0">
            <a:noAutofit/>
          </a:bodyPr>
          <a:lstStyle/>
          <a:p>
            <a:pPr lvl="0" algn="ctr"/>
            <a:r>
              <a:rPr lang="tr-TR" sz="1400" dirty="0" smtClean="0">
                <a:solidFill>
                  <a:srgbClr val="333333"/>
                </a:solidFill>
                <a:latin typeface="Arial" pitchFamily="34" charset="0"/>
              </a:rPr>
              <a:t>55%</a:t>
            </a:r>
            <a:r>
              <a:rPr lang="en-US" sz="1000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10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tr-TR" sz="1000" dirty="0" smtClean="0">
                <a:solidFill>
                  <a:srgbClr val="333333"/>
                </a:solidFill>
                <a:latin typeface="Arial" pitchFamily="34" charset="0"/>
              </a:rPr>
              <a:t> İstanbul</a:t>
            </a:r>
            <a:endParaRPr lang="en-US" sz="16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204" name="TextBox 15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36884" y="1432995"/>
            <a:ext cx="723026" cy="2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36000" anchor="b" anchorCtr="0">
            <a:noAutofit/>
          </a:bodyPr>
          <a:lstStyle/>
          <a:p>
            <a:pPr algn="ctr"/>
            <a:r>
              <a:rPr lang="tr-TR" sz="1400" dirty="0" smtClean="0">
                <a:solidFill>
                  <a:srgbClr val="333333"/>
                </a:solidFill>
                <a:latin typeface="Arial" pitchFamily="34" charset="0"/>
              </a:rPr>
              <a:t>14</a:t>
            </a:r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</a:rPr>
              <a:t>%</a:t>
            </a:r>
            <a: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tr-TR" sz="1000" dirty="0" smtClean="0">
                <a:solidFill>
                  <a:srgbClr val="333333"/>
                </a:solidFill>
                <a:latin typeface="Arial" pitchFamily="34" charset="0"/>
              </a:rPr>
              <a:t> Ankara</a:t>
            </a:r>
            <a:endParaRPr lang="en-US" sz="1600" dirty="0">
              <a:solidFill>
                <a:srgbClr val="333333"/>
              </a:solidFill>
              <a:latin typeface="Arial" pitchFamily="34" charset="0"/>
            </a:endParaRPr>
          </a:p>
        </p:txBody>
      </p:sp>
      <p:pic>
        <p:nvPicPr>
          <p:cNvPr id="207" name="Picture 6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/>
          <a:srcRect/>
          <a:stretch/>
        </p:blipFill>
        <p:spPr bwMode="gray">
          <a:xfrm>
            <a:off x="6222444" y="1032014"/>
            <a:ext cx="364388" cy="400282"/>
          </a:xfrm>
          <a:prstGeom prst="rect">
            <a:avLst/>
          </a:prstGeom>
        </p:spPr>
      </p:pic>
      <p:cxnSp>
        <p:nvCxnSpPr>
          <p:cNvPr id="211" name="Gerade Verbindung 148"/>
          <p:cNvCxnSpPr/>
          <p:nvPr>
            <p:custDataLst>
              <p:tags r:id="rId4"/>
            </p:custDataLst>
          </p:nvPr>
        </p:nvCxnSpPr>
        <p:spPr bwMode="gray">
          <a:xfrm>
            <a:off x="4600413" y="1742125"/>
            <a:ext cx="5465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erade Verbindung 148"/>
          <p:cNvCxnSpPr/>
          <p:nvPr>
            <p:custDataLst>
              <p:tags r:id="rId5"/>
            </p:custDataLst>
          </p:nvPr>
        </p:nvCxnSpPr>
        <p:spPr bwMode="gray">
          <a:xfrm>
            <a:off x="5344685" y="1742125"/>
            <a:ext cx="5465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907023" y="1432995"/>
            <a:ext cx="723026" cy="2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36000" anchor="b" anchorCtr="0">
            <a:noAutofit/>
          </a:bodyPr>
          <a:lstStyle/>
          <a:p>
            <a:pPr algn="ctr"/>
            <a:r>
              <a:rPr lang="tr-TR" sz="1400" dirty="0" smtClean="0">
                <a:solidFill>
                  <a:srgbClr val="333333"/>
                </a:solidFill>
                <a:latin typeface="Arial" pitchFamily="34" charset="0"/>
              </a:rPr>
              <a:t>10</a:t>
            </a:r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</a:rPr>
              <a:t>%</a:t>
            </a:r>
            <a: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9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tr-TR" sz="1000" dirty="0" smtClean="0">
                <a:solidFill>
                  <a:srgbClr val="333333"/>
                </a:solidFill>
                <a:latin typeface="Arial" pitchFamily="34" charset="0"/>
              </a:rPr>
              <a:t> Kayseri</a:t>
            </a:r>
            <a:endParaRPr lang="en-US" sz="1600" dirty="0">
              <a:solidFill>
                <a:srgbClr val="333333"/>
              </a:solidFill>
              <a:latin typeface="Arial" pitchFamily="34" charset="0"/>
            </a:endParaRPr>
          </a:p>
        </p:txBody>
      </p:sp>
      <p:cxnSp>
        <p:nvCxnSpPr>
          <p:cNvPr id="223" name="Gerade Verbindung 148"/>
          <p:cNvCxnSpPr/>
          <p:nvPr>
            <p:custDataLst>
              <p:tags r:id="rId7"/>
            </p:custDataLst>
          </p:nvPr>
        </p:nvCxnSpPr>
        <p:spPr bwMode="gray">
          <a:xfrm>
            <a:off x="6022793" y="1742125"/>
            <a:ext cx="5465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" name="Picture 33" descr="http://1.bp.blogspot.com/_p39gMQJeB5k/TD7Xm8m9sOI/AAAAAAAAAE4/i7mp36DEKZo/s1600/istanbul1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3824" y="868828"/>
            <a:ext cx="444275" cy="315961"/>
          </a:xfrm>
          <a:prstGeom prst="rect">
            <a:avLst/>
          </a:prstGeom>
          <a:noFill/>
        </p:spPr>
      </p:pic>
      <p:pic>
        <p:nvPicPr>
          <p:cNvPr id="257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8394" y="860427"/>
            <a:ext cx="444726" cy="3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" name="Textfeld 149"/>
          <p:cNvSpPr txBox="1"/>
          <p:nvPr/>
        </p:nvSpPr>
        <p:spPr bwMode="gray">
          <a:xfrm>
            <a:off x="7065426" y="1180890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Mart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70" name="Textfeld 150"/>
          <p:cNvSpPr txBox="1"/>
          <p:nvPr/>
        </p:nvSpPr>
        <p:spPr bwMode="gray">
          <a:xfrm>
            <a:off x="7643487" y="734086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0,3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4" name="Textfeld 116"/>
          <p:cNvSpPr txBox="1"/>
          <p:nvPr/>
        </p:nvSpPr>
        <p:spPr bwMode="gray">
          <a:xfrm>
            <a:off x="6836984" y="216752"/>
            <a:ext cx="2137196" cy="279371"/>
          </a:xfrm>
          <a:prstGeom prst="rect">
            <a:avLst/>
          </a:prstGeom>
          <a:noFill/>
        </p:spPr>
        <p:txBody>
          <a:bodyPr wrap="square" lIns="72000" tIns="0" rIns="108000" bIns="0" rtlCol="0">
            <a:noAutofit/>
          </a:bodyPr>
          <a:lstStyle/>
          <a:p>
            <a:pPr>
              <a:spcAft>
                <a:spcPts val="225"/>
              </a:spcAft>
            </a:pPr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Raporlanan anketlerin aylara göre dağılımı</a:t>
            </a:r>
            <a:endParaRPr lang="en-US" sz="1200" noProof="1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0" name="Textfeld 149"/>
          <p:cNvSpPr txBox="1"/>
          <p:nvPr/>
        </p:nvSpPr>
        <p:spPr bwMode="gray">
          <a:xfrm>
            <a:off x="7044161" y="1978765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Nisan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81" name="Textfeld 150"/>
          <p:cNvSpPr txBox="1"/>
          <p:nvPr/>
        </p:nvSpPr>
        <p:spPr bwMode="gray">
          <a:xfrm>
            <a:off x="7622222" y="1489429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2,3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3" name="Textfeld 149"/>
          <p:cNvSpPr txBox="1"/>
          <p:nvPr/>
        </p:nvSpPr>
        <p:spPr bwMode="gray">
          <a:xfrm>
            <a:off x="7084270" y="2870673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Mayıs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84" name="Textfeld 150"/>
          <p:cNvSpPr txBox="1"/>
          <p:nvPr/>
        </p:nvSpPr>
        <p:spPr bwMode="gray">
          <a:xfrm>
            <a:off x="7662331" y="2391970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4,1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6" name="Textfeld 149"/>
          <p:cNvSpPr txBox="1"/>
          <p:nvPr/>
        </p:nvSpPr>
        <p:spPr bwMode="gray">
          <a:xfrm>
            <a:off x="7065427" y="3702870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Haziran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87" name="Textfeld 150"/>
          <p:cNvSpPr txBox="1"/>
          <p:nvPr/>
        </p:nvSpPr>
        <p:spPr bwMode="gray">
          <a:xfrm>
            <a:off x="7643488" y="3245433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3,3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9" name="Textfeld 149"/>
          <p:cNvSpPr txBox="1"/>
          <p:nvPr/>
        </p:nvSpPr>
        <p:spPr bwMode="gray">
          <a:xfrm>
            <a:off x="7065427" y="4508698"/>
            <a:ext cx="1355045" cy="251970"/>
          </a:xfrm>
          <a:prstGeom prst="rect">
            <a:avLst/>
          </a:prstGeom>
          <a:noFill/>
        </p:spPr>
        <p:txBody>
          <a:bodyPr wrap="square" lIns="72000" tIns="36000" rIns="108000" bIns="7200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r>
              <a:rPr lang="tr-TR" sz="1000" b="1" dirty="0" smtClean="0">
                <a:solidFill>
                  <a:srgbClr val="474747"/>
                </a:solidFill>
              </a:rPr>
              <a:t>Temmuz</a:t>
            </a:r>
            <a:endParaRPr lang="en-US" sz="1000" b="1" dirty="0">
              <a:solidFill>
                <a:srgbClr val="474747"/>
              </a:solidFill>
            </a:endParaRPr>
          </a:p>
        </p:txBody>
      </p:sp>
      <p:sp>
        <p:nvSpPr>
          <p:cNvPr id="290" name="Textfeld 150"/>
          <p:cNvSpPr txBox="1"/>
          <p:nvPr/>
        </p:nvSpPr>
        <p:spPr bwMode="gray">
          <a:xfrm>
            <a:off x="7643488" y="4031734"/>
            <a:ext cx="1032968" cy="293652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9,9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9" name="Textfeld 77"/>
          <p:cNvSpPr txBox="1"/>
          <p:nvPr/>
        </p:nvSpPr>
        <p:spPr bwMode="gray">
          <a:xfrm>
            <a:off x="4572000" y="3372499"/>
            <a:ext cx="2137196" cy="279371"/>
          </a:xfrm>
          <a:prstGeom prst="rect">
            <a:avLst/>
          </a:prstGeom>
          <a:noFill/>
        </p:spPr>
        <p:txBody>
          <a:bodyPr wrap="square" lIns="72000" tIns="0" rIns="108000" bIns="0" rtlCol="0">
            <a:noAutofit/>
          </a:bodyPr>
          <a:lstStyle/>
          <a:p>
            <a:pPr>
              <a:spcAft>
                <a:spcPts val="225"/>
              </a:spcAf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fazla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anket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girişi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yapılmış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200" b="1" dirty="0" smtClean="0">
                <a:solidFill>
                  <a:schemeClr val="accent1">
                    <a:lumMod val="50000"/>
                  </a:schemeClr>
                </a:solidFill>
              </a:rPr>
              <a:t>bölge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225"/>
              </a:spcAft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85" t="13200" r="36453" b="7001"/>
          <a:stretch>
            <a:fillRect/>
          </a:stretch>
        </p:blipFill>
        <p:spPr bwMode="auto">
          <a:xfrm>
            <a:off x="6023283" y="862649"/>
            <a:ext cx="432000" cy="32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771550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34281" y="1502990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2367086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3231182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62" t="18667" r="36438" b="11333"/>
          <a:stretch>
            <a:fillRect/>
          </a:stretch>
        </p:blipFill>
        <p:spPr bwMode="auto">
          <a:xfrm>
            <a:off x="6948264" y="4023270"/>
            <a:ext cx="51803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7737640"/>
              </p:ext>
            </p:extLst>
          </p:nvPr>
        </p:nvGraphicFramePr>
        <p:xfrm>
          <a:off x="4499992" y="2283718"/>
          <a:ext cx="1894947" cy="9566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94947"/>
              </a:tblGrid>
              <a:tr h="24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Bayraktar </a:t>
                      </a:r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Otomotiv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İstinye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Bayraktar </a:t>
                      </a:r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Otomotiv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(Ankara)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0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Bayraktar </a:t>
                      </a:r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Otomotiv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Çekmeköy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4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Koluman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Motorlu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Göztepe</a:t>
                      </a: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793616"/>
              </p:ext>
            </p:extLst>
          </p:nvPr>
        </p:nvGraphicFramePr>
        <p:xfrm>
          <a:off x="4549756" y="3795886"/>
          <a:ext cx="1728192" cy="987574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1728192"/>
              </a:tblGrid>
              <a:tr h="21292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Marmara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92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İç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Anadolu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80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Güneydoğu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Anadolu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92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Akdeniz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Bölgesi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50800" cmpd="dbl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2" name="Picture 3" descr="C:\Documents and Settings\tugbabozkan\My Documents\My Pictures\fiat logo.bmp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7445" y="3865940"/>
            <a:ext cx="410065" cy="386252"/>
          </a:xfrm>
          <a:prstGeom prst="rect">
            <a:avLst/>
          </a:prstGeom>
          <a:noFill/>
        </p:spPr>
      </p:pic>
      <p:pic>
        <p:nvPicPr>
          <p:cNvPr id="88" name="Picture 6" descr="C:\Documents and Settings\tugbabozkan\My Documents\My Pictures\mercedes logo.bmp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40277" y="3497021"/>
            <a:ext cx="409915" cy="410992"/>
          </a:xfrm>
          <a:prstGeom prst="rect">
            <a:avLst/>
          </a:prstGeom>
          <a:noFill/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607" y="3517088"/>
            <a:ext cx="530483" cy="48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1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763" t="43160" r="57167" b="23951"/>
          <a:stretch>
            <a:fillRect/>
          </a:stretch>
        </p:blipFill>
        <p:spPr bwMode="auto">
          <a:xfrm>
            <a:off x="1694663" y="3891128"/>
            <a:ext cx="410284" cy="42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189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 bwMode="gray">
          <a:xfrm>
            <a:off x="0" y="1779642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ea typeface="+mn-ea"/>
                <a:cs typeface="+mn-cs"/>
              </a:rPr>
              <a:t>2. Müşteri profili</a:t>
            </a:r>
            <a:endParaRPr lang="tr-TR" sz="28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3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251520" y="98539"/>
            <a:ext cx="6408449" cy="576105"/>
          </a:xfrm>
        </p:spPr>
        <p:txBody>
          <a:bodyPr anchor="ctr"/>
          <a:lstStyle/>
          <a:p>
            <a:r>
              <a:rPr lang="tr-TR" dirty="0" smtClean="0"/>
              <a:t>Yaş dağılımı</a:t>
            </a:r>
            <a:endParaRPr lang="en-US" dirty="0" smtClean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gray">
          <a:xfrm>
            <a:off x="3758463" y="1800381"/>
            <a:ext cx="1621493" cy="95609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l" eaLnBrk="1" hangingPunct="1">
              <a:spcAft>
                <a:spcPct val="40000"/>
              </a:spcAft>
            </a:pPr>
            <a:endParaRPr lang="en-US" sz="1400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2000097" y="1807591"/>
            <a:ext cx="1621494" cy="9156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l" eaLnBrk="1" hangingPunct="1">
              <a:spcAft>
                <a:spcPct val="40000"/>
              </a:spcAft>
            </a:pPr>
            <a:endParaRPr lang="en-US" sz="1400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gray">
          <a:xfrm>
            <a:off x="5478194" y="1807591"/>
            <a:ext cx="1621494" cy="95719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l" eaLnBrk="1" hangingPunct="1">
              <a:spcAft>
                <a:spcPct val="40000"/>
              </a:spcAft>
            </a:pPr>
            <a:endParaRPr lang="en-US" noProof="1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gray">
          <a:xfrm>
            <a:off x="262326" y="1807591"/>
            <a:ext cx="1621494" cy="89900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ct val="40000"/>
              </a:spcAft>
            </a:pPr>
            <a:endParaRPr lang="en-US" sz="1200" noProof="1"/>
          </a:p>
        </p:txBody>
      </p:sp>
      <p:sp>
        <p:nvSpPr>
          <p:cNvPr id="4" name="TextBox 3"/>
          <p:cNvSpPr txBox="1"/>
          <p:nvPr/>
        </p:nvSpPr>
        <p:spPr>
          <a:xfrm>
            <a:off x="251520" y="1958091"/>
            <a:ext cx="1591438" cy="1080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ct val="40000"/>
              </a:spcAft>
            </a:pPr>
            <a:r>
              <a:rPr lang="tr-TR" sz="1200" dirty="0">
                <a:latin typeface="Arial" pitchFamily="34" charset="0"/>
                <a:cs typeface="Arial" pitchFamily="34" charset="0"/>
              </a:rPr>
              <a:t>18-24 yaşları arasında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47 kişi (%2) çalışmada yer almıştır.</a:t>
            </a:r>
            <a:endParaRPr lang="en-US" sz="1600" noProof="1"/>
          </a:p>
          <a:p>
            <a:pPr>
              <a:spcBef>
                <a:spcPts val="300"/>
              </a:spcBef>
            </a:pP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79760" y="1985521"/>
            <a:ext cx="1591438" cy="1080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ct val="40000"/>
              </a:spcAft>
            </a:pPr>
            <a:r>
              <a:rPr lang="tr-TR" sz="1200" dirty="0">
                <a:latin typeface="Arial" pitchFamily="34" charset="0"/>
                <a:cs typeface="Arial" pitchFamily="34" charset="0"/>
              </a:rPr>
              <a:t>25 - 32 yaşları arasında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386 (%15) kişi çalışmada yer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almıştır.</a:t>
            </a:r>
            <a:endParaRPr lang="en-US" sz="1600" noProof="1"/>
          </a:p>
          <a:p>
            <a:pPr>
              <a:spcBef>
                <a:spcPts val="300"/>
              </a:spcBef>
            </a:pP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15218" y="1985521"/>
            <a:ext cx="1591438" cy="1080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ct val="40000"/>
              </a:spcAft>
            </a:pPr>
            <a:r>
              <a:rPr lang="tr-TR" sz="1200" dirty="0">
                <a:latin typeface="Arial" pitchFamily="34" charset="0"/>
                <a:cs typeface="Arial" pitchFamily="34" charset="0"/>
              </a:rPr>
              <a:t>33 - 47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yaşları arasında1506 kişi (%59) çalışmada yer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almıştır.</a:t>
            </a:r>
            <a:endParaRPr lang="en-US" sz="1600" noProof="1"/>
          </a:p>
          <a:p>
            <a:pPr>
              <a:spcBef>
                <a:spcPts val="300"/>
              </a:spcBef>
            </a:pP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08250" y="1985521"/>
            <a:ext cx="1591438" cy="1080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ct val="40000"/>
              </a:spcAft>
            </a:pPr>
            <a:r>
              <a:rPr lang="tr-TR" sz="1200" dirty="0">
                <a:latin typeface="Arial" pitchFamily="34" charset="0"/>
                <a:cs typeface="Arial" pitchFamily="34" charset="0"/>
              </a:rPr>
              <a:t>48 - 65 yaşları arasında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505 kişi (%20) çalışmada yer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almıştır.</a:t>
            </a:r>
            <a:endParaRPr lang="en-US" sz="1600" noProof="1"/>
          </a:p>
          <a:p>
            <a:pPr>
              <a:spcBef>
                <a:spcPts val="300"/>
              </a:spcBef>
            </a:pP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gray">
          <a:xfrm>
            <a:off x="7270986" y="1817727"/>
            <a:ext cx="1621494" cy="95569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l" eaLnBrk="1" hangingPunct="1">
              <a:spcAft>
                <a:spcPct val="40000"/>
              </a:spcAft>
            </a:pPr>
            <a:endParaRPr lang="en-US" noProof="1"/>
          </a:p>
        </p:txBody>
      </p:sp>
      <p:sp>
        <p:nvSpPr>
          <p:cNvPr id="56" name="TextBox 55"/>
          <p:cNvSpPr txBox="1"/>
          <p:nvPr/>
        </p:nvSpPr>
        <p:spPr>
          <a:xfrm>
            <a:off x="7301042" y="1995656"/>
            <a:ext cx="1591438" cy="1080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ct val="40000"/>
              </a:spcAft>
            </a:pPr>
            <a:r>
              <a:rPr lang="tr-TR" sz="1200" dirty="0" smtClean="0">
                <a:latin typeface="Arial" pitchFamily="34" charset="0"/>
                <a:cs typeface="Arial" pitchFamily="34" charset="0"/>
              </a:rPr>
              <a:t>66 yaş ve üzeri 54 kişi (%2) çalışmada yer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almıştır.</a:t>
            </a:r>
            <a:endParaRPr lang="en-US" sz="1600" noProof="1"/>
          </a:p>
          <a:p>
            <a:pPr>
              <a:spcBef>
                <a:spcPts val="300"/>
              </a:spcBef>
            </a:pP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7504" y="3277022"/>
            <a:ext cx="889248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tr-TR" sz="900" b="1" dirty="0" smtClean="0"/>
              <a:t> 48 kişi (%2) yaşını belirtmemiştir.</a:t>
            </a:r>
            <a:endParaRPr lang="en-US" sz="900" b="1" dirty="0"/>
          </a:p>
        </p:txBody>
      </p:sp>
      <p:sp>
        <p:nvSpPr>
          <p:cNvPr id="62" name="Freeform 61"/>
          <p:cNvSpPr/>
          <p:nvPr/>
        </p:nvSpPr>
        <p:spPr>
          <a:xfrm>
            <a:off x="3659337" y="398059"/>
            <a:ext cx="1248438" cy="911735"/>
          </a:xfrm>
          <a:custGeom>
            <a:avLst/>
            <a:gdLst>
              <a:gd name="connsiteX0" fmla="*/ 0 w 1248438"/>
              <a:gd name="connsiteY0" fmla="*/ 455868 h 911735"/>
              <a:gd name="connsiteX1" fmla="*/ 256074 w 1248438"/>
              <a:gd name="connsiteY1" fmla="*/ 87723 h 911735"/>
              <a:gd name="connsiteX2" fmla="*/ 624220 w 1248438"/>
              <a:gd name="connsiteY2" fmla="*/ 1 h 911735"/>
              <a:gd name="connsiteX3" fmla="*/ 992366 w 1248438"/>
              <a:gd name="connsiteY3" fmla="*/ 87724 h 911735"/>
              <a:gd name="connsiteX4" fmla="*/ 1248438 w 1248438"/>
              <a:gd name="connsiteY4" fmla="*/ 455871 h 911735"/>
              <a:gd name="connsiteX5" fmla="*/ 992365 w 1248438"/>
              <a:gd name="connsiteY5" fmla="*/ 824017 h 911735"/>
              <a:gd name="connsiteX6" fmla="*/ 624219 w 1248438"/>
              <a:gd name="connsiteY6" fmla="*/ 911739 h 911735"/>
              <a:gd name="connsiteX7" fmla="*/ 256073 w 1248438"/>
              <a:gd name="connsiteY7" fmla="*/ 824017 h 911735"/>
              <a:gd name="connsiteX8" fmla="*/ 0 w 1248438"/>
              <a:gd name="connsiteY8" fmla="*/ 455871 h 911735"/>
              <a:gd name="connsiteX9" fmla="*/ 0 w 1248438"/>
              <a:gd name="connsiteY9" fmla="*/ 455868 h 91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8438" h="911735">
                <a:moveTo>
                  <a:pt x="0" y="455868"/>
                </a:moveTo>
                <a:cubicBezTo>
                  <a:pt x="0" y="310337"/>
                  <a:pt x="95145" y="173552"/>
                  <a:pt x="256074" y="87723"/>
                </a:cubicBezTo>
                <a:cubicBezTo>
                  <a:pt x="362953" y="30720"/>
                  <a:pt x="491874" y="1"/>
                  <a:pt x="624220" y="1"/>
                </a:cubicBezTo>
                <a:cubicBezTo>
                  <a:pt x="756566" y="1"/>
                  <a:pt x="885487" y="30721"/>
                  <a:pt x="992366" y="87724"/>
                </a:cubicBezTo>
                <a:cubicBezTo>
                  <a:pt x="1153295" y="173554"/>
                  <a:pt x="1248439" y="310339"/>
                  <a:pt x="1248438" y="455871"/>
                </a:cubicBezTo>
                <a:cubicBezTo>
                  <a:pt x="1248438" y="601402"/>
                  <a:pt x="1153294" y="738187"/>
                  <a:pt x="992365" y="824017"/>
                </a:cubicBezTo>
                <a:cubicBezTo>
                  <a:pt x="885486" y="881020"/>
                  <a:pt x="756565" y="911739"/>
                  <a:pt x="624219" y="911739"/>
                </a:cubicBezTo>
                <a:cubicBezTo>
                  <a:pt x="491873" y="911739"/>
                  <a:pt x="362952" y="881019"/>
                  <a:pt x="256073" y="824017"/>
                </a:cubicBezTo>
                <a:cubicBezTo>
                  <a:pt x="95144" y="738187"/>
                  <a:pt x="0" y="601402"/>
                  <a:pt x="0" y="455871"/>
                </a:cubicBezTo>
                <a:lnTo>
                  <a:pt x="0" y="4558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8070" tIns="148760" rIns="198070" bIns="1487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kern="1200" dirty="0" smtClean="0"/>
              <a:t>N=2546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kern="1200" dirty="0" smtClean="0"/>
              <a:t>Ortalama yaş </a:t>
            </a:r>
            <a:r>
              <a:rPr lang="tr-TR" sz="1600" kern="1200" dirty="0" smtClean="0"/>
              <a:t>41</a:t>
            </a:r>
            <a:endParaRPr lang="en-US" sz="1200" kern="12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gray">
          <a:xfrm>
            <a:off x="2000097" y="1491630"/>
            <a:ext cx="1621494" cy="3152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tr-TR" sz="1200" b="1" noProof="1" smtClean="0">
                <a:solidFill>
                  <a:srgbClr val="FFFFFF"/>
                </a:solidFill>
                <a:cs typeface="Arial" charset="0"/>
              </a:rPr>
              <a:t>25-32 yaş arası</a:t>
            </a:r>
            <a:endParaRPr lang="en-US" sz="1200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3740423" y="1491630"/>
            <a:ext cx="1621494" cy="3152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tr-TR" sz="1200" b="1" noProof="1" smtClean="0">
                <a:solidFill>
                  <a:srgbClr val="FFFFFF"/>
                </a:solidFill>
                <a:cs typeface="Arial" charset="0"/>
              </a:rPr>
              <a:t>33-47 yaş arası</a:t>
            </a:r>
            <a:endParaRPr lang="en-US" sz="1200" b="1" noProof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5478194" y="1491630"/>
            <a:ext cx="1621494" cy="3152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tr-TR" sz="1200" b="1" noProof="1" smtClean="0">
                <a:solidFill>
                  <a:srgbClr val="FFFFFF"/>
                </a:solidFill>
                <a:cs typeface="Arial" charset="0"/>
              </a:rPr>
              <a:t>48-65 yaş arası</a:t>
            </a:r>
            <a:endParaRPr lang="en-US" sz="1200" b="1" noProof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262326" y="1491630"/>
            <a:ext cx="1621494" cy="3152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tr-TR" sz="1200" b="1" noProof="1" smtClean="0">
                <a:solidFill>
                  <a:srgbClr val="FFFFFF"/>
                </a:solidFill>
                <a:cs typeface="Arial" charset="0"/>
              </a:rPr>
              <a:t>18-24 yaş arası</a:t>
            </a:r>
            <a:endParaRPr lang="en-US" sz="1200" b="1" noProof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gray">
          <a:xfrm>
            <a:off x="7270986" y="1501765"/>
            <a:ext cx="1621494" cy="3152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tr-TR" sz="1200" b="1" noProof="1" smtClean="0">
                <a:solidFill>
                  <a:srgbClr val="FFFFFF"/>
                </a:solidFill>
                <a:cs typeface="Arial" charset="0"/>
              </a:rPr>
              <a:t>66+</a:t>
            </a:r>
            <a:endParaRPr lang="en-US" sz="1200" b="1" noProof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09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GmZEsn4EO_dUgihE0j2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cBGc9dbE27qHAIdaI26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cBGc9dbE27qHAIdaI26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egYN.TaEeFeiQ11NrF6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cBGc9dbE27qHAIdaI26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q.d7TTgUqvVuliekcuZ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egYN.TaEeFeiQ11NrF6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GmZEsn4EO_dUgihE0j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cBGc9dbE27qHAIdaI2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cBGc9dbE27qHAIdaI2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egYN.TaEeFeiQ11NrF6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cBGc9dbE27qHAIdaI26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sRIe1e0Ea7RAhdZ6Oz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I2EFy1xUWOwhZqQ3BP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I2EFy1xUWOwhZqQ3BP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t2Ucoixkmsl62q6M_L6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uoof8C7kmbeLX4fjnL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LEhqQdz06EixBjeiidY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w_gDo.30aHecwW7ML4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I2EFy1xUWOwhZqQ3BP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7.12.2011 15:26:33"/>
  <p:tag name="VCT-TEMPLATE" val="GfK Template for Office  2007-2010 16-9.potx"/>
  <p:tag name="VCTMASTER" val="GfK Master for PPT 2010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yzOryeB0aXy5ddCJqw0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2PCB5GPU2tnK7IjBpGM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RaSWq8L0ypQljPT86A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L9dn1A3kOWSokle7Fw1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PCFKQ90Eym4YS0Ag0y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lGAuYqdUy8ZJadi9t7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RGc4fuYESJ3SE7v1bUL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TXjG1SXkyD._VSWHG8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t2Ucoixkmsl62q6M_L6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TXjG1SXkyD._VSWHG8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q.d7TTgUqvVuliekcu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egYN.TaEeFeiQ11NrF6w"/>
</p:tagLst>
</file>

<file path=ppt/theme/theme1.xml><?xml version="1.0" encoding="utf-8"?>
<a:theme xmlns:a="http://schemas.openxmlformats.org/drawingml/2006/main" name="GfK Master for PPT 2010">
  <a:themeElements>
    <a:clrScheme name="Custom 2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owerPointTemplate 2007-2010 4-3ratio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owerPointTemplate 2007-2010 4-3ratio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18592</TotalTime>
  <Words>1936</Words>
  <Application>Microsoft Office PowerPoint</Application>
  <PresentationFormat>Ekran Gösterisi (16:9)</PresentationFormat>
  <Paragraphs>434</Paragraphs>
  <Slides>21</Slides>
  <Notes>14</Notes>
  <HiddenSlides>1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GfK Master for PPT 2010</vt:lpstr>
      <vt:lpstr>PowerPointTemplate 2007-2010 4-3ratio</vt:lpstr>
      <vt:lpstr>1_PowerPointTemplate 2007-2010 4-3ratio</vt:lpstr>
      <vt:lpstr>Worksheet</vt:lpstr>
      <vt:lpstr>think-cell Slide</vt:lpstr>
      <vt:lpstr>OYDER Otomobil Alıcıları Takibi</vt:lpstr>
      <vt:lpstr>Slayt 2</vt:lpstr>
      <vt:lpstr>1. Araştırma altyapısı</vt:lpstr>
      <vt:lpstr>Araştırma içeriği</vt:lpstr>
      <vt:lpstr>Araştırma içeriği</vt:lpstr>
      <vt:lpstr>Slayt 6</vt:lpstr>
      <vt:lpstr>Slayt 7</vt:lpstr>
      <vt:lpstr>2. Müşteri profili</vt:lpstr>
      <vt:lpstr>Yaş dağılımı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Sosyal statü simgesi</vt:lpstr>
      <vt:lpstr>Otomobilin dizaynı ve teknolojik özellikler seçim kararında etkili.</vt:lpstr>
      <vt:lpstr>Slayt 20</vt:lpstr>
      <vt:lpstr>Slayt 21</vt:lpstr>
    </vt:vector>
  </TitlesOfParts>
  <Company>GfK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subject>[Subtitle of presentation]</dc:subject>
  <dc:creator>[GfK Employee]</dc:creator>
  <dc:description>Optimized for MS PowerPoint 2010 (optionally can be used under MS PowerPoint 2007).</dc:description>
  <cp:lastModifiedBy>OYDER-2</cp:lastModifiedBy>
  <cp:revision>2749</cp:revision>
  <cp:lastPrinted>2012-02-16T14:27:12Z</cp:lastPrinted>
  <dcterms:created xsi:type="dcterms:W3CDTF">2011-09-09T13:18:02Z</dcterms:created>
  <dcterms:modified xsi:type="dcterms:W3CDTF">2014-11-04T09:49:46Z</dcterms:modified>
</cp:coreProperties>
</file>