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</p:sldMasterIdLst>
  <p:notesMasterIdLst>
    <p:notesMasterId r:id="rId30"/>
  </p:notesMasterIdLst>
  <p:handoutMasterIdLst>
    <p:handoutMasterId r:id="rId31"/>
  </p:handoutMasterIdLst>
  <p:sldIdLst>
    <p:sldId id="452" r:id="rId4"/>
    <p:sldId id="451" r:id="rId5"/>
    <p:sldId id="409" r:id="rId6"/>
    <p:sldId id="411" r:id="rId7"/>
    <p:sldId id="392" r:id="rId8"/>
    <p:sldId id="403" r:id="rId9"/>
    <p:sldId id="445" r:id="rId10"/>
    <p:sldId id="440" r:id="rId11"/>
    <p:sldId id="407" r:id="rId12"/>
    <p:sldId id="441" r:id="rId13"/>
    <p:sldId id="442" r:id="rId14"/>
    <p:sldId id="422" r:id="rId15"/>
    <p:sldId id="418" r:id="rId16"/>
    <p:sldId id="419" r:id="rId17"/>
    <p:sldId id="420" r:id="rId18"/>
    <p:sldId id="421" r:id="rId19"/>
    <p:sldId id="444" r:id="rId20"/>
    <p:sldId id="443" r:id="rId21"/>
    <p:sldId id="424" r:id="rId22"/>
    <p:sldId id="393" r:id="rId23"/>
    <p:sldId id="416" r:id="rId24"/>
    <p:sldId id="447" r:id="rId25"/>
    <p:sldId id="453" r:id="rId26"/>
    <p:sldId id="446" r:id="rId27"/>
    <p:sldId id="448" r:id="rId28"/>
    <p:sldId id="449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CB0"/>
    <a:srgbClr val="0A5BAE"/>
    <a:srgbClr val="2B569F"/>
    <a:srgbClr val="000000"/>
    <a:srgbClr val="172649"/>
    <a:srgbClr val="F5E9B3"/>
    <a:srgbClr val="8B1114"/>
    <a:srgbClr val="A68937"/>
    <a:srgbClr val="6D5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0" autoAdjust="0"/>
    <p:restoredTop sz="75691" autoAdjust="0"/>
  </p:normalViewPr>
  <p:slideViewPr>
    <p:cSldViewPr snapToGrid="0" snapToObjects="1">
      <p:cViewPr>
        <p:scale>
          <a:sx n="100" d="100"/>
          <a:sy n="100" d="100"/>
        </p:scale>
        <p:origin x="184" y="5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7" d="100"/>
          <a:sy n="147" d="100"/>
        </p:scale>
        <p:origin x="4528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E508AD-5339-7645-8237-F73968D60197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C22B31-1C19-E54F-9B50-708121D7D142}">
      <dgm:prSet phldrT="[Text]"/>
      <dgm:spPr>
        <a:noFill/>
        <a:ln w="25400">
          <a:solidFill>
            <a:schemeClr val="tx1"/>
          </a:solidFill>
        </a:ln>
        <a:effectLst/>
      </dgm:spPr>
      <dgm:t>
        <a:bodyPr/>
        <a:lstStyle/>
        <a:p>
          <a:r>
            <a:rPr lang="en-US" dirty="0" smtClean="0"/>
            <a:t>Stock</a:t>
          </a:r>
          <a:endParaRPr lang="en-US" dirty="0"/>
        </a:p>
      </dgm:t>
    </dgm:pt>
    <dgm:pt modelId="{B97DBB7B-C4F6-034C-9118-58747A4EE823}" type="parTrans" cxnId="{5D26849A-26C0-9444-A13A-885B485D0886}">
      <dgm:prSet/>
      <dgm:spPr/>
      <dgm:t>
        <a:bodyPr/>
        <a:lstStyle/>
        <a:p>
          <a:endParaRPr lang="en-US"/>
        </a:p>
      </dgm:t>
    </dgm:pt>
    <dgm:pt modelId="{4FC76A38-4372-694B-8134-D0038BE9DBD1}" type="sibTrans" cxnId="{5D26849A-26C0-9444-A13A-885B485D0886}">
      <dgm:prSet/>
      <dgm:spPr>
        <a:ln w="19050">
          <a:solidFill>
            <a:schemeClr val="tx1"/>
          </a:solidFill>
          <a:tailEnd type="triangle" w="lg" len="lg"/>
        </a:ln>
      </dgm:spPr>
      <dgm:t>
        <a:bodyPr/>
        <a:lstStyle/>
        <a:p>
          <a:endParaRPr lang="en-US"/>
        </a:p>
      </dgm:t>
    </dgm:pt>
    <dgm:pt modelId="{1FB7581F-F774-6846-A450-418FA67FA59A}">
      <dgm:prSet phldrT="[Text]"/>
      <dgm:spPr>
        <a:noFill/>
        <a:ln w="25400"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Recon/Prep</a:t>
          </a:r>
          <a:endParaRPr lang="en-US" dirty="0"/>
        </a:p>
      </dgm:t>
    </dgm:pt>
    <dgm:pt modelId="{882C5C4B-840D-2345-A8BB-AC426B27FA08}" type="parTrans" cxnId="{5A3902B7-1C3B-9648-A7E3-4BD77434F752}">
      <dgm:prSet/>
      <dgm:spPr/>
      <dgm:t>
        <a:bodyPr/>
        <a:lstStyle/>
        <a:p>
          <a:endParaRPr lang="en-US"/>
        </a:p>
      </dgm:t>
    </dgm:pt>
    <dgm:pt modelId="{E52FFAC8-E063-0041-87BC-265A20B5B24D}" type="sibTrans" cxnId="{5A3902B7-1C3B-9648-A7E3-4BD77434F752}">
      <dgm:prSet/>
      <dgm:spPr>
        <a:ln w="22225">
          <a:solidFill>
            <a:schemeClr val="tx1"/>
          </a:solidFill>
          <a:tailEnd type="triangle" w="lg" len="lg"/>
        </a:ln>
      </dgm:spPr>
      <dgm:t>
        <a:bodyPr/>
        <a:lstStyle/>
        <a:p>
          <a:endParaRPr lang="en-US"/>
        </a:p>
      </dgm:t>
    </dgm:pt>
    <dgm:pt modelId="{62D53E49-BF56-EF40-8A76-7C17D31AC7CF}">
      <dgm:prSet phldrT="[Text]"/>
      <dgm:spPr>
        <a:noFill/>
        <a:ln w="25400"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Merchandise</a:t>
          </a:r>
          <a:endParaRPr lang="en-US" dirty="0"/>
        </a:p>
      </dgm:t>
    </dgm:pt>
    <dgm:pt modelId="{6C31B695-27B3-5045-BE39-F47CB4E01996}" type="parTrans" cxnId="{B048C3DD-9C0A-204E-A63B-B8C596D84A53}">
      <dgm:prSet/>
      <dgm:spPr/>
      <dgm:t>
        <a:bodyPr/>
        <a:lstStyle/>
        <a:p>
          <a:endParaRPr lang="en-US"/>
        </a:p>
      </dgm:t>
    </dgm:pt>
    <dgm:pt modelId="{9F71EBFE-AFDC-C248-B2B2-49BF19A2D56A}" type="sibTrans" cxnId="{B048C3DD-9C0A-204E-A63B-B8C596D84A53}">
      <dgm:prSet/>
      <dgm:spPr>
        <a:ln w="19050">
          <a:solidFill>
            <a:schemeClr val="tx1"/>
          </a:solidFill>
          <a:tailEnd type="triangle" w="lg" len="lg"/>
        </a:ln>
      </dgm:spPr>
      <dgm:t>
        <a:bodyPr/>
        <a:lstStyle/>
        <a:p>
          <a:endParaRPr lang="en-US"/>
        </a:p>
      </dgm:t>
    </dgm:pt>
    <dgm:pt modelId="{217A8125-9A08-4046-8A1E-A273F79A82EB}">
      <dgm:prSet phldrT="[Text]"/>
      <dgm:spPr>
        <a:noFill/>
        <a:ln w="25400">
          <a:solidFill>
            <a:schemeClr val="tx1"/>
          </a:solidFill>
        </a:ln>
        <a:effectLst/>
      </dgm:spPr>
      <dgm:t>
        <a:bodyPr/>
        <a:lstStyle/>
        <a:p>
          <a:r>
            <a:rPr lang="en-US" dirty="0" smtClean="0"/>
            <a:t>Turn</a:t>
          </a:r>
          <a:endParaRPr lang="en-US" dirty="0"/>
        </a:p>
      </dgm:t>
    </dgm:pt>
    <dgm:pt modelId="{0F0362F1-ABC4-0749-9E5D-EB9AE8E04B59}" type="parTrans" cxnId="{DC001C44-20D8-0A48-8D98-2A87650623BC}">
      <dgm:prSet/>
      <dgm:spPr/>
      <dgm:t>
        <a:bodyPr/>
        <a:lstStyle/>
        <a:p>
          <a:endParaRPr lang="en-US"/>
        </a:p>
      </dgm:t>
    </dgm:pt>
    <dgm:pt modelId="{CF2C4831-CF82-C24E-BF70-012A657BADF5}" type="sibTrans" cxnId="{DC001C44-20D8-0A48-8D98-2A87650623BC}">
      <dgm:prSet/>
      <dgm:spPr>
        <a:ln w="19050">
          <a:solidFill>
            <a:schemeClr val="tx1"/>
          </a:solidFill>
          <a:tailEnd type="triangle" w="lg" len="lg"/>
        </a:ln>
      </dgm:spPr>
      <dgm:t>
        <a:bodyPr/>
        <a:lstStyle/>
        <a:p>
          <a:endParaRPr lang="en-US"/>
        </a:p>
      </dgm:t>
    </dgm:pt>
    <dgm:pt modelId="{8C643805-3CFE-9A46-AC81-0F45CA4D7C46}" type="pres">
      <dgm:prSet presAssocID="{D8E508AD-5339-7645-8237-F73968D6019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BED22E-9A09-FB47-A3AB-07F777AEC78B}" type="pres">
      <dgm:prSet presAssocID="{CCC22B31-1C19-E54F-9B50-708121D7D142}" presName="node" presStyleLbl="node1" presStyleIdx="0" presStyleCnt="4" custScaleX="146885" custScaleY="63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DDDCA-4905-5C49-980C-C9B296BBDD9B}" type="pres">
      <dgm:prSet presAssocID="{CCC22B31-1C19-E54F-9B50-708121D7D142}" presName="spNode" presStyleCnt="0"/>
      <dgm:spPr/>
    </dgm:pt>
    <dgm:pt modelId="{046B9915-E4EE-B54D-90C1-DC52903EB4F9}" type="pres">
      <dgm:prSet presAssocID="{4FC76A38-4372-694B-8134-D0038BE9DBD1}" presName="sibTrans" presStyleLbl="sibTrans1D1" presStyleIdx="0" presStyleCnt="4"/>
      <dgm:spPr/>
      <dgm:t>
        <a:bodyPr/>
        <a:lstStyle/>
        <a:p>
          <a:endParaRPr lang="en-US"/>
        </a:p>
      </dgm:t>
    </dgm:pt>
    <dgm:pt modelId="{5F89A248-BD6C-D54A-B6EF-779354E69192}" type="pres">
      <dgm:prSet presAssocID="{1FB7581F-F774-6846-A450-418FA67FA59A}" presName="node" presStyleLbl="node1" presStyleIdx="1" presStyleCnt="4" custScaleX="146885" custScaleY="63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1D0B8-5F35-4443-B9F7-DE9C1B95F5A9}" type="pres">
      <dgm:prSet presAssocID="{1FB7581F-F774-6846-A450-418FA67FA59A}" presName="spNode" presStyleCnt="0"/>
      <dgm:spPr/>
    </dgm:pt>
    <dgm:pt modelId="{37EF638A-02AA-F04C-B947-7B6DE7164190}" type="pres">
      <dgm:prSet presAssocID="{E52FFAC8-E063-0041-87BC-265A20B5B24D}" presName="sibTrans" presStyleLbl="sibTrans1D1" presStyleIdx="1" presStyleCnt="4"/>
      <dgm:spPr/>
      <dgm:t>
        <a:bodyPr/>
        <a:lstStyle/>
        <a:p>
          <a:endParaRPr lang="en-US"/>
        </a:p>
      </dgm:t>
    </dgm:pt>
    <dgm:pt modelId="{F428009B-A75F-BF43-992D-0C654C60525B}" type="pres">
      <dgm:prSet presAssocID="{62D53E49-BF56-EF40-8A76-7C17D31AC7CF}" presName="node" presStyleLbl="node1" presStyleIdx="2" presStyleCnt="4" custScaleX="146885" custScaleY="63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23019A-CEB6-FF4F-8086-9A8412FFB734}" type="pres">
      <dgm:prSet presAssocID="{62D53E49-BF56-EF40-8A76-7C17D31AC7CF}" presName="spNode" presStyleCnt="0"/>
      <dgm:spPr/>
    </dgm:pt>
    <dgm:pt modelId="{54E2407B-6C18-A34B-BB2D-33B1333BA7F3}" type="pres">
      <dgm:prSet presAssocID="{9F71EBFE-AFDC-C248-B2B2-49BF19A2D56A}" presName="sibTrans" presStyleLbl="sibTrans1D1" presStyleIdx="2" presStyleCnt="4"/>
      <dgm:spPr/>
      <dgm:t>
        <a:bodyPr/>
        <a:lstStyle/>
        <a:p>
          <a:endParaRPr lang="en-US"/>
        </a:p>
      </dgm:t>
    </dgm:pt>
    <dgm:pt modelId="{DD1D6D2C-4CC8-9149-8592-2E36879D9D4B}" type="pres">
      <dgm:prSet presAssocID="{217A8125-9A08-4046-8A1E-A273F79A82EB}" presName="node" presStyleLbl="node1" presStyleIdx="3" presStyleCnt="4" custScaleX="146885" custScaleY="63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93EC3-49C5-CC42-A648-9F6513D9B81C}" type="pres">
      <dgm:prSet presAssocID="{217A8125-9A08-4046-8A1E-A273F79A82EB}" presName="spNode" presStyleCnt="0"/>
      <dgm:spPr/>
    </dgm:pt>
    <dgm:pt modelId="{6C131C9E-67A2-B34A-AD3D-E435EFCAD851}" type="pres">
      <dgm:prSet presAssocID="{CF2C4831-CF82-C24E-BF70-012A657BADF5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B048C3DD-9C0A-204E-A63B-B8C596D84A53}" srcId="{D8E508AD-5339-7645-8237-F73968D60197}" destId="{62D53E49-BF56-EF40-8A76-7C17D31AC7CF}" srcOrd="2" destOrd="0" parTransId="{6C31B695-27B3-5045-BE39-F47CB4E01996}" sibTransId="{9F71EBFE-AFDC-C248-B2B2-49BF19A2D56A}"/>
    <dgm:cxn modelId="{DC001C44-20D8-0A48-8D98-2A87650623BC}" srcId="{D8E508AD-5339-7645-8237-F73968D60197}" destId="{217A8125-9A08-4046-8A1E-A273F79A82EB}" srcOrd="3" destOrd="0" parTransId="{0F0362F1-ABC4-0749-9E5D-EB9AE8E04B59}" sibTransId="{CF2C4831-CF82-C24E-BF70-012A657BADF5}"/>
    <dgm:cxn modelId="{F7C8BD15-FAE5-1843-961A-10B5975B1FB7}" type="presOf" srcId="{4FC76A38-4372-694B-8134-D0038BE9DBD1}" destId="{046B9915-E4EE-B54D-90C1-DC52903EB4F9}" srcOrd="0" destOrd="0" presId="urn:microsoft.com/office/officeart/2005/8/layout/cycle5"/>
    <dgm:cxn modelId="{8FECD0F8-2895-6E47-864A-7B656F11B07D}" type="presOf" srcId="{217A8125-9A08-4046-8A1E-A273F79A82EB}" destId="{DD1D6D2C-4CC8-9149-8592-2E36879D9D4B}" srcOrd="0" destOrd="0" presId="urn:microsoft.com/office/officeart/2005/8/layout/cycle5"/>
    <dgm:cxn modelId="{3E2ED4F3-B7FB-5248-8E3A-9B8AB5A585D9}" type="presOf" srcId="{1FB7581F-F774-6846-A450-418FA67FA59A}" destId="{5F89A248-BD6C-D54A-B6EF-779354E69192}" srcOrd="0" destOrd="0" presId="urn:microsoft.com/office/officeart/2005/8/layout/cycle5"/>
    <dgm:cxn modelId="{BEEB29AC-C878-FF4E-899C-B4A6F091470C}" type="presOf" srcId="{CF2C4831-CF82-C24E-BF70-012A657BADF5}" destId="{6C131C9E-67A2-B34A-AD3D-E435EFCAD851}" srcOrd="0" destOrd="0" presId="urn:microsoft.com/office/officeart/2005/8/layout/cycle5"/>
    <dgm:cxn modelId="{0F470227-41BB-4F44-8D69-FF3DEC56F950}" type="presOf" srcId="{9F71EBFE-AFDC-C248-B2B2-49BF19A2D56A}" destId="{54E2407B-6C18-A34B-BB2D-33B1333BA7F3}" srcOrd="0" destOrd="0" presId="urn:microsoft.com/office/officeart/2005/8/layout/cycle5"/>
    <dgm:cxn modelId="{5D26849A-26C0-9444-A13A-885B485D0886}" srcId="{D8E508AD-5339-7645-8237-F73968D60197}" destId="{CCC22B31-1C19-E54F-9B50-708121D7D142}" srcOrd="0" destOrd="0" parTransId="{B97DBB7B-C4F6-034C-9118-58747A4EE823}" sibTransId="{4FC76A38-4372-694B-8134-D0038BE9DBD1}"/>
    <dgm:cxn modelId="{5A3902B7-1C3B-9648-A7E3-4BD77434F752}" srcId="{D8E508AD-5339-7645-8237-F73968D60197}" destId="{1FB7581F-F774-6846-A450-418FA67FA59A}" srcOrd="1" destOrd="0" parTransId="{882C5C4B-840D-2345-A8BB-AC426B27FA08}" sibTransId="{E52FFAC8-E063-0041-87BC-265A20B5B24D}"/>
    <dgm:cxn modelId="{37EAF8F7-AACD-974D-A245-ABD18F488FBD}" type="presOf" srcId="{CCC22B31-1C19-E54F-9B50-708121D7D142}" destId="{27BED22E-9A09-FB47-A3AB-07F777AEC78B}" srcOrd="0" destOrd="0" presId="urn:microsoft.com/office/officeart/2005/8/layout/cycle5"/>
    <dgm:cxn modelId="{9EC963DA-C1A0-864A-819A-6D110E678A08}" type="presOf" srcId="{E52FFAC8-E063-0041-87BC-265A20B5B24D}" destId="{37EF638A-02AA-F04C-B947-7B6DE7164190}" srcOrd="0" destOrd="0" presId="urn:microsoft.com/office/officeart/2005/8/layout/cycle5"/>
    <dgm:cxn modelId="{5E38C4DF-14EA-DB40-8A75-ADE1930C79EB}" type="presOf" srcId="{D8E508AD-5339-7645-8237-F73968D60197}" destId="{8C643805-3CFE-9A46-AC81-0F45CA4D7C46}" srcOrd="0" destOrd="0" presId="urn:microsoft.com/office/officeart/2005/8/layout/cycle5"/>
    <dgm:cxn modelId="{E9BE03F9-2C83-944E-A342-C0F7965D8931}" type="presOf" srcId="{62D53E49-BF56-EF40-8A76-7C17D31AC7CF}" destId="{F428009B-A75F-BF43-992D-0C654C60525B}" srcOrd="0" destOrd="0" presId="urn:microsoft.com/office/officeart/2005/8/layout/cycle5"/>
    <dgm:cxn modelId="{1121F6C0-39D0-9F42-B7A6-DA1061CB1CAF}" type="presParOf" srcId="{8C643805-3CFE-9A46-AC81-0F45CA4D7C46}" destId="{27BED22E-9A09-FB47-A3AB-07F777AEC78B}" srcOrd="0" destOrd="0" presId="urn:microsoft.com/office/officeart/2005/8/layout/cycle5"/>
    <dgm:cxn modelId="{E032E948-EAD2-EB44-B013-1CEB240E493D}" type="presParOf" srcId="{8C643805-3CFE-9A46-AC81-0F45CA4D7C46}" destId="{EBFDDDCA-4905-5C49-980C-C9B296BBDD9B}" srcOrd="1" destOrd="0" presId="urn:microsoft.com/office/officeart/2005/8/layout/cycle5"/>
    <dgm:cxn modelId="{43864F0D-73F9-1345-B553-5DFCC4B57151}" type="presParOf" srcId="{8C643805-3CFE-9A46-AC81-0F45CA4D7C46}" destId="{046B9915-E4EE-B54D-90C1-DC52903EB4F9}" srcOrd="2" destOrd="0" presId="urn:microsoft.com/office/officeart/2005/8/layout/cycle5"/>
    <dgm:cxn modelId="{8626500B-2EA8-4747-88AD-347DB8E1B49D}" type="presParOf" srcId="{8C643805-3CFE-9A46-AC81-0F45CA4D7C46}" destId="{5F89A248-BD6C-D54A-B6EF-779354E69192}" srcOrd="3" destOrd="0" presId="urn:microsoft.com/office/officeart/2005/8/layout/cycle5"/>
    <dgm:cxn modelId="{8A971BF4-9FB5-3340-879D-E9E8BA229D27}" type="presParOf" srcId="{8C643805-3CFE-9A46-AC81-0F45CA4D7C46}" destId="{FFF1D0B8-5F35-4443-B9F7-DE9C1B95F5A9}" srcOrd="4" destOrd="0" presId="urn:microsoft.com/office/officeart/2005/8/layout/cycle5"/>
    <dgm:cxn modelId="{FAB17D52-81DD-F243-B7C3-D7E9ED4A182B}" type="presParOf" srcId="{8C643805-3CFE-9A46-AC81-0F45CA4D7C46}" destId="{37EF638A-02AA-F04C-B947-7B6DE7164190}" srcOrd="5" destOrd="0" presId="urn:microsoft.com/office/officeart/2005/8/layout/cycle5"/>
    <dgm:cxn modelId="{52C2A649-1532-BE4D-AAD1-D7BB43F9F7AD}" type="presParOf" srcId="{8C643805-3CFE-9A46-AC81-0F45CA4D7C46}" destId="{F428009B-A75F-BF43-992D-0C654C60525B}" srcOrd="6" destOrd="0" presId="urn:microsoft.com/office/officeart/2005/8/layout/cycle5"/>
    <dgm:cxn modelId="{FC6B1377-CD92-434D-A883-AEA8CA9E714F}" type="presParOf" srcId="{8C643805-3CFE-9A46-AC81-0F45CA4D7C46}" destId="{6423019A-CEB6-FF4F-8086-9A8412FFB734}" srcOrd="7" destOrd="0" presId="urn:microsoft.com/office/officeart/2005/8/layout/cycle5"/>
    <dgm:cxn modelId="{3C2166E8-C36C-224E-B682-6BD9E9270182}" type="presParOf" srcId="{8C643805-3CFE-9A46-AC81-0F45CA4D7C46}" destId="{54E2407B-6C18-A34B-BB2D-33B1333BA7F3}" srcOrd="8" destOrd="0" presId="urn:microsoft.com/office/officeart/2005/8/layout/cycle5"/>
    <dgm:cxn modelId="{063DC780-385B-B640-A012-240ED88F4515}" type="presParOf" srcId="{8C643805-3CFE-9A46-AC81-0F45CA4D7C46}" destId="{DD1D6D2C-4CC8-9149-8592-2E36879D9D4B}" srcOrd="9" destOrd="0" presId="urn:microsoft.com/office/officeart/2005/8/layout/cycle5"/>
    <dgm:cxn modelId="{D9E95F53-B719-FE48-9476-DC7F99837CBE}" type="presParOf" srcId="{8C643805-3CFE-9A46-AC81-0F45CA4D7C46}" destId="{7B093EC3-49C5-CC42-A648-9F6513D9B81C}" srcOrd="10" destOrd="0" presId="urn:microsoft.com/office/officeart/2005/8/layout/cycle5"/>
    <dgm:cxn modelId="{FA2312BA-D198-F448-83B2-9F6FB8E1E467}" type="presParOf" srcId="{8C643805-3CFE-9A46-AC81-0F45CA4D7C46}" destId="{6C131C9E-67A2-B34A-AD3D-E435EFCAD851}" srcOrd="11" destOrd="0" presId="urn:microsoft.com/office/officeart/2005/8/layout/cycle5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E508AD-5339-7645-8237-F73968D60197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C22B31-1C19-E54F-9B50-708121D7D142}">
      <dgm:prSet phldrT="[Text]"/>
      <dgm:spPr>
        <a:noFill/>
        <a:ln w="25400">
          <a:solidFill>
            <a:schemeClr val="tx1"/>
          </a:solidFill>
        </a:ln>
        <a:effectLst/>
      </dgm:spPr>
      <dgm:t>
        <a:bodyPr/>
        <a:lstStyle/>
        <a:p>
          <a:r>
            <a:rPr lang="en-US" dirty="0" smtClean="0"/>
            <a:t>Asset</a:t>
          </a:r>
          <a:endParaRPr lang="en-US" dirty="0"/>
        </a:p>
      </dgm:t>
    </dgm:pt>
    <dgm:pt modelId="{B97DBB7B-C4F6-034C-9118-58747A4EE823}" type="parTrans" cxnId="{5D26849A-26C0-9444-A13A-885B485D0886}">
      <dgm:prSet/>
      <dgm:spPr/>
      <dgm:t>
        <a:bodyPr/>
        <a:lstStyle/>
        <a:p>
          <a:endParaRPr lang="en-US"/>
        </a:p>
      </dgm:t>
    </dgm:pt>
    <dgm:pt modelId="{4FC76A38-4372-694B-8134-D0038BE9DBD1}" type="sibTrans" cxnId="{5D26849A-26C0-9444-A13A-885B485D0886}">
      <dgm:prSet/>
      <dgm:spPr>
        <a:ln w="19050">
          <a:solidFill>
            <a:schemeClr val="tx1"/>
          </a:solidFill>
          <a:tailEnd type="triangle" w="lg" len="lg"/>
        </a:ln>
      </dgm:spPr>
      <dgm:t>
        <a:bodyPr/>
        <a:lstStyle/>
        <a:p>
          <a:endParaRPr lang="en-US"/>
        </a:p>
      </dgm:t>
    </dgm:pt>
    <dgm:pt modelId="{1FB7581F-F774-6846-A450-418FA67FA59A}">
      <dgm:prSet phldrT="[Text]"/>
      <dgm:spPr>
        <a:noFill/>
        <a:ln w="25400"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Process</a:t>
          </a:r>
          <a:endParaRPr lang="en-US" dirty="0"/>
        </a:p>
      </dgm:t>
    </dgm:pt>
    <dgm:pt modelId="{882C5C4B-840D-2345-A8BB-AC426B27FA08}" type="parTrans" cxnId="{5A3902B7-1C3B-9648-A7E3-4BD77434F752}">
      <dgm:prSet/>
      <dgm:spPr/>
      <dgm:t>
        <a:bodyPr/>
        <a:lstStyle/>
        <a:p>
          <a:endParaRPr lang="en-US"/>
        </a:p>
      </dgm:t>
    </dgm:pt>
    <dgm:pt modelId="{E52FFAC8-E063-0041-87BC-265A20B5B24D}" type="sibTrans" cxnId="{5A3902B7-1C3B-9648-A7E3-4BD77434F752}">
      <dgm:prSet/>
      <dgm:spPr>
        <a:ln w="22225">
          <a:solidFill>
            <a:schemeClr val="tx1"/>
          </a:solidFill>
          <a:tailEnd type="triangle" w="lg" len="lg"/>
        </a:ln>
      </dgm:spPr>
      <dgm:t>
        <a:bodyPr/>
        <a:lstStyle/>
        <a:p>
          <a:endParaRPr lang="en-US"/>
        </a:p>
      </dgm:t>
    </dgm:pt>
    <dgm:pt modelId="{62D53E49-BF56-EF40-8A76-7C17D31AC7CF}">
      <dgm:prSet phldrT="[Text]"/>
      <dgm:spPr>
        <a:noFill/>
        <a:ln w="25400"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Metrics</a:t>
          </a:r>
          <a:endParaRPr lang="en-US" dirty="0"/>
        </a:p>
      </dgm:t>
    </dgm:pt>
    <dgm:pt modelId="{6C31B695-27B3-5045-BE39-F47CB4E01996}" type="parTrans" cxnId="{B048C3DD-9C0A-204E-A63B-B8C596D84A53}">
      <dgm:prSet/>
      <dgm:spPr/>
      <dgm:t>
        <a:bodyPr/>
        <a:lstStyle/>
        <a:p>
          <a:endParaRPr lang="en-US"/>
        </a:p>
      </dgm:t>
    </dgm:pt>
    <dgm:pt modelId="{9F71EBFE-AFDC-C248-B2B2-49BF19A2D56A}" type="sibTrans" cxnId="{B048C3DD-9C0A-204E-A63B-B8C596D84A53}">
      <dgm:prSet/>
      <dgm:spPr>
        <a:ln w="19050">
          <a:solidFill>
            <a:schemeClr val="tx1"/>
          </a:solidFill>
          <a:tailEnd type="triangle" w="lg" len="lg"/>
        </a:ln>
      </dgm:spPr>
      <dgm:t>
        <a:bodyPr/>
        <a:lstStyle/>
        <a:p>
          <a:endParaRPr lang="en-US"/>
        </a:p>
      </dgm:t>
    </dgm:pt>
    <dgm:pt modelId="{8C643805-3CFE-9A46-AC81-0F45CA4D7C46}" type="pres">
      <dgm:prSet presAssocID="{D8E508AD-5339-7645-8237-F73968D6019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BED22E-9A09-FB47-A3AB-07F777AEC78B}" type="pres">
      <dgm:prSet presAssocID="{CCC22B31-1C19-E54F-9B50-708121D7D142}" presName="node" presStyleLbl="node1" presStyleIdx="0" presStyleCnt="3" custScaleX="146885" custScaleY="63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DDDCA-4905-5C49-980C-C9B296BBDD9B}" type="pres">
      <dgm:prSet presAssocID="{CCC22B31-1C19-E54F-9B50-708121D7D142}" presName="spNode" presStyleCnt="0"/>
      <dgm:spPr/>
    </dgm:pt>
    <dgm:pt modelId="{046B9915-E4EE-B54D-90C1-DC52903EB4F9}" type="pres">
      <dgm:prSet presAssocID="{4FC76A38-4372-694B-8134-D0038BE9DBD1}" presName="sibTrans" presStyleLbl="sibTrans1D1" presStyleIdx="0" presStyleCnt="3"/>
      <dgm:spPr/>
      <dgm:t>
        <a:bodyPr/>
        <a:lstStyle/>
        <a:p>
          <a:endParaRPr lang="en-US"/>
        </a:p>
      </dgm:t>
    </dgm:pt>
    <dgm:pt modelId="{5F89A248-BD6C-D54A-B6EF-779354E69192}" type="pres">
      <dgm:prSet presAssocID="{1FB7581F-F774-6846-A450-418FA67FA59A}" presName="node" presStyleLbl="node1" presStyleIdx="1" presStyleCnt="3" custScaleX="146885" custScaleY="61505" custRadScaleRad="114202" custRadScaleInc="-24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1D0B8-5F35-4443-B9F7-DE9C1B95F5A9}" type="pres">
      <dgm:prSet presAssocID="{1FB7581F-F774-6846-A450-418FA67FA59A}" presName="spNode" presStyleCnt="0"/>
      <dgm:spPr/>
    </dgm:pt>
    <dgm:pt modelId="{37EF638A-02AA-F04C-B947-7B6DE7164190}" type="pres">
      <dgm:prSet presAssocID="{E52FFAC8-E063-0041-87BC-265A20B5B24D}" presName="sibTrans" presStyleLbl="sibTrans1D1" presStyleIdx="1" presStyleCnt="3"/>
      <dgm:spPr/>
      <dgm:t>
        <a:bodyPr/>
        <a:lstStyle/>
        <a:p>
          <a:endParaRPr lang="en-US"/>
        </a:p>
      </dgm:t>
    </dgm:pt>
    <dgm:pt modelId="{F428009B-A75F-BF43-992D-0C654C60525B}" type="pres">
      <dgm:prSet presAssocID="{62D53E49-BF56-EF40-8A76-7C17D31AC7CF}" presName="node" presStyleLbl="node1" presStyleIdx="2" presStyleCnt="3" custScaleX="146885" custScaleY="63220" custRadScaleRad="108326" custRadScaleInc="211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23019A-CEB6-FF4F-8086-9A8412FFB734}" type="pres">
      <dgm:prSet presAssocID="{62D53E49-BF56-EF40-8A76-7C17D31AC7CF}" presName="spNode" presStyleCnt="0"/>
      <dgm:spPr/>
    </dgm:pt>
    <dgm:pt modelId="{54E2407B-6C18-A34B-BB2D-33B1333BA7F3}" type="pres">
      <dgm:prSet presAssocID="{9F71EBFE-AFDC-C248-B2B2-49BF19A2D56A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C42A05FA-ADE0-AB4E-8EEA-5A24C3E9137D}" type="presOf" srcId="{CCC22B31-1C19-E54F-9B50-708121D7D142}" destId="{27BED22E-9A09-FB47-A3AB-07F777AEC78B}" srcOrd="0" destOrd="0" presId="urn:microsoft.com/office/officeart/2005/8/layout/cycle5"/>
    <dgm:cxn modelId="{64E9C4FB-CD5A-B84B-9671-55999E5B2718}" type="presOf" srcId="{4FC76A38-4372-694B-8134-D0038BE9DBD1}" destId="{046B9915-E4EE-B54D-90C1-DC52903EB4F9}" srcOrd="0" destOrd="0" presId="urn:microsoft.com/office/officeart/2005/8/layout/cycle5"/>
    <dgm:cxn modelId="{5A3902B7-1C3B-9648-A7E3-4BD77434F752}" srcId="{D8E508AD-5339-7645-8237-F73968D60197}" destId="{1FB7581F-F774-6846-A450-418FA67FA59A}" srcOrd="1" destOrd="0" parTransId="{882C5C4B-840D-2345-A8BB-AC426B27FA08}" sibTransId="{E52FFAC8-E063-0041-87BC-265A20B5B24D}"/>
    <dgm:cxn modelId="{DBFB12E1-E82A-8E43-B85A-F2E80648E7D2}" type="presOf" srcId="{9F71EBFE-AFDC-C248-B2B2-49BF19A2D56A}" destId="{54E2407B-6C18-A34B-BB2D-33B1333BA7F3}" srcOrd="0" destOrd="0" presId="urn:microsoft.com/office/officeart/2005/8/layout/cycle5"/>
    <dgm:cxn modelId="{589AC68B-D3C4-6D44-B1FA-70F27031BF00}" type="presOf" srcId="{D8E508AD-5339-7645-8237-F73968D60197}" destId="{8C643805-3CFE-9A46-AC81-0F45CA4D7C46}" srcOrd="0" destOrd="0" presId="urn:microsoft.com/office/officeart/2005/8/layout/cycle5"/>
    <dgm:cxn modelId="{283DB712-9687-5247-9AA4-165A35A6E0BC}" type="presOf" srcId="{E52FFAC8-E063-0041-87BC-265A20B5B24D}" destId="{37EF638A-02AA-F04C-B947-7B6DE7164190}" srcOrd="0" destOrd="0" presId="urn:microsoft.com/office/officeart/2005/8/layout/cycle5"/>
    <dgm:cxn modelId="{7D69EC9E-D03A-F04D-B3CA-BB2B9CFA3CA5}" type="presOf" srcId="{1FB7581F-F774-6846-A450-418FA67FA59A}" destId="{5F89A248-BD6C-D54A-B6EF-779354E69192}" srcOrd="0" destOrd="0" presId="urn:microsoft.com/office/officeart/2005/8/layout/cycle5"/>
    <dgm:cxn modelId="{1CFF9441-7A34-4746-8A4D-C5088CA45FFD}" type="presOf" srcId="{62D53E49-BF56-EF40-8A76-7C17D31AC7CF}" destId="{F428009B-A75F-BF43-992D-0C654C60525B}" srcOrd="0" destOrd="0" presId="urn:microsoft.com/office/officeart/2005/8/layout/cycle5"/>
    <dgm:cxn modelId="{B048C3DD-9C0A-204E-A63B-B8C596D84A53}" srcId="{D8E508AD-5339-7645-8237-F73968D60197}" destId="{62D53E49-BF56-EF40-8A76-7C17D31AC7CF}" srcOrd="2" destOrd="0" parTransId="{6C31B695-27B3-5045-BE39-F47CB4E01996}" sibTransId="{9F71EBFE-AFDC-C248-B2B2-49BF19A2D56A}"/>
    <dgm:cxn modelId="{5D26849A-26C0-9444-A13A-885B485D0886}" srcId="{D8E508AD-5339-7645-8237-F73968D60197}" destId="{CCC22B31-1C19-E54F-9B50-708121D7D142}" srcOrd="0" destOrd="0" parTransId="{B97DBB7B-C4F6-034C-9118-58747A4EE823}" sibTransId="{4FC76A38-4372-694B-8134-D0038BE9DBD1}"/>
    <dgm:cxn modelId="{E4BBFD82-C3D6-EE41-B022-F8A829540969}" type="presParOf" srcId="{8C643805-3CFE-9A46-AC81-0F45CA4D7C46}" destId="{27BED22E-9A09-FB47-A3AB-07F777AEC78B}" srcOrd="0" destOrd="0" presId="urn:microsoft.com/office/officeart/2005/8/layout/cycle5"/>
    <dgm:cxn modelId="{0361FD00-61F7-9B4C-8D48-E4C1135A87BF}" type="presParOf" srcId="{8C643805-3CFE-9A46-AC81-0F45CA4D7C46}" destId="{EBFDDDCA-4905-5C49-980C-C9B296BBDD9B}" srcOrd="1" destOrd="0" presId="urn:microsoft.com/office/officeart/2005/8/layout/cycle5"/>
    <dgm:cxn modelId="{63963F18-A2F4-FA49-9994-D83E5CCFC036}" type="presParOf" srcId="{8C643805-3CFE-9A46-AC81-0F45CA4D7C46}" destId="{046B9915-E4EE-B54D-90C1-DC52903EB4F9}" srcOrd="2" destOrd="0" presId="urn:microsoft.com/office/officeart/2005/8/layout/cycle5"/>
    <dgm:cxn modelId="{523E3C94-C4F5-E849-A5C0-9D9C98D91CC4}" type="presParOf" srcId="{8C643805-3CFE-9A46-AC81-0F45CA4D7C46}" destId="{5F89A248-BD6C-D54A-B6EF-779354E69192}" srcOrd="3" destOrd="0" presId="urn:microsoft.com/office/officeart/2005/8/layout/cycle5"/>
    <dgm:cxn modelId="{369B66EF-A9DA-8348-891A-07A12922D6ED}" type="presParOf" srcId="{8C643805-3CFE-9A46-AC81-0F45CA4D7C46}" destId="{FFF1D0B8-5F35-4443-B9F7-DE9C1B95F5A9}" srcOrd="4" destOrd="0" presId="urn:microsoft.com/office/officeart/2005/8/layout/cycle5"/>
    <dgm:cxn modelId="{D45FCB50-19E1-9B4F-8907-5AC054BA0A5B}" type="presParOf" srcId="{8C643805-3CFE-9A46-AC81-0F45CA4D7C46}" destId="{37EF638A-02AA-F04C-B947-7B6DE7164190}" srcOrd="5" destOrd="0" presId="urn:microsoft.com/office/officeart/2005/8/layout/cycle5"/>
    <dgm:cxn modelId="{825B59AF-A5F7-2C41-8BF9-F14695E43CA7}" type="presParOf" srcId="{8C643805-3CFE-9A46-AC81-0F45CA4D7C46}" destId="{F428009B-A75F-BF43-992D-0C654C60525B}" srcOrd="6" destOrd="0" presId="urn:microsoft.com/office/officeart/2005/8/layout/cycle5"/>
    <dgm:cxn modelId="{D9CE7606-A6FF-E44D-92EC-07DBFD862F18}" type="presParOf" srcId="{8C643805-3CFE-9A46-AC81-0F45CA4D7C46}" destId="{6423019A-CEB6-FF4F-8086-9A8412FFB734}" srcOrd="7" destOrd="0" presId="urn:microsoft.com/office/officeart/2005/8/layout/cycle5"/>
    <dgm:cxn modelId="{167619D5-9964-644E-83BE-6EC271445B40}" type="presParOf" srcId="{8C643805-3CFE-9A46-AC81-0F45CA4D7C46}" destId="{54E2407B-6C18-A34B-BB2D-33B1333BA7F3}" srcOrd="8" destOrd="0" presId="urn:microsoft.com/office/officeart/2005/8/layout/cycle5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ED22E-9A09-FB47-A3AB-07F777AEC78B}">
      <dsp:nvSpPr>
        <dsp:cNvPr id="0" name=""/>
        <dsp:cNvSpPr/>
      </dsp:nvSpPr>
      <dsp:spPr>
        <a:xfrm>
          <a:off x="1981201" y="173806"/>
          <a:ext cx="2133596" cy="596901"/>
        </a:xfrm>
        <a:prstGeom prst="roundRect">
          <a:avLst/>
        </a:prstGeom>
        <a:noFill/>
        <a:ln w="25400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Stock</a:t>
          </a:r>
          <a:endParaRPr lang="en-US" sz="2400" kern="1200" dirty="0"/>
        </a:p>
      </dsp:txBody>
      <dsp:txXfrm>
        <a:off x="2010339" y="202944"/>
        <a:ext cx="2075320" cy="538625"/>
      </dsp:txXfrm>
    </dsp:sp>
    <dsp:sp modelId="{046B9915-E4EE-B54D-90C1-DC52903EB4F9}">
      <dsp:nvSpPr>
        <dsp:cNvPr id="0" name=""/>
        <dsp:cNvSpPr/>
      </dsp:nvSpPr>
      <dsp:spPr>
        <a:xfrm>
          <a:off x="1275841" y="684672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2318847" y="197186"/>
              </a:moveTo>
              <a:arcTo wR="1559742" hR="1559742" stAng="17947378" swAng="1905245"/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9A248-BD6C-D54A-B6EF-779354E69192}">
      <dsp:nvSpPr>
        <dsp:cNvPr id="0" name=""/>
        <dsp:cNvSpPr/>
      </dsp:nvSpPr>
      <dsp:spPr>
        <a:xfrm>
          <a:off x="3540944" y="1733549"/>
          <a:ext cx="2133596" cy="596901"/>
        </a:xfrm>
        <a:prstGeom prst="roundRect">
          <a:avLst/>
        </a:prstGeom>
        <a:noFill/>
        <a:ln w="25400">
          <a:solidFill>
            <a:schemeClr val="tx1"/>
          </a:solidFill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Recon/Prep</a:t>
          </a:r>
          <a:endParaRPr lang="en-US" sz="2400" kern="1200" dirty="0"/>
        </a:p>
      </dsp:txBody>
      <dsp:txXfrm>
        <a:off x="3570082" y="1762687"/>
        <a:ext cx="2075320" cy="538625"/>
      </dsp:txXfrm>
    </dsp:sp>
    <dsp:sp modelId="{37EF638A-02AA-F04C-B947-7B6DE7164190}">
      <dsp:nvSpPr>
        <dsp:cNvPr id="0" name=""/>
        <dsp:cNvSpPr/>
      </dsp:nvSpPr>
      <dsp:spPr>
        <a:xfrm>
          <a:off x="1275841" y="259841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2922298" y="2318847"/>
              </a:moveTo>
              <a:arcTo wR="1559742" hR="1559742" stAng="1747378" swAng="1905245"/>
            </a:path>
          </a:pathLst>
        </a:custGeom>
        <a:noFill/>
        <a:ln w="22225" cap="flat" cmpd="sng" algn="ctr">
          <a:solidFill>
            <a:schemeClr val="tx1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8009B-A75F-BF43-992D-0C654C60525B}">
      <dsp:nvSpPr>
        <dsp:cNvPr id="0" name=""/>
        <dsp:cNvSpPr/>
      </dsp:nvSpPr>
      <dsp:spPr>
        <a:xfrm>
          <a:off x="1981201" y="3293292"/>
          <a:ext cx="2133596" cy="596901"/>
        </a:xfrm>
        <a:prstGeom prst="roundRect">
          <a:avLst/>
        </a:prstGeom>
        <a:noFill/>
        <a:ln w="25400">
          <a:solidFill>
            <a:schemeClr val="tx1"/>
          </a:solidFill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Merchandise</a:t>
          </a:r>
          <a:endParaRPr lang="en-US" sz="2400" kern="1200" dirty="0"/>
        </a:p>
      </dsp:txBody>
      <dsp:txXfrm>
        <a:off x="2010339" y="3322430"/>
        <a:ext cx="2075320" cy="538625"/>
      </dsp:txXfrm>
    </dsp:sp>
    <dsp:sp modelId="{54E2407B-6C18-A34B-BB2D-33B1333BA7F3}">
      <dsp:nvSpPr>
        <dsp:cNvPr id="0" name=""/>
        <dsp:cNvSpPr/>
      </dsp:nvSpPr>
      <dsp:spPr>
        <a:xfrm>
          <a:off x="1700672" y="259841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800638" y="2922298"/>
              </a:moveTo>
              <a:arcTo wR="1559742" hR="1559742" stAng="7147378" swAng="1905245"/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D6D2C-4CC8-9149-8592-2E36879D9D4B}">
      <dsp:nvSpPr>
        <dsp:cNvPr id="0" name=""/>
        <dsp:cNvSpPr/>
      </dsp:nvSpPr>
      <dsp:spPr>
        <a:xfrm>
          <a:off x="421458" y="1733549"/>
          <a:ext cx="2133596" cy="596901"/>
        </a:xfrm>
        <a:prstGeom prst="roundRect">
          <a:avLst/>
        </a:prstGeom>
        <a:noFill/>
        <a:ln w="25400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Turn</a:t>
          </a:r>
          <a:endParaRPr lang="en-US" sz="2400" kern="1200" dirty="0"/>
        </a:p>
      </dsp:txBody>
      <dsp:txXfrm>
        <a:off x="450596" y="1762687"/>
        <a:ext cx="2075320" cy="538625"/>
      </dsp:txXfrm>
    </dsp:sp>
    <dsp:sp modelId="{6C131C9E-67A2-B34A-AD3D-E435EFCAD851}">
      <dsp:nvSpPr>
        <dsp:cNvPr id="0" name=""/>
        <dsp:cNvSpPr/>
      </dsp:nvSpPr>
      <dsp:spPr>
        <a:xfrm>
          <a:off x="1700672" y="684672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197186" y="800638"/>
              </a:moveTo>
              <a:arcTo wR="1559742" hR="1559742" stAng="12547378" swAng="1905245"/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ED22E-9A09-FB47-A3AB-07F777AEC78B}">
      <dsp:nvSpPr>
        <dsp:cNvPr id="0" name=""/>
        <dsp:cNvSpPr/>
      </dsp:nvSpPr>
      <dsp:spPr>
        <a:xfrm>
          <a:off x="2637503" y="113829"/>
          <a:ext cx="2738693" cy="766185"/>
        </a:xfrm>
        <a:prstGeom prst="roundRect">
          <a:avLst/>
        </a:prstGeom>
        <a:noFill/>
        <a:ln w="25400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Asset</a:t>
          </a:r>
          <a:endParaRPr lang="en-US" sz="3100" kern="1200" dirty="0"/>
        </a:p>
      </dsp:txBody>
      <dsp:txXfrm>
        <a:off x="2674905" y="151231"/>
        <a:ext cx="2663889" cy="691381"/>
      </dsp:txXfrm>
    </dsp:sp>
    <dsp:sp modelId="{046B9915-E4EE-B54D-90C1-DC52903EB4F9}">
      <dsp:nvSpPr>
        <dsp:cNvPr id="0" name=""/>
        <dsp:cNvSpPr/>
      </dsp:nvSpPr>
      <dsp:spPr>
        <a:xfrm>
          <a:off x="2221151" y="811808"/>
          <a:ext cx="3229506" cy="3229506"/>
        </a:xfrm>
        <a:custGeom>
          <a:avLst/>
          <a:gdLst/>
          <a:ahLst/>
          <a:cxnLst/>
          <a:rect l="0" t="0" r="0" b="0"/>
          <a:pathLst>
            <a:path>
              <a:moveTo>
                <a:pt x="2425337" y="218192"/>
              </a:moveTo>
              <a:arcTo wR="1614753" hR="1614753" stAng="18007889" swAng="2690483"/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9A248-BD6C-D54A-B6EF-779354E69192}">
      <dsp:nvSpPr>
        <dsp:cNvPr id="0" name=""/>
        <dsp:cNvSpPr/>
      </dsp:nvSpPr>
      <dsp:spPr>
        <a:xfrm>
          <a:off x="4366119" y="2381251"/>
          <a:ext cx="2738693" cy="745400"/>
        </a:xfrm>
        <a:prstGeom prst="roundRect">
          <a:avLst/>
        </a:prstGeom>
        <a:noFill/>
        <a:ln w="25400">
          <a:solidFill>
            <a:schemeClr val="tx1"/>
          </a:solidFill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Process</a:t>
          </a:r>
          <a:endParaRPr lang="en-US" sz="3100" kern="1200" dirty="0"/>
        </a:p>
      </dsp:txBody>
      <dsp:txXfrm>
        <a:off x="4402506" y="2417638"/>
        <a:ext cx="2665919" cy="672626"/>
      </dsp:txXfrm>
    </dsp:sp>
    <dsp:sp modelId="{37EF638A-02AA-F04C-B947-7B6DE7164190}">
      <dsp:nvSpPr>
        <dsp:cNvPr id="0" name=""/>
        <dsp:cNvSpPr/>
      </dsp:nvSpPr>
      <dsp:spPr>
        <a:xfrm>
          <a:off x="2451053" y="867662"/>
          <a:ext cx="3229506" cy="3229506"/>
        </a:xfrm>
        <a:custGeom>
          <a:avLst/>
          <a:gdLst/>
          <a:ahLst/>
          <a:cxnLst/>
          <a:rect l="0" t="0" r="0" b="0"/>
          <a:pathLst>
            <a:path>
              <a:moveTo>
                <a:pt x="2766541" y="2746483"/>
              </a:moveTo>
              <a:arcTo wR="1614753" hR="1614753" stAng="2669805" swAng="5436225"/>
            </a:path>
          </a:pathLst>
        </a:custGeom>
        <a:noFill/>
        <a:ln w="22225" cap="flat" cmpd="sng" algn="ctr">
          <a:solidFill>
            <a:schemeClr val="tx1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8009B-A75F-BF43-992D-0C654C60525B}">
      <dsp:nvSpPr>
        <dsp:cNvPr id="0" name=""/>
        <dsp:cNvSpPr/>
      </dsp:nvSpPr>
      <dsp:spPr>
        <a:xfrm>
          <a:off x="1010489" y="2370858"/>
          <a:ext cx="2738693" cy="766185"/>
        </a:xfrm>
        <a:prstGeom prst="roundRect">
          <a:avLst/>
        </a:prstGeom>
        <a:noFill/>
        <a:ln w="25400">
          <a:solidFill>
            <a:schemeClr val="tx1"/>
          </a:solidFill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Metrics</a:t>
          </a:r>
          <a:endParaRPr lang="en-US" sz="3100" kern="1200" dirty="0"/>
        </a:p>
      </dsp:txBody>
      <dsp:txXfrm>
        <a:off x="1047891" y="2408260"/>
        <a:ext cx="2663889" cy="691381"/>
      </dsp:txXfrm>
    </dsp:sp>
    <dsp:sp modelId="{54E2407B-6C18-A34B-BB2D-33B1333BA7F3}">
      <dsp:nvSpPr>
        <dsp:cNvPr id="0" name=""/>
        <dsp:cNvSpPr/>
      </dsp:nvSpPr>
      <dsp:spPr>
        <a:xfrm>
          <a:off x="2655696" y="787132"/>
          <a:ext cx="3229506" cy="3229506"/>
        </a:xfrm>
        <a:custGeom>
          <a:avLst/>
          <a:gdLst/>
          <a:ahLst/>
          <a:cxnLst/>
          <a:rect l="0" t="0" r="0" b="0"/>
          <a:pathLst>
            <a:path>
              <a:moveTo>
                <a:pt x="48945" y="1220195"/>
              </a:moveTo>
              <a:arcTo wR="1614753" hR="1614753" stAng="11648589" swAng="2597205"/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070A6-39F4-DD44-A955-49FB510586B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AF40F-67CB-CB46-BF3C-9E110A58B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94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38961-8343-48BE-8496-E7AC1D7F6E15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2C20-5241-4EAA-B437-1C73A36AB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2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9 slide presentation to introduce the DrivingSales brand, the problem we solve for our market and our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0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93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Lets look across the industry and see where we can improve.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Start by looking at Return on Assets.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Not ROI: No leverage, No turn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Sales looks good, but its not.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91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compares 10k </a:t>
            </a:r>
            <a:r>
              <a:rPr lang="en-US" dirty="0" err="1" smtClean="0"/>
              <a:t>ivested</a:t>
            </a:r>
            <a:r>
              <a:rPr lang="en-US" baseline="0" dirty="0" smtClean="0"/>
              <a:t> in each type of employee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Severe drop off because they burn opportunities, lower closing rate.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Vegs higher closing, higher gross due to UA on trades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05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58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9 slide presentation to introduce the DrivingSales brand, the problem we solve for our market and our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6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01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9 slide presentation to introduce the DrivingSales brand, the problem we solve for our market and our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2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Asset</a:t>
            </a:r>
            <a:r>
              <a:rPr lang="en-US" baseline="0" dirty="0" smtClean="0"/>
              <a:t> optimization is standardized across org chart.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employee is a steward.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93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9 slide presentation to introduce the DrivingSales brand, the problem we solve for our market and our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45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have asset</a:t>
            </a:r>
            <a:r>
              <a:rPr lang="en-US" baseline="0" dirty="0" smtClean="0"/>
              <a:t> optimization focus: every meeting, interactions the same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Example: used car manager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2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9 slide presentation to introduce the DrivingSales brand, the problem we solve for our market and our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67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9 slide presentation to introduce the DrivingSales brand, the problem we solve for our market and our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61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9 slide presentation to introduce the DrivingSales brand, the problem we solve for our market and our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11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9 slide presentation to introduce the DrivingSales brand, the problem we solve for our market and our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2C20-5241-4EAA-B437-1C73A36AB8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7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8223" y="1833841"/>
            <a:ext cx="8566899" cy="565824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spc="-150" baseline="0">
                <a:solidFill>
                  <a:schemeClr val="tx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dirty="0" smtClean="0"/>
              <a:t>Click here to edit the title (one line)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8223" y="2483965"/>
            <a:ext cx="3916988" cy="452951"/>
          </a:xfr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Tx/>
              <a:buNone/>
              <a:defRPr sz="1800" b="1" i="0" kern="1200" baseline="0">
                <a:solidFill>
                  <a:schemeClr val="tx1"/>
                </a:solidFill>
                <a:effectLst/>
                <a:latin typeface="Roboto Medium"/>
                <a:ea typeface="+mn-ea"/>
                <a:cs typeface="Roboto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37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00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740" y="2068748"/>
            <a:ext cx="8179848" cy="492867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40" y="2585666"/>
            <a:ext cx="8179848" cy="33911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307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740" y="2068748"/>
            <a:ext cx="8179848" cy="492867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40" y="2585666"/>
            <a:ext cx="8179848" cy="33911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684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740" y="2068748"/>
            <a:ext cx="8179848" cy="492867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40" y="2585666"/>
            <a:ext cx="8179848" cy="33911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344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19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926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ansition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223" y="2204616"/>
            <a:ext cx="8566899" cy="354984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0" baseline="0">
                <a:solidFill>
                  <a:schemeClr val="tx1"/>
                </a:solidFill>
                <a:effectLst/>
                <a:latin typeface="Roboto Thin"/>
                <a:ea typeface="+mj-ea"/>
                <a:cs typeface="Roboto Thin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Transition Slide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722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Content and Char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4025" y="1149350"/>
            <a:ext cx="4746625" cy="3295930"/>
          </a:xfrm>
        </p:spPr>
        <p:txBody>
          <a:bodyPr/>
          <a:lstStyle>
            <a:lvl1pPr marL="342900" indent="-342900">
              <a:buSzPct val="80000"/>
              <a:buFont typeface="Arial"/>
              <a:buChar char="•"/>
              <a:defRPr sz="2400" baseline="0"/>
            </a:lvl1pPr>
            <a:lvl2pPr marL="685800" indent="-336550">
              <a:buSzPct val="80000"/>
              <a:buFont typeface="Arial"/>
              <a:buChar char="•"/>
              <a:defRPr/>
            </a:lvl2pPr>
            <a:lvl3pPr marL="1035050" indent="-349250">
              <a:buSzPct val="80000"/>
              <a:buFont typeface="Arial"/>
              <a:buChar char="•"/>
              <a:defRPr/>
            </a:lvl3pPr>
            <a:lvl4pPr marL="1371600" indent="-336550">
              <a:buSzPct val="80000"/>
              <a:buFont typeface="Arial"/>
              <a:buChar char="•"/>
              <a:defRPr/>
            </a:lvl4pPr>
            <a:lvl5pPr marL="1720850" indent="-349250">
              <a:buSzPct val="80000"/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4025" y="296863"/>
            <a:ext cx="4746625" cy="665162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5648325" y="447675"/>
            <a:ext cx="3035300" cy="39976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Charts /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17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ansition Sl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225" y="2204616"/>
            <a:ext cx="8566899" cy="354984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0" baseline="0">
                <a:solidFill>
                  <a:schemeClr val="tx1"/>
                </a:solidFill>
                <a:effectLst/>
                <a:latin typeface="Roboto Thin"/>
                <a:ea typeface="+mj-ea"/>
                <a:cs typeface="Roboto Thin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Transition Slide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816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8223" y="1341035"/>
            <a:ext cx="8566899" cy="1421186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 baseline="0">
                <a:solidFill>
                  <a:schemeClr val="tx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dirty="0" smtClean="0"/>
              <a:t>Click here to edit </a:t>
            </a:r>
            <a:br>
              <a:rPr lang="en-US" dirty="0" smtClean="0"/>
            </a:br>
            <a:r>
              <a:rPr lang="en-US" dirty="0" smtClean="0"/>
              <a:t>the title (two line)</a:t>
            </a:r>
            <a:endParaRPr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8223" y="2770177"/>
            <a:ext cx="3916988" cy="452951"/>
          </a:xfr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Tx/>
              <a:buNone/>
              <a:defRPr sz="1800" b="1" i="0" kern="1200" baseline="0">
                <a:solidFill>
                  <a:schemeClr val="tx1"/>
                </a:solidFill>
                <a:effectLst/>
                <a:latin typeface="Roboto Medium"/>
                <a:ea typeface="+mn-ea"/>
                <a:cs typeface="Roboto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246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Content and Char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4025" y="1149350"/>
            <a:ext cx="4746625" cy="3295930"/>
          </a:xfrm>
        </p:spPr>
        <p:txBody>
          <a:bodyPr/>
          <a:lstStyle>
            <a:lvl1pPr marL="342900" indent="-342900">
              <a:buSzPct val="80000"/>
              <a:buFont typeface="Arial"/>
              <a:buChar char="•"/>
              <a:defRPr sz="2400" baseline="0"/>
            </a:lvl1pPr>
            <a:lvl2pPr marL="685800" indent="-336550">
              <a:buSzPct val="80000"/>
              <a:buFont typeface="Arial"/>
              <a:buChar char="•"/>
              <a:defRPr/>
            </a:lvl2pPr>
            <a:lvl3pPr marL="1035050" indent="-349250">
              <a:buSzPct val="80000"/>
              <a:buFont typeface="Arial"/>
              <a:buChar char="•"/>
              <a:defRPr/>
            </a:lvl3pPr>
            <a:lvl4pPr marL="1371600" indent="-336550">
              <a:buSzPct val="80000"/>
              <a:buFont typeface="Arial"/>
              <a:buChar char="•"/>
              <a:defRPr/>
            </a:lvl4pPr>
            <a:lvl5pPr marL="1720850" indent="-349250">
              <a:buSzPct val="80000"/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4025" y="296863"/>
            <a:ext cx="4746625" cy="665162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5648325" y="447675"/>
            <a:ext cx="3035300" cy="39976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Charts /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05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36FC-753A-EE44-9453-3132A47E1950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354-6914-B546-8C78-BB812D55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36FC-753A-EE44-9453-3132A47E1950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354-6914-B546-8C78-BB812D55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97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36FC-753A-EE44-9453-3132A47E1950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354-6914-B546-8C78-BB812D55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2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36FC-753A-EE44-9453-3132A47E1950}" type="datetimeFigureOut">
              <a:rPr lang="en-US" smtClean="0"/>
              <a:t>4/11/18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354-6914-B546-8C78-BB812D55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7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36FC-753A-EE44-9453-3132A47E1950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354-6914-B546-8C78-BB812D55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59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36FC-753A-EE44-9453-3132A47E1950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354-6914-B546-8C78-BB812D55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06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36FC-753A-EE44-9453-3132A47E1950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354-6914-B546-8C78-BB812D55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6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36FC-753A-EE44-9453-3132A47E1950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354-6914-B546-8C78-BB812D55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60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62050" y="116507"/>
            <a:ext cx="8320296" cy="1072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 spc="-15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62050" y="1205624"/>
            <a:ext cx="8320295" cy="3385831"/>
          </a:xfrm>
        </p:spPr>
        <p:txBody>
          <a:bodyPr>
            <a:normAutofit/>
          </a:bodyPr>
          <a:lstStyle>
            <a:lvl1pPr marL="342900" indent="-342900">
              <a:buSzPct val="80000"/>
              <a:buFont typeface="Arial"/>
              <a:buChar char="•"/>
              <a:defRPr sz="2000" baseline="0"/>
            </a:lvl1pPr>
            <a:lvl2pPr marL="685800" indent="-336550">
              <a:buSzPct val="80000"/>
              <a:buFont typeface="Arial"/>
              <a:buChar char="•"/>
              <a:defRPr sz="1800"/>
            </a:lvl2pPr>
            <a:lvl3pPr marL="1035050" indent="-349250">
              <a:buSzPct val="80000"/>
              <a:buFont typeface="Arial"/>
              <a:buChar char="•"/>
              <a:defRPr sz="1600"/>
            </a:lvl3pPr>
            <a:lvl4pPr marL="1371600" indent="-336550">
              <a:buSzPct val="80000"/>
              <a:buFont typeface="Arial"/>
              <a:buChar char="•"/>
              <a:defRPr sz="1600"/>
            </a:lvl4pPr>
            <a:lvl5pPr marL="1720850" indent="-349250">
              <a:buSzPct val="80000"/>
              <a:buFont typeface="Arial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6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6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6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86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58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49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0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4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4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50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A61-0B2E-C44D-B49C-689E9C1A48E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1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Char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5857343" y="103538"/>
            <a:ext cx="2891072" cy="45008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Charts / Media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62049" y="103537"/>
            <a:ext cx="5391625" cy="1072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 spc="-15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62050" y="1188900"/>
            <a:ext cx="5391623" cy="3415526"/>
          </a:xfrm>
        </p:spPr>
        <p:txBody>
          <a:bodyPr anchor="t" anchorCtr="0">
            <a:normAutofit/>
          </a:bodyPr>
          <a:lstStyle>
            <a:lvl1pPr marL="342900" indent="-342900">
              <a:buSzPct val="80000"/>
              <a:buFont typeface="Arial"/>
              <a:buChar char="•"/>
              <a:defRPr sz="2000" baseline="0"/>
            </a:lvl1pPr>
            <a:lvl2pPr marL="685800" indent="-336550">
              <a:buSzPct val="80000"/>
              <a:buFont typeface="Arial"/>
              <a:buChar char="•"/>
              <a:defRPr sz="1800"/>
            </a:lvl2pPr>
            <a:lvl3pPr marL="1035050" indent="-349250">
              <a:buSzPct val="80000"/>
              <a:buFont typeface="Arial"/>
              <a:buChar char="•"/>
              <a:defRPr sz="1600"/>
            </a:lvl3pPr>
            <a:lvl4pPr marL="1371600" indent="-336550">
              <a:buSzPct val="80000"/>
              <a:buFont typeface="Arial"/>
              <a:buChar char="•"/>
              <a:defRPr sz="1600"/>
            </a:lvl4pPr>
            <a:lvl5pPr marL="1720850" indent="-349250">
              <a:buSzPct val="80000"/>
              <a:buFont typeface="Arial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3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ntent and Char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362049" y="103538"/>
            <a:ext cx="2891072" cy="45008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Charts / Media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325743" y="103537"/>
            <a:ext cx="5391625" cy="1072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 spc="-15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25744" y="1188900"/>
            <a:ext cx="5391623" cy="3415526"/>
          </a:xfrm>
        </p:spPr>
        <p:txBody>
          <a:bodyPr anchor="t" anchorCtr="0">
            <a:normAutofit/>
          </a:bodyPr>
          <a:lstStyle>
            <a:lvl1pPr marL="342900" indent="-342900">
              <a:buSzPct val="80000"/>
              <a:buFont typeface="Arial"/>
              <a:buChar char="•"/>
              <a:defRPr sz="2000" baseline="0"/>
            </a:lvl1pPr>
            <a:lvl2pPr marL="685800" indent="-336550">
              <a:buSzPct val="80000"/>
              <a:buFont typeface="Arial"/>
              <a:buChar char="•"/>
              <a:defRPr sz="1800"/>
            </a:lvl2pPr>
            <a:lvl3pPr marL="1035050" indent="-349250">
              <a:buSzPct val="80000"/>
              <a:buFont typeface="Arial"/>
              <a:buChar char="•"/>
              <a:defRPr sz="1600"/>
            </a:lvl3pPr>
            <a:lvl4pPr marL="1371600" indent="-336550">
              <a:buSzPct val="80000"/>
              <a:buFont typeface="Arial"/>
              <a:buChar char="•"/>
              <a:defRPr sz="1600"/>
            </a:lvl4pPr>
            <a:lvl5pPr marL="1720850" indent="-349250">
              <a:buSzPct val="80000"/>
              <a:buFont typeface="Arial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4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Content and Char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362049" y="103538"/>
            <a:ext cx="2891072" cy="45008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Charts / Media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325743" y="103537"/>
            <a:ext cx="5391625" cy="1072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 spc="-15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25744" y="1188900"/>
            <a:ext cx="5391623" cy="3415526"/>
          </a:xfrm>
        </p:spPr>
        <p:txBody>
          <a:bodyPr anchor="t" anchorCtr="0">
            <a:normAutofit/>
          </a:bodyPr>
          <a:lstStyle>
            <a:lvl1pPr marL="342900" indent="-342900">
              <a:buSzPct val="80000"/>
              <a:buFont typeface="Arial"/>
              <a:buChar char="•"/>
              <a:defRPr sz="2000" baseline="0"/>
            </a:lvl1pPr>
            <a:lvl2pPr marL="685800" indent="-336550">
              <a:buSzPct val="80000"/>
              <a:buFont typeface="Arial"/>
              <a:buChar char="•"/>
              <a:defRPr sz="1800"/>
            </a:lvl2pPr>
            <a:lvl3pPr marL="1035050" indent="-349250">
              <a:buSzPct val="80000"/>
              <a:buFont typeface="Arial"/>
              <a:buChar char="•"/>
              <a:defRPr sz="1600"/>
            </a:lvl3pPr>
            <a:lvl4pPr marL="1371600" indent="-336550">
              <a:buSzPct val="80000"/>
              <a:buFont typeface="Arial"/>
              <a:buChar char="•"/>
              <a:defRPr sz="1600"/>
            </a:lvl4pPr>
            <a:lvl5pPr marL="1720850" indent="-349250">
              <a:buSzPct val="80000"/>
              <a:buFont typeface="Arial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Content and Char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362049" y="103538"/>
            <a:ext cx="3957032" cy="45008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Charts / Media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448783" y="103537"/>
            <a:ext cx="4268586" cy="1072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 spc="-15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448783" y="1188900"/>
            <a:ext cx="4268584" cy="3415526"/>
          </a:xfrm>
        </p:spPr>
        <p:txBody>
          <a:bodyPr anchor="t" anchorCtr="0">
            <a:normAutofit/>
          </a:bodyPr>
          <a:lstStyle>
            <a:lvl1pPr marL="342900" indent="-342900">
              <a:buSzPct val="80000"/>
              <a:buFont typeface="Arial"/>
              <a:buChar char="•"/>
              <a:defRPr sz="2000" baseline="0"/>
            </a:lvl1pPr>
            <a:lvl2pPr marL="685800" indent="-336550">
              <a:buSzPct val="80000"/>
              <a:buFont typeface="Arial"/>
              <a:buChar char="•"/>
              <a:defRPr sz="1800"/>
            </a:lvl2pPr>
            <a:lvl3pPr marL="1035050" indent="-349250">
              <a:buSzPct val="80000"/>
              <a:buFont typeface="Arial"/>
              <a:buChar char="•"/>
              <a:defRPr sz="1600"/>
            </a:lvl3pPr>
            <a:lvl4pPr marL="1371600" indent="-336550">
              <a:buSzPct val="80000"/>
              <a:buFont typeface="Arial"/>
              <a:buChar char="•"/>
              <a:defRPr sz="1600"/>
            </a:lvl4pPr>
            <a:lvl5pPr marL="1720850" indent="-349250">
              <a:buSzPct val="80000"/>
              <a:buFont typeface="Arial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3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Content and Char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4760335" y="103538"/>
            <a:ext cx="3957032" cy="45008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Charts / Media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56682" y="103537"/>
            <a:ext cx="4346406" cy="1072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600" spc="-15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6681" y="1188900"/>
            <a:ext cx="4346405" cy="3415526"/>
          </a:xfrm>
        </p:spPr>
        <p:txBody>
          <a:bodyPr anchor="t" anchorCtr="0">
            <a:normAutofit/>
          </a:bodyPr>
          <a:lstStyle>
            <a:lvl1pPr marL="342900" indent="-342900">
              <a:buSzPct val="80000"/>
              <a:buFont typeface="Arial"/>
              <a:buChar char="•"/>
              <a:defRPr sz="2000" baseline="0"/>
            </a:lvl1pPr>
            <a:lvl2pPr marL="685800" indent="-336550">
              <a:buSzPct val="80000"/>
              <a:buFont typeface="Arial"/>
              <a:buChar char="•"/>
              <a:defRPr sz="1800"/>
            </a:lvl2pPr>
            <a:lvl3pPr marL="1035050" indent="-349250">
              <a:buSzPct val="80000"/>
              <a:buFont typeface="Arial"/>
              <a:buChar char="•"/>
              <a:defRPr sz="1600"/>
            </a:lvl3pPr>
            <a:lvl4pPr marL="1371600" indent="-336550">
              <a:buSzPct val="80000"/>
              <a:buFont typeface="Arial"/>
              <a:buChar char="•"/>
              <a:defRPr sz="1600"/>
            </a:lvl4pPr>
            <a:lvl5pPr marL="1720850" indent="-349250">
              <a:buSzPct val="80000"/>
              <a:buFont typeface="Arial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har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466514" y="214009"/>
            <a:ext cx="8217111" cy="392023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Charts / Media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6514" y="4186080"/>
            <a:ext cx="4746625" cy="665162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Title/Caption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1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3.jpg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2050" y="132827"/>
            <a:ext cx="8333254" cy="10734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050" y="1206231"/>
            <a:ext cx="8333254" cy="33074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92" r:id="rId2"/>
    <p:sldLayoutId id="2147483695" r:id="rId3"/>
    <p:sldLayoutId id="2147483694" r:id="rId4"/>
    <p:sldLayoutId id="2147483724" r:id="rId5"/>
    <p:sldLayoutId id="2147483725" r:id="rId6"/>
    <p:sldLayoutId id="2147483726" r:id="rId7"/>
    <p:sldLayoutId id="2147483727" r:id="rId8"/>
    <p:sldLayoutId id="2147483687" r:id="rId9"/>
    <p:sldLayoutId id="2147483688" r:id="rId10"/>
    <p:sldLayoutId id="2147483701" r:id="rId11"/>
    <p:sldLayoutId id="2147483722" r:id="rId12"/>
    <p:sldLayoutId id="2147483723" r:id="rId13"/>
    <p:sldLayoutId id="2147483693" r:id="rId14"/>
    <p:sldLayoutId id="2147483696" r:id="rId15"/>
    <p:sldLayoutId id="2147483697" r:id="rId16"/>
    <p:sldLayoutId id="2147483728" r:id="rId17"/>
    <p:sldLayoutId id="2147483731" r:id="rId18"/>
    <p:sldLayoutId id="2147483732" r:id="rId19"/>
    <p:sldLayoutId id="2147483733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spc="-150">
          <a:solidFill>
            <a:schemeClr val="bg1"/>
          </a:solidFill>
          <a:effectLst/>
          <a:latin typeface="Roboto Light"/>
          <a:ea typeface="+mj-ea"/>
          <a:cs typeface="Roboto Light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Arial"/>
        <a:buChar char="•"/>
        <a:defRPr sz="2000" b="0" i="0" kern="1200">
          <a:solidFill>
            <a:schemeClr val="tx2">
              <a:lumMod val="50000"/>
            </a:schemeClr>
          </a:solidFill>
          <a:effectLst/>
          <a:latin typeface="Roboto" charset="0"/>
          <a:ea typeface="Roboto" charset="0"/>
          <a:cs typeface="Roboto" charset="0"/>
        </a:defRPr>
      </a:lvl1pPr>
      <a:lvl2pPr marL="685800" indent="-336550" algn="l" defTabSz="914400" rtl="0" eaLnBrk="1" latinLnBrk="0" hangingPunct="1">
        <a:spcBef>
          <a:spcPts val="600"/>
        </a:spcBef>
        <a:buSzPct val="80000"/>
        <a:buFont typeface="Arial"/>
        <a:buChar char="•"/>
        <a:defRPr sz="1800" b="0" i="0" kern="1200">
          <a:solidFill>
            <a:schemeClr val="tx2">
              <a:lumMod val="50000"/>
            </a:schemeClr>
          </a:solidFill>
          <a:effectLst/>
          <a:latin typeface="Roboto" charset="0"/>
          <a:ea typeface="Roboto" charset="0"/>
          <a:cs typeface="Roboto" charset="0"/>
        </a:defRPr>
      </a:lvl2pPr>
      <a:lvl3pPr marL="1035050" indent="-349250" algn="l" defTabSz="914400" rtl="0" eaLnBrk="1" latinLnBrk="0" hangingPunct="1">
        <a:spcBef>
          <a:spcPts val="600"/>
        </a:spcBef>
        <a:buSzPct val="80000"/>
        <a:buFont typeface="Arial"/>
        <a:buChar char="•"/>
        <a:defRPr sz="1600" b="0" i="0" kern="1200">
          <a:solidFill>
            <a:schemeClr val="tx2">
              <a:lumMod val="50000"/>
            </a:schemeClr>
          </a:solidFill>
          <a:effectLst/>
          <a:latin typeface="Roboto" charset="0"/>
          <a:ea typeface="Roboto" charset="0"/>
          <a:cs typeface="Roboto" charset="0"/>
        </a:defRPr>
      </a:lvl3pPr>
      <a:lvl4pPr marL="1371600" indent="-336550" algn="l" defTabSz="914400" rtl="0" eaLnBrk="1" latinLnBrk="0" hangingPunct="1">
        <a:spcBef>
          <a:spcPts val="600"/>
        </a:spcBef>
        <a:buSzPct val="80000"/>
        <a:buFont typeface="Arial"/>
        <a:buChar char="•"/>
        <a:defRPr sz="1600" b="0" i="0" kern="1200">
          <a:solidFill>
            <a:schemeClr val="tx2">
              <a:lumMod val="50000"/>
            </a:schemeClr>
          </a:solidFill>
          <a:effectLst/>
          <a:latin typeface="Roboto" charset="0"/>
          <a:ea typeface="Roboto" charset="0"/>
          <a:cs typeface="Roboto" charset="0"/>
        </a:defRPr>
      </a:lvl4pPr>
      <a:lvl5pPr marL="1720850" indent="-349250" algn="l" defTabSz="914400" rtl="0" eaLnBrk="1" latinLnBrk="0" hangingPunct="1">
        <a:spcBef>
          <a:spcPts val="600"/>
        </a:spcBef>
        <a:buSzPct val="80000"/>
        <a:buFont typeface="Arial"/>
        <a:buChar char="•"/>
        <a:defRPr sz="1600" b="0" i="0" kern="1200">
          <a:solidFill>
            <a:schemeClr val="tx2">
              <a:lumMod val="50000"/>
            </a:schemeClr>
          </a:solidFill>
          <a:effectLst/>
          <a:latin typeface="Roboto" charset="0"/>
          <a:ea typeface="Roboto" charset="0"/>
          <a:cs typeface="Roboto" charset="0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23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23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23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23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136FC-753A-EE44-9453-3132A47E1950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6C354-6914-B546-8C78-BB812D55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8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97A61-0B2E-C44D-B49C-689E9C1A48EC}" type="datetimeFigureOut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15D0-A28B-7948-B100-7DB53592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tiff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tiff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HCM background banne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" y="0"/>
            <a:ext cx="9124693" cy="5143500"/>
          </a:xfrm>
          <a:prstGeom prst="rect">
            <a:avLst/>
          </a:prstGeom>
        </p:spPr>
      </p:pic>
      <p:pic>
        <p:nvPicPr>
          <p:cNvPr id="7" name="Picture 6" descr="DS Logo White 300d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40" y="4611114"/>
            <a:ext cx="1905120" cy="40488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304097" y="1396099"/>
            <a:ext cx="7214869" cy="1421186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150" baseline="0">
                <a:solidFill>
                  <a:schemeClr val="tx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spc="0" dirty="0" smtClean="0">
                <a:latin typeface="Roboto Regular"/>
                <a:cs typeface="Roboto Regular"/>
              </a:rPr>
              <a:t>Dealership Process to</a:t>
            </a:r>
            <a:br>
              <a:rPr lang="en-US" spc="0" dirty="0" smtClean="0">
                <a:latin typeface="Roboto Regular"/>
                <a:cs typeface="Roboto Regular"/>
              </a:rPr>
            </a:br>
            <a:r>
              <a:rPr lang="en-US" spc="0" dirty="0" smtClean="0">
                <a:latin typeface="Roboto Regular"/>
                <a:cs typeface="Roboto Regular"/>
              </a:rPr>
              <a:t>Maximize Opportunity</a:t>
            </a:r>
            <a:r>
              <a:rPr lang="en-US" spc="0" dirty="0" smtClean="0">
                <a:latin typeface="Roboto Regular"/>
                <a:cs typeface="Roboto Regular"/>
              </a:rPr>
              <a:t>.</a:t>
            </a:r>
            <a:endParaRPr sz="2400" spc="0" dirty="0"/>
          </a:p>
        </p:txBody>
      </p:sp>
    </p:spTree>
    <p:extLst>
      <p:ext uri="{BB962C8B-B14F-4D97-AF65-F5344CB8AC3E}">
        <p14:creationId xmlns:p14="http://schemas.microsoft.com/office/powerpoint/2010/main" val="18147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649492"/>
            <a:ext cx="9143999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dirty="0" smtClean="0">
                <a:latin typeface="Roboto Medium"/>
                <a:cs typeface="Roboto Medium"/>
              </a:rPr>
              <a:t>Process</a:t>
            </a:r>
            <a:r>
              <a:rPr lang="en-US" dirty="0" smtClean="0">
                <a:latin typeface="Roboto Medium"/>
                <a:cs typeface="Roboto Medium"/>
              </a:rPr>
              <a:t>:</a:t>
            </a:r>
            <a:endParaRPr lang="en-US" dirty="0" smtClean="0">
              <a:latin typeface="Roboto Medium"/>
              <a:cs typeface="Roboto Medium"/>
            </a:endParaRPr>
          </a:p>
          <a:p>
            <a:pPr algn="ctr"/>
            <a:r>
              <a:rPr lang="en-US" sz="4800" dirty="0" smtClean="0">
                <a:latin typeface="Roboto Medium"/>
                <a:cs typeface="Roboto Medium"/>
              </a:rPr>
              <a:t>Sales/Customer Experience</a:t>
            </a:r>
            <a:endParaRPr lang="en-US" sz="4800" dirty="0" smtClean="0">
              <a:latin typeface="Roboto Medium"/>
              <a:cs typeface="Roboto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1220" y="215289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endParaRPr lang="en-US" sz="1200" dirty="0" err="1" smtClean="0">
              <a:latin typeface="Roboto Medium"/>
              <a:cs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8202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les Flow Chart20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29" y="76185"/>
            <a:ext cx="6223000" cy="48132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46900" y="1435100"/>
            <a:ext cx="241300" cy="1257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46900" y="2971800"/>
            <a:ext cx="241300" cy="1193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11700" y="2482814"/>
            <a:ext cx="165100" cy="6413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69829" y="2482814"/>
            <a:ext cx="135471" cy="7429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08100" y="2482814"/>
            <a:ext cx="241300" cy="6413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87129" y="2482814"/>
            <a:ext cx="876300" cy="6413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17178" y="2482814"/>
            <a:ext cx="357721" cy="6413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16099" y="1089007"/>
            <a:ext cx="596899" cy="3206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605608" y="1089007"/>
            <a:ext cx="658292" cy="3206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892284" y="1836682"/>
            <a:ext cx="1219216" cy="1318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3026" y="1739900"/>
            <a:ext cx="1098574" cy="2793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262029" y="2416905"/>
            <a:ext cx="571500" cy="1611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flipV="1">
            <a:off x="5300129" y="2768600"/>
            <a:ext cx="571500" cy="127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flipV="1">
            <a:off x="5283200" y="3098800"/>
            <a:ext cx="571500" cy="127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763429" y="3506698"/>
            <a:ext cx="1219216" cy="1318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715671" y="4131405"/>
            <a:ext cx="1219216" cy="1318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713424" y="4695022"/>
            <a:ext cx="1322949" cy="133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38400" y="5257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endParaRPr lang="en-US" sz="1200" dirty="0" err="1" smtClean="0">
              <a:latin typeface="Roboto Medium"/>
              <a:cs typeface="Roboto Medium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82645" y="4711714"/>
            <a:ext cx="1964255" cy="116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278029" y="2433512"/>
            <a:ext cx="249770" cy="792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3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44547" y="1649492"/>
            <a:ext cx="5393803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dirty="0" smtClean="0">
                <a:latin typeface="Roboto Medium"/>
                <a:cs typeface="Roboto Medium"/>
              </a:rPr>
              <a:t>Process:</a:t>
            </a:r>
            <a:endParaRPr lang="en-US" dirty="0" smtClean="0">
              <a:latin typeface="Roboto Medium"/>
              <a:cs typeface="Roboto Medium"/>
            </a:endParaRPr>
          </a:p>
          <a:p>
            <a:pPr algn="ctr"/>
            <a:r>
              <a:rPr lang="en-US" sz="4800" dirty="0" smtClean="0">
                <a:latin typeface="Roboto Medium"/>
                <a:cs typeface="Roboto Medium"/>
              </a:rPr>
              <a:t>New/Used Inventory</a:t>
            </a:r>
            <a:endParaRPr lang="en-US" sz="4800" dirty="0" smtClean="0">
              <a:latin typeface="Roboto Medium"/>
              <a:cs typeface="Roboto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1220" y="215289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endParaRPr lang="en-US" sz="1200" dirty="0" err="1" smtClean="0">
              <a:latin typeface="Roboto Medium"/>
              <a:cs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47428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88077107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63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ed Stocking Analysi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8864600" cy="337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3911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endParaRPr lang="en-US" sz="1200" dirty="0" err="1" smtClean="0">
              <a:latin typeface="Roboto Medium"/>
              <a:cs typeface="Roboto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00" y="3659261"/>
            <a:ext cx="6997700" cy="12302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AutoNum type="arabicPeriod"/>
            </a:pPr>
            <a:endParaRPr lang="en-US" sz="12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r>
              <a:rPr lang="en-US" sz="1200" dirty="0" smtClean="0">
                <a:solidFill>
                  <a:srgbClr val="21418E"/>
                </a:solidFill>
                <a:latin typeface="Roboto Regular"/>
                <a:cs typeface="Roboto Regular"/>
              </a:rPr>
              <a:t>Do we have inventory to make our forecast?</a:t>
            </a:r>
          </a:p>
          <a:p>
            <a:pPr marL="342900" indent="-342900">
              <a:buAutoNum type="arabicPeriod"/>
            </a:pPr>
            <a:r>
              <a:rPr lang="en-US" sz="1200" dirty="0" smtClean="0">
                <a:solidFill>
                  <a:srgbClr val="21418E"/>
                </a:solidFill>
                <a:latin typeface="Roboto Regular"/>
                <a:cs typeface="Roboto Regular"/>
              </a:rPr>
              <a:t>What should our days supply be?</a:t>
            </a:r>
          </a:p>
          <a:p>
            <a:pPr marL="342900" indent="-342900">
              <a:buAutoNum type="arabicPeriod"/>
            </a:pPr>
            <a:r>
              <a:rPr lang="en-US" sz="1200" dirty="0" smtClean="0">
                <a:solidFill>
                  <a:srgbClr val="21418E"/>
                </a:solidFill>
                <a:latin typeface="Roboto Regular"/>
                <a:cs typeface="Roboto Regular"/>
              </a:rPr>
              <a:t>What will be the impact be of current inventory on gross?</a:t>
            </a:r>
          </a:p>
          <a:p>
            <a:pPr marL="342900" indent="-342900">
              <a:buAutoNum type="arabicPeriod"/>
            </a:pPr>
            <a:r>
              <a:rPr lang="en-US" sz="1200" dirty="0" smtClean="0">
                <a:solidFill>
                  <a:srgbClr val="21418E"/>
                </a:solidFill>
                <a:latin typeface="Roboto Regular"/>
                <a:cs typeface="Roboto Regular"/>
              </a:rPr>
              <a:t>What cars do we need to purchase?</a:t>
            </a:r>
          </a:p>
          <a:p>
            <a:pPr marL="342900" indent="-342900">
              <a:buAutoNum type="arabicPeriod"/>
            </a:pPr>
            <a:r>
              <a:rPr lang="en-US" sz="1200" dirty="0" smtClean="0">
                <a:solidFill>
                  <a:srgbClr val="21418E"/>
                </a:solidFill>
                <a:latin typeface="Roboto Regular"/>
                <a:cs typeface="Roboto Regular"/>
              </a:rPr>
              <a:t>Do we have any recon issues?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21418E"/>
              </a:solidFill>
              <a:latin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3627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ed Pricing Analysi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450850"/>
            <a:ext cx="8712200" cy="2501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700" y="3329061"/>
            <a:ext cx="6997700" cy="12302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AutoNum type="arabicPeriod"/>
            </a:pPr>
            <a:endParaRPr lang="en-US" sz="12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r>
              <a:rPr lang="en-US" sz="1200" dirty="0" smtClean="0">
                <a:solidFill>
                  <a:srgbClr val="21418E"/>
                </a:solidFill>
                <a:latin typeface="Roboto Regular"/>
                <a:cs typeface="Roboto Regular"/>
              </a:rPr>
              <a:t>Do we have any problem inventory that we need to handle?</a:t>
            </a:r>
          </a:p>
          <a:p>
            <a:pPr marL="342900" indent="-342900">
              <a:buAutoNum type="arabicPeriod"/>
            </a:pPr>
            <a:r>
              <a:rPr lang="en-US" sz="1200" dirty="0" smtClean="0">
                <a:solidFill>
                  <a:srgbClr val="21418E"/>
                </a:solidFill>
                <a:latin typeface="Roboto Regular"/>
                <a:cs typeface="Roboto Regular"/>
              </a:rPr>
              <a:t>Is each bucket priced according to our pricing strategy?</a:t>
            </a:r>
          </a:p>
          <a:p>
            <a:pPr marL="342900" indent="-342900">
              <a:buAutoNum type="arabicPeriod"/>
            </a:pPr>
            <a:r>
              <a:rPr lang="en-US" sz="1200" dirty="0" smtClean="0">
                <a:solidFill>
                  <a:srgbClr val="21418E"/>
                </a:solidFill>
                <a:latin typeface="Roboto Regular"/>
                <a:cs typeface="Roboto Regular"/>
              </a:rPr>
              <a:t>What cars need to be repriced due to aging?</a:t>
            </a:r>
          </a:p>
          <a:p>
            <a:pPr marL="342900" indent="-342900">
              <a:buAutoNum type="arabicPeriod"/>
            </a:pPr>
            <a:r>
              <a:rPr lang="en-US" sz="1200" dirty="0" smtClean="0">
                <a:solidFill>
                  <a:srgbClr val="21418E"/>
                </a:solidFill>
                <a:latin typeface="Roboto Regular"/>
                <a:cs typeface="Roboto Regular"/>
              </a:rPr>
              <a:t>What cars need to be highlighted in the sales meeting for aggressive pricing?</a:t>
            </a:r>
          </a:p>
          <a:p>
            <a:pPr marL="342900" indent="-342900">
              <a:buAutoNum type="arabicPeriod"/>
            </a:pPr>
            <a:endParaRPr lang="en-US" sz="12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sz="12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sz="12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sz="12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sz="12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21418E"/>
              </a:solidFill>
              <a:latin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868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5601" y="653983"/>
            <a:ext cx="2730501" cy="18940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 smtClean="0">
                <a:solidFill>
                  <a:srgbClr val="21418E"/>
                </a:solidFill>
                <a:latin typeface="Roboto Regular"/>
                <a:cs typeface="Roboto Regular"/>
              </a:rPr>
              <a:t>Monday: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Line lot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Inspect Merchandising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Compile Reports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Drive Inventory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Inspect Recon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Buy Replacements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21418E"/>
              </a:solidFill>
              <a:latin typeface="Roboto Regular"/>
              <a:cs typeface="Roboto Regula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601" y="2638053"/>
            <a:ext cx="2730501" cy="17543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 smtClean="0">
                <a:solidFill>
                  <a:srgbClr val="21418E"/>
                </a:solidFill>
                <a:latin typeface="Roboto Regular"/>
                <a:cs typeface="Roboto Regular"/>
              </a:rPr>
              <a:t>Thursday:</a:t>
            </a:r>
          </a:p>
          <a:p>
            <a:pPr marL="342900" indent="-342900">
              <a:buAutoNum type="arabicPeriod"/>
            </a:pPr>
            <a:r>
              <a:rPr lang="en-US" sz="1500" dirty="0" err="1" smtClean="0">
                <a:solidFill>
                  <a:srgbClr val="21418E"/>
                </a:solidFill>
                <a:latin typeface="Roboto Regular"/>
                <a:cs typeface="Roboto Regular"/>
              </a:rPr>
              <a:t>Reprice</a:t>
            </a: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 Report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Hang tags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Dot Cars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Define Spiffs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Buy Replacements</a:t>
            </a:r>
          </a:p>
          <a:p>
            <a:pPr marL="342900" indent="-342900">
              <a:buAutoNum type="arabicPeriod"/>
            </a:pPr>
            <a:endParaRPr lang="en-US" sz="15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sz="15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sz="1500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21418E"/>
              </a:solidFill>
              <a:latin typeface="Roboto Regular"/>
              <a:cs typeface="Roboto Regula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8504" y="653983"/>
            <a:ext cx="2730501" cy="18940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 smtClean="0">
                <a:solidFill>
                  <a:srgbClr val="21418E"/>
                </a:solidFill>
                <a:latin typeface="Roboto Regular"/>
                <a:cs typeface="Roboto Regular"/>
              </a:rPr>
              <a:t>Tuesday (off):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Inspect Recon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Inspect Merchandising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Buy Replacements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Wholesale aged </a:t>
            </a: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cars</a:t>
            </a:r>
            <a:endParaRPr lang="en-US" sz="1500" dirty="0">
              <a:solidFill>
                <a:srgbClr val="21418E"/>
              </a:solidFill>
              <a:latin typeface="Roboto Regular"/>
              <a:cs typeface="Roboto Regula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8504" y="2638053"/>
            <a:ext cx="2730501" cy="17543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 smtClean="0">
                <a:solidFill>
                  <a:srgbClr val="21418E"/>
                </a:solidFill>
                <a:latin typeface="Roboto Regular"/>
                <a:cs typeface="Roboto Regular"/>
              </a:rPr>
              <a:t>Friday: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Launch Spiffs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Announce </a:t>
            </a:r>
            <a:r>
              <a:rPr lang="en-US" sz="1500" dirty="0" err="1" smtClean="0">
                <a:solidFill>
                  <a:srgbClr val="21418E"/>
                </a:solidFill>
                <a:latin typeface="Roboto Regular"/>
                <a:cs typeface="Roboto Regular"/>
              </a:rPr>
              <a:t>Repricings</a:t>
            </a: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!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Line Lot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Close wholesales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Appraise &amp; Sell!</a:t>
            </a:r>
          </a:p>
          <a:p>
            <a:endParaRPr lang="en-US" dirty="0" smtClean="0">
              <a:solidFill>
                <a:srgbClr val="21418E"/>
              </a:solidFill>
              <a:latin typeface="Roboto Regular"/>
              <a:cs typeface="Roboto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3301" y="653983"/>
            <a:ext cx="2730501" cy="18940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 smtClean="0">
                <a:solidFill>
                  <a:srgbClr val="21418E"/>
                </a:solidFill>
                <a:latin typeface="Roboto Regular"/>
                <a:cs typeface="Roboto Regular"/>
              </a:rPr>
              <a:t>Wednesday: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Inspect Recon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Inspect Merchandising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Buy </a:t>
            </a: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Replacements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srgbClr val="21418E"/>
                </a:solidFill>
                <a:latin typeface="Roboto Regular"/>
                <a:cs typeface="Roboto Regular"/>
              </a:rPr>
              <a:t>Wholesale aged cars</a:t>
            </a:r>
          </a:p>
          <a:p>
            <a:endParaRPr lang="en-US" sz="1500" dirty="0">
              <a:solidFill>
                <a:srgbClr val="21418E"/>
              </a:solidFill>
              <a:latin typeface="Roboto Regular"/>
              <a:cs typeface="Roboto Regular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21418E"/>
              </a:solidFill>
              <a:latin typeface="Roboto Regular"/>
              <a:cs typeface="Roboto Regular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3301" y="2638053"/>
            <a:ext cx="2730501" cy="17543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 smtClean="0">
                <a:solidFill>
                  <a:srgbClr val="21418E"/>
                </a:solidFill>
                <a:latin typeface="Roboto Regular"/>
                <a:cs typeface="Roboto Regular"/>
              </a:rPr>
              <a:t>Saturday: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srgbClr val="21418E"/>
                </a:solidFill>
                <a:latin typeface="Roboto Regular"/>
                <a:cs typeface="Roboto Regular"/>
              </a:rPr>
              <a:t>Appraise &amp; Sell!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21418E"/>
              </a:solidFill>
              <a:latin typeface="Roboto Regular"/>
              <a:cs typeface="Roboto Regular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0" y="1"/>
            <a:ext cx="9144000" cy="558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spc="-150">
                <a:solidFill>
                  <a:schemeClr val="bg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pPr algn="ctr"/>
            <a:r>
              <a:rPr lang="en-US" sz="2400" dirty="0" smtClean="0"/>
              <a:t>Used Car Management Schedule</a:t>
            </a:r>
          </a:p>
        </p:txBody>
      </p:sp>
    </p:spTree>
    <p:extLst>
      <p:ext uri="{BB962C8B-B14F-4D97-AF65-F5344CB8AC3E}">
        <p14:creationId xmlns:p14="http://schemas.microsoft.com/office/powerpoint/2010/main" val="48908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44547" y="1649492"/>
            <a:ext cx="5393803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dirty="0" smtClean="0">
                <a:latin typeface="Roboto Medium"/>
                <a:cs typeface="Roboto Medium"/>
              </a:rPr>
              <a:t>Process:</a:t>
            </a:r>
            <a:endParaRPr lang="en-US" dirty="0" smtClean="0">
              <a:latin typeface="Roboto Medium"/>
              <a:cs typeface="Roboto Medium"/>
            </a:endParaRPr>
          </a:p>
          <a:p>
            <a:pPr algn="ctr"/>
            <a:r>
              <a:rPr lang="en-US" sz="4800" dirty="0" smtClean="0">
                <a:latin typeface="Roboto Medium"/>
                <a:cs typeface="Roboto Medium"/>
              </a:rPr>
              <a:t>Human Capital Management</a:t>
            </a:r>
            <a:endParaRPr lang="en-US" sz="4800" dirty="0" smtClean="0">
              <a:latin typeface="Roboto Medium"/>
              <a:cs typeface="Roboto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1220" y="215289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endParaRPr lang="en-US" sz="1200" dirty="0" err="1" smtClean="0">
              <a:latin typeface="Roboto Medium"/>
              <a:cs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68646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996"/>
            <a:ext cx="9144000" cy="3901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435" y="203438"/>
            <a:ext cx="5003800" cy="390106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Roboto Medium"/>
                <a:cs typeface="Roboto Medium"/>
              </a:rPr>
              <a:t>HCM Process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435" y="513251"/>
            <a:ext cx="4622800" cy="58715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A structured process to advance employees’ careers while optimizing their performance.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2500" y="2492502"/>
            <a:ext cx="1606584" cy="44224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Sales </a:t>
            </a:r>
          </a:p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Consultant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6815" y="3151042"/>
            <a:ext cx="1359478" cy="44224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Jr Sales </a:t>
            </a:r>
          </a:p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Consultant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87370" y="3855102"/>
            <a:ext cx="699484" cy="44224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Trainee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17873" y="1771819"/>
            <a:ext cx="134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Sr. Sales</a:t>
            </a:r>
          </a:p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Consultant</a:t>
            </a:r>
            <a:endParaRPr lang="en-US" sz="1200" dirty="0">
              <a:solidFill>
                <a:srgbClr val="376CAF"/>
              </a:solidFill>
              <a:latin typeface="Roboto Medium"/>
              <a:cs typeface="Roboto Medium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40" y="1422395"/>
            <a:ext cx="2480843" cy="2478777"/>
          </a:xfrm>
          <a:prstGeom prst="rect">
            <a:avLst/>
          </a:prstGeom>
        </p:spPr>
      </p:pic>
      <p:sp>
        <p:nvSpPr>
          <p:cNvPr id="19" name="Process 18"/>
          <p:cNvSpPr/>
          <p:nvPr/>
        </p:nvSpPr>
        <p:spPr>
          <a:xfrm>
            <a:off x="3057831" y="1467880"/>
            <a:ext cx="2744669" cy="947519"/>
          </a:xfrm>
          <a:prstGeom prst="flowChartProces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4310" indent="-19431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Development Requirements</a:t>
            </a:r>
          </a:p>
          <a:p>
            <a:pPr marL="194310" indent="-19431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Habits to Build </a:t>
            </a:r>
          </a:p>
          <a:p>
            <a:pPr marL="194310" indent="-19431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Achievement Requirements</a:t>
            </a:r>
          </a:p>
        </p:txBody>
      </p:sp>
      <p:pic>
        <p:nvPicPr>
          <p:cNvPr id="20" name="Picture 19" descr="mage result for green check 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5" y="5655958"/>
            <a:ext cx="235153" cy="20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age result for green check 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5655958"/>
            <a:ext cx="235153" cy="208828"/>
          </a:xfrm>
          <a:prstGeom prst="rect">
            <a:avLst/>
          </a:prstGeom>
          <a:noFill/>
          <a:extLst/>
        </p:spPr>
      </p:pic>
      <p:sp>
        <p:nvSpPr>
          <p:cNvPr id="23" name="Process 22"/>
          <p:cNvSpPr/>
          <p:nvPr/>
        </p:nvSpPr>
        <p:spPr>
          <a:xfrm>
            <a:off x="3520312" y="973714"/>
            <a:ext cx="1874775" cy="359780"/>
          </a:xfrm>
          <a:prstGeom prst="flowChartProces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i="1" dirty="0" smtClean="0">
                <a:solidFill>
                  <a:schemeClr val="tx2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Growth </a:t>
            </a:r>
          </a:p>
          <a:p>
            <a:pPr algn="ctr"/>
            <a:r>
              <a:rPr lang="en-US" sz="1050" i="1" dirty="0" smtClean="0">
                <a:solidFill>
                  <a:schemeClr val="tx2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Standards:</a:t>
            </a: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8821" y="961014"/>
            <a:ext cx="2713679" cy="1531488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88822" y="970451"/>
            <a:ext cx="2713678" cy="433938"/>
          </a:xfrm>
          <a:prstGeom prst="rect">
            <a:avLst/>
          </a:prstGeom>
          <a:solidFill>
            <a:srgbClr val="2B569F"/>
          </a:solidFill>
          <a:ln w="9525">
            <a:solidFill>
              <a:srgbClr val="2B56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Growth Requirements</a:t>
            </a:r>
            <a:endParaRPr lang="en-US" sz="1100" dirty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6770" y="98895"/>
            <a:ext cx="2407814" cy="65225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rgbClr val="376CAF"/>
                </a:solidFill>
                <a:latin typeface="Roboto Medium"/>
                <a:cs typeface="Roboto Medium"/>
              </a:rPr>
              <a:t>High Performance</a:t>
            </a:r>
          </a:p>
        </p:txBody>
      </p:sp>
    </p:spTree>
    <p:extLst>
      <p:ext uri="{BB962C8B-B14F-4D97-AF65-F5344CB8AC3E}">
        <p14:creationId xmlns:p14="http://schemas.microsoft.com/office/powerpoint/2010/main" val="13525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HCM background banne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" y="0"/>
            <a:ext cx="9146519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1021" y="1375538"/>
            <a:ext cx="8718850" cy="1092976"/>
          </a:xfrm>
        </p:spPr>
        <p:txBody>
          <a:bodyPr vert="horz" lIns="91440" tIns="45720" rIns="91440" bIns="45720" rtlCol="0" anchor="t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150" baseline="0">
                <a:solidFill>
                  <a:schemeClr val="tx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pPr algn="ctr"/>
            <a:r>
              <a:rPr lang="en-US" spc="0" dirty="0" smtClean="0">
                <a:latin typeface="Roboto Regular"/>
                <a:cs typeface="Roboto Regular"/>
              </a:rPr>
              <a:t>What have we learned from the aggregation of industry data?</a:t>
            </a:r>
            <a:endParaRPr sz="2400" spc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34" y="4636951"/>
            <a:ext cx="1341224" cy="2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8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lh3.googleusercontent.com/-IFGGIj-E1ak/Ws3QqmB0rWI/AAAAAAAADZY/SlwwTBPHkhkMnOzEIq34Eg2y-gtFOV2fg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"/>
          <a:stretch/>
        </p:blipFill>
        <p:spPr bwMode="auto">
          <a:xfrm>
            <a:off x="317500" y="315334"/>
            <a:ext cx="6350000" cy="432334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12000" y="838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Roboto Medium"/>
                <a:cs typeface="Roboto Medium"/>
              </a:rPr>
              <a:t>Jared &amp; Kristi</a:t>
            </a:r>
          </a:p>
          <a:p>
            <a:r>
              <a:rPr lang="en-US" sz="1200" dirty="0" smtClean="0">
                <a:solidFill>
                  <a:schemeClr val="bg2"/>
                </a:solidFill>
                <a:latin typeface="Roboto Medium"/>
                <a:cs typeface="Roboto Medium"/>
              </a:rPr>
              <a:t>Hamilton</a:t>
            </a:r>
            <a:endParaRPr lang="en-US" sz="1200" dirty="0" smtClean="0">
              <a:solidFill>
                <a:schemeClr val="bg2"/>
              </a:solidFill>
              <a:latin typeface="Roboto Medium"/>
              <a:cs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569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627" b="4134"/>
          <a:stretch/>
        </p:blipFill>
        <p:spPr>
          <a:xfrm>
            <a:off x="0" y="0"/>
            <a:ext cx="9144000" cy="464144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69246" y="259684"/>
            <a:ext cx="5375970" cy="1603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spc="-150">
                <a:solidFill>
                  <a:schemeClr val="bg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dirty="0" smtClean="0"/>
              <a:t>For every $10,000 what is returned?  (ROA)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451676" y="363856"/>
            <a:ext cx="11575" cy="4092397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07535" y="3345083"/>
            <a:ext cx="891251" cy="21991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Roboto Medium"/>
                <a:cs typeface="Roboto Medium"/>
              </a:rPr>
              <a:t>$1,384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8142" y="3455042"/>
            <a:ext cx="891251" cy="21991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Roboto Medium"/>
                <a:cs typeface="Roboto Medium"/>
              </a:rPr>
              <a:t>$638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03230" y="2640957"/>
            <a:ext cx="891251" cy="21991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Roboto Medium"/>
                <a:cs typeface="Roboto Medium"/>
              </a:rPr>
              <a:t>$6,667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33643" y="476491"/>
            <a:ext cx="891251" cy="21991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Roboto Medium"/>
                <a:cs typeface="Roboto Medium"/>
              </a:rPr>
              <a:t>$25,714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2326" y="149724"/>
            <a:ext cx="891251" cy="21991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Roboto Medium"/>
                <a:cs typeface="Roboto Medium"/>
              </a:rPr>
              <a:t>$27,791</a:t>
            </a:r>
          </a:p>
        </p:txBody>
      </p:sp>
    </p:spTree>
    <p:extLst>
      <p:ext uri="{BB962C8B-B14F-4D97-AF65-F5344CB8AC3E}">
        <p14:creationId xmlns:p14="http://schemas.microsoft.com/office/powerpoint/2010/main" val="16382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253" t="7876" r="12532" b="8185"/>
          <a:stretch/>
        </p:blipFill>
        <p:spPr>
          <a:xfrm>
            <a:off x="104171" y="288186"/>
            <a:ext cx="7060558" cy="43173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96091" y="3483980"/>
            <a:ext cx="787077" cy="104171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37196" y="925974"/>
            <a:ext cx="868098" cy="671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44003" y="4571996"/>
            <a:ext cx="891251" cy="21991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  <a:latin typeface="Roboto Medium"/>
                <a:cs typeface="Roboto Medium"/>
              </a:rPr>
              <a:t>-$24,726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4044" y="1296364"/>
            <a:ext cx="891251" cy="21991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Roboto Medium"/>
                <a:cs typeface="Roboto Medium"/>
              </a:rPr>
              <a:t>$36,361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398" y="1915610"/>
            <a:ext cx="891251" cy="21991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Roboto Medium"/>
                <a:cs typeface="Roboto Medium"/>
              </a:rPr>
              <a:t>$27,971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58288" y="484960"/>
            <a:ext cx="5320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For every $10,000 what is returned?  (ROA)</a:t>
            </a:r>
          </a:p>
        </p:txBody>
      </p:sp>
    </p:spTree>
    <p:extLst>
      <p:ext uri="{BB962C8B-B14F-4D97-AF65-F5344CB8AC3E}">
        <p14:creationId xmlns:p14="http://schemas.microsoft.com/office/powerpoint/2010/main" val="5967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60899" y="352282"/>
            <a:ext cx="8566899" cy="5658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spc="-150">
                <a:solidFill>
                  <a:schemeClr val="bg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sz="3200" i="1" dirty="0" smtClean="0"/>
              <a:t>“Millennials don’t want to work hard enough to be successful.”</a:t>
            </a:r>
            <a:endParaRPr lang="en-US" sz="3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14" y="1723673"/>
            <a:ext cx="1889451" cy="2453833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420498" y="2221764"/>
            <a:ext cx="4813312" cy="728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spc="-150">
                <a:solidFill>
                  <a:schemeClr val="bg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sz="3200" i="1" dirty="0" smtClean="0">
                <a:solidFill>
                  <a:schemeClr val="accent2"/>
                </a:solidFill>
              </a:rPr>
              <a:t>“</a:t>
            </a:r>
            <a:r>
              <a:rPr lang="en-US" sz="3200" b="1" i="1" dirty="0" smtClean="0">
                <a:solidFill>
                  <a:schemeClr val="accent2"/>
                </a:solidFill>
                <a:latin typeface="Roboto Light" charset="0"/>
                <a:ea typeface="Roboto Light" charset="0"/>
                <a:cs typeface="Roboto Light" charset="0"/>
              </a:rPr>
              <a:t>We hire from the same talent pool you do.”</a:t>
            </a:r>
            <a:endParaRPr lang="en-US" sz="3200" b="1" i="1" dirty="0">
              <a:solidFill>
                <a:schemeClr val="accent2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0572" y="2950589"/>
            <a:ext cx="1736202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2"/>
                </a:solidFill>
                <a:latin typeface="Roboto Medium"/>
                <a:cs typeface="Roboto Medium"/>
              </a:rPr>
              <a:t>-Disney Institute</a:t>
            </a:r>
            <a:endParaRPr lang="en-US" sz="1200" dirty="0" err="1" smtClean="0">
              <a:solidFill>
                <a:schemeClr val="accent2"/>
              </a:solidFill>
              <a:latin typeface="Roboto Medium"/>
              <a:cs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0521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996"/>
            <a:ext cx="9144000" cy="3901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435" y="203438"/>
            <a:ext cx="5003800" cy="390106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Roboto Medium"/>
                <a:cs typeface="Roboto Medium"/>
              </a:rPr>
              <a:t>HCM Process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435" y="513251"/>
            <a:ext cx="4622800" cy="58715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A structured process to advance employees’ careers while optimizing their performance.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2500" y="2492502"/>
            <a:ext cx="1606584" cy="44224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Sales </a:t>
            </a:r>
          </a:p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Consultant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6815" y="3151042"/>
            <a:ext cx="1359478" cy="44224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Jr Sales </a:t>
            </a:r>
          </a:p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Consultant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87370" y="3855102"/>
            <a:ext cx="699484" cy="44224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Trainee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17873" y="1771819"/>
            <a:ext cx="134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Sr. Sales</a:t>
            </a:r>
          </a:p>
          <a:p>
            <a:r>
              <a:rPr lang="en-US" sz="1200" dirty="0" smtClean="0">
                <a:solidFill>
                  <a:srgbClr val="376CAF"/>
                </a:solidFill>
                <a:latin typeface="Roboto Medium"/>
                <a:cs typeface="Roboto Medium"/>
              </a:rPr>
              <a:t>Consultant</a:t>
            </a:r>
            <a:endParaRPr lang="en-US" sz="1200" dirty="0">
              <a:solidFill>
                <a:srgbClr val="376CAF"/>
              </a:solidFill>
              <a:latin typeface="Roboto Medium"/>
              <a:cs typeface="Roboto Medium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40" y="1422395"/>
            <a:ext cx="2480843" cy="2478777"/>
          </a:xfrm>
          <a:prstGeom prst="rect">
            <a:avLst/>
          </a:prstGeom>
        </p:spPr>
      </p:pic>
      <p:sp>
        <p:nvSpPr>
          <p:cNvPr id="19" name="Process 18"/>
          <p:cNvSpPr/>
          <p:nvPr/>
        </p:nvSpPr>
        <p:spPr>
          <a:xfrm>
            <a:off x="3057831" y="1467880"/>
            <a:ext cx="2744669" cy="947519"/>
          </a:xfrm>
          <a:prstGeom prst="flowChartProces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4310" indent="-19431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Development Requirements</a:t>
            </a:r>
          </a:p>
          <a:p>
            <a:pPr marL="194310" indent="-19431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Habits to Build </a:t>
            </a:r>
          </a:p>
          <a:p>
            <a:pPr marL="194310" indent="-19431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Achievement Requirements</a:t>
            </a:r>
          </a:p>
        </p:txBody>
      </p:sp>
      <p:pic>
        <p:nvPicPr>
          <p:cNvPr id="20" name="Picture 19" descr="mage result for green check 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5" y="5655958"/>
            <a:ext cx="235153" cy="20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age result for green check 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5655958"/>
            <a:ext cx="235153" cy="208828"/>
          </a:xfrm>
          <a:prstGeom prst="rect">
            <a:avLst/>
          </a:prstGeom>
          <a:noFill/>
          <a:extLst/>
        </p:spPr>
      </p:pic>
      <p:sp>
        <p:nvSpPr>
          <p:cNvPr id="23" name="Process 22"/>
          <p:cNvSpPr/>
          <p:nvPr/>
        </p:nvSpPr>
        <p:spPr>
          <a:xfrm>
            <a:off x="3520312" y="973714"/>
            <a:ext cx="1874775" cy="359780"/>
          </a:xfrm>
          <a:prstGeom prst="flowChartProces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i="1" dirty="0" smtClean="0">
                <a:solidFill>
                  <a:schemeClr val="tx2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Growth </a:t>
            </a:r>
          </a:p>
          <a:p>
            <a:pPr algn="ctr"/>
            <a:r>
              <a:rPr lang="en-US" sz="1050" i="1" dirty="0" smtClean="0">
                <a:solidFill>
                  <a:schemeClr val="tx2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Standards:</a:t>
            </a: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8821" y="961014"/>
            <a:ext cx="2713679" cy="1531488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88822" y="970451"/>
            <a:ext cx="2713678" cy="433938"/>
          </a:xfrm>
          <a:prstGeom prst="rect">
            <a:avLst/>
          </a:prstGeom>
          <a:solidFill>
            <a:srgbClr val="2B569F"/>
          </a:solidFill>
          <a:ln w="9525">
            <a:solidFill>
              <a:srgbClr val="2B56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Growth Requirements</a:t>
            </a:r>
            <a:endParaRPr lang="en-US" sz="1100" dirty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6770" y="98895"/>
            <a:ext cx="2407814" cy="65225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rgbClr val="376CAF"/>
                </a:solidFill>
                <a:latin typeface="Roboto Medium"/>
                <a:cs typeface="Roboto Medium"/>
              </a:rPr>
              <a:t>High Performance</a:t>
            </a:r>
          </a:p>
        </p:txBody>
      </p:sp>
    </p:spTree>
    <p:extLst>
      <p:ext uri="{BB962C8B-B14F-4D97-AF65-F5344CB8AC3E}">
        <p14:creationId xmlns:p14="http://schemas.microsoft.com/office/powerpoint/2010/main" val="19778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58097787"/>
              </p:ext>
            </p:extLst>
          </p:nvPr>
        </p:nvGraphicFramePr>
        <p:xfrm>
          <a:off x="533400" y="539750"/>
          <a:ext cx="8013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32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HCM background banne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" y="0"/>
            <a:ext cx="9146519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1021" y="501819"/>
            <a:ext cx="8718850" cy="3576331"/>
          </a:xfrm>
        </p:spPr>
        <p:txBody>
          <a:bodyPr vert="horz" lIns="91440" tIns="45720" rIns="91440" bIns="45720" rtlCol="0" anchor="t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150" baseline="0">
                <a:solidFill>
                  <a:schemeClr val="tx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pPr algn="l"/>
            <a:r>
              <a:rPr lang="en-US" spc="0" dirty="0" smtClean="0">
                <a:latin typeface="Roboto Regular"/>
                <a:cs typeface="Roboto Regular"/>
              </a:rPr>
              <a:t/>
            </a:r>
            <a:br>
              <a:rPr lang="en-US" spc="0" dirty="0" smtClean="0">
                <a:latin typeface="Roboto Regular"/>
                <a:cs typeface="Roboto Regular"/>
              </a:rPr>
            </a:br>
            <a:r>
              <a:rPr lang="en-US" spc="0" dirty="0">
                <a:latin typeface="Roboto Regular"/>
                <a:cs typeface="Roboto Regular"/>
              </a:rPr>
              <a:t/>
            </a:r>
            <a:br>
              <a:rPr lang="en-US" spc="0" dirty="0">
                <a:latin typeface="Roboto Regular"/>
                <a:cs typeface="Roboto Regular"/>
              </a:rPr>
            </a:br>
            <a:r>
              <a:rPr lang="en-US" spc="0" dirty="0" smtClean="0">
                <a:latin typeface="Roboto Regular"/>
                <a:cs typeface="Roboto Regular"/>
              </a:rPr>
              <a:t>1. Asset + Process = Success Metric</a:t>
            </a:r>
            <a:br>
              <a:rPr lang="en-US" spc="0" dirty="0" smtClean="0">
                <a:latin typeface="Roboto Regular"/>
                <a:cs typeface="Roboto Regular"/>
              </a:rPr>
            </a:br>
            <a:r>
              <a:rPr lang="en-US" spc="0" dirty="0" smtClean="0">
                <a:latin typeface="Roboto Regular"/>
                <a:cs typeface="Roboto Regular"/>
              </a:rPr>
              <a:t/>
            </a:r>
            <a:br>
              <a:rPr lang="en-US" spc="0" dirty="0" smtClean="0">
                <a:latin typeface="Roboto Regular"/>
                <a:cs typeface="Roboto Regular"/>
              </a:rPr>
            </a:br>
            <a:r>
              <a:rPr lang="en-US" spc="0" dirty="0" smtClean="0">
                <a:latin typeface="Roboto Regular"/>
                <a:cs typeface="Roboto Regular"/>
              </a:rPr>
              <a:t>2. Optimize People for Biggest Impact</a:t>
            </a:r>
            <a:br>
              <a:rPr lang="en-US" spc="0" dirty="0" smtClean="0">
                <a:latin typeface="Roboto Regular"/>
                <a:cs typeface="Roboto Regular"/>
              </a:rPr>
            </a:br>
            <a:r>
              <a:rPr lang="en-US" spc="0" dirty="0" smtClean="0">
                <a:latin typeface="Roboto Regular"/>
                <a:cs typeface="Roboto Regular"/>
              </a:rPr>
              <a:t/>
            </a:r>
            <a:br>
              <a:rPr lang="en-US" spc="0" dirty="0" smtClean="0">
                <a:latin typeface="Roboto Regular"/>
                <a:cs typeface="Roboto Regular"/>
              </a:rPr>
            </a:br>
            <a:r>
              <a:rPr lang="en-US" spc="0" dirty="0" smtClean="0">
                <a:latin typeface="Roboto Regular"/>
                <a:cs typeface="Roboto Regular"/>
              </a:rPr>
              <a:t>3. Process Optimizes People</a:t>
            </a:r>
            <a:endParaRPr sz="2400" spc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34" y="4636951"/>
            <a:ext cx="1341224" cy="29483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86" y="741273"/>
            <a:ext cx="8718850" cy="6386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150" baseline="0">
                <a:solidFill>
                  <a:schemeClr val="tx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pPr algn="ctr"/>
            <a:r>
              <a:rPr lang="en-US" spc="0" dirty="0" smtClean="0">
                <a:latin typeface="Roboto Regular"/>
                <a:cs typeface="Roboto Regular"/>
              </a:rPr>
              <a:t>Conclusion:</a:t>
            </a:r>
            <a:endParaRPr lang="en-US" sz="2400" spc="0" dirty="0"/>
          </a:p>
        </p:txBody>
      </p:sp>
    </p:spTree>
    <p:extLst>
      <p:ext uri="{BB962C8B-B14F-4D97-AF65-F5344CB8AC3E}">
        <p14:creationId xmlns:p14="http://schemas.microsoft.com/office/powerpoint/2010/main" val="664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HCM background banne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" y="0"/>
            <a:ext cx="9124693" cy="5143500"/>
          </a:xfrm>
          <a:prstGeom prst="rect">
            <a:avLst/>
          </a:prstGeom>
        </p:spPr>
      </p:pic>
      <p:pic>
        <p:nvPicPr>
          <p:cNvPr id="7" name="Picture 6" descr="DS Logo White 300d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40" y="4611114"/>
            <a:ext cx="1905120" cy="40488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9307" y="1396099"/>
            <a:ext cx="9124693" cy="1421186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150" baseline="0">
                <a:solidFill>
                  <a:schemeClr val="tx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pPr algn="ctr"/>
            <a:r>
              <a:rPr lang="en-US" sz="8000" spc="0" dirty="0" smtClean="0"/>
              <a:t>Thank You</a:t>
            </a:r>
            <a:endParaRPr sz="8000" spc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699322" y="2817285"/>
            <a:ext cx="2777924" cy="45295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SzPct val="80000"/>
              <a:buFontTx/>
              <a:buNone/>
              <a:defRPr sz="1800" b="1" i="0" kern="1200" baseline="0">
                <a:solidFill>
                  <a:schemeClr val="tx1"/>
                </a:solidFill>
                <a:effectLst/>
                <a:latin typeface="Roboto Medium"/>
                <a:ea typeface="+mn-ea"/>
                <a:cs typeface="Roboto Medium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SzPct val="80000"/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SzPct val="80000"/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SzPct val="80000"/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SzPct val="80000"/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/>
              <a:t>Jared @</a:t>
            </a:r>
            <a:r>
              <a:rPr lang="en-US" sz="1600" dirty="0" err="1" smtClean="0"/>
              <a:t>DrivingSales.com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14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014" y="203619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Roboto Medium"/>
                <a:cs typeface="Roboto Medium"/>
              </a:rPr>
              <a:t>Reed Wilcox</a:t>
            </a:r>
          </a:p>
          <a:p>
            <a:endParaRPr lang="en-US" sz="1200" dirty="0" err="1" smtClean="0">
              <a:solidFill>
                <a:schemeClr val="accent1"/>
              </a:solidFill>
              <a:latin typeface="Roboto Medium"/>
              <a:cs typeface="Roboto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606" b="5886"/>
          <a:stretch/>
        </p:blipFill>
        <p:spPr>
          <a:xfrm>
            <a:off x="0" y="11575"/>
            <a:ext cx="9144000" cy="5058137"/>
          </a:xfrm>
          <a:prstGeom prst="rect">
            <a:avLst/>
          </a:prstGeom>
        </p:spPr>
      </p:pic>
      <p:pic>
        <p:nvPicPr>
          <p:cNvPr id="4" name="Picture 3" descr="DS Logo White 30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42" y="4586286"/>
            <a:ext cx="1905120" cy="404881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94124"/>
            <a:ext cx="9144000" cy="5658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spc="-150">
                <a:solidFill>
                  <a:schemeClr val="bg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pPr algn="ctr"/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What 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is Strategy?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7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014" y="203619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Roboto Medium"/>
                <a:cs typeface="Roboto Medium"/>
              </a:rPr>
              <a:t>Reed Wilcox</a:t>
            </a:r>
          </a:p>
          <a:p>
            <a:endParaRPr lang="en-US" sz="1200" dirty="0" err="1" smtClean="0">
              <a:solidFill>
                <a:schemeClr val="accent1"/>
              </a:solidFill>
              <a:latin typeface="Roboto Medium"/>
              <a:cs typeface="Roboto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606" b="5886"/>
          <a:stretch/>
        </p:blipFill>
        <p:spPr>
          <a:xfrm>
            <a:off x="0" y="23722"/>
            <a:ext cx="9144000" cy="5058137"/>
          </a:xfrm>
          <a:prstGeom prst="rect">
            <a:avLst/>
          </a:prstGeom>
        </p:spPr>
      </p:pic>
      <p:pic>
        <p:nvPicPr>
          <p:cNvPr id="4" name="Picture 3" descr="DS Logo White 30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42" y="4586286"/>
            <a:ext cx="1905120" cy="404881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94124"/>
            <a:ext cx="9144000" cy="5658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spc="-150">
                <a:solidFill>
                  <a:schemeClr val="bg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pPr algn="ctr"/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Strategy = Allocation of </a:t>
            </a:r>
            <a:r>
              <a:rPr lang="en-US" u="sng" dirty="0" smtClean="0">
                <a:latin typeface="Roboto" charset="0"/>
                <a:ea typeface="Roboto" charset="0"/>
                <a:cs typeface="Roboto" charset="0"/>
              </a:rPr>
              <a:t>Assets</a:t>
            </a:r>
            <a:endParaRPr lang="en-US" u="sng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014" y="2036190"/>
            <a:ext cx="2903456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Roboto Medium"/>
                <a:cs typeface="Roboto Medium"/>
              </a:rPr>
              <a:t>What assets do we manage </a:t>
            </a:r>
            <a:r>
              <a:rPr lang="en-US" sz="1200" smtClean="0">
                <a:solidFill>
                  <a:schemeClr val="accent1"/>
                </a:solidFill>
                <a:latin typeface="Roboto Medium"/>
                <a:cs typeface="Roboto Medium"/>
              </a:rPr>
              <a:t>as dealers?</a:t>
            </a:r>
            <a:endParaRPr lang="en-US" sz="1200" dirty="0" smtClean="0">
              <a:solidFill>
                <a:schemeClr val="accent1"/>
              </a:solidFill>
              <a:latin typeface="Roboto Medium"/>
              <a:cs typeface="Roboto Medium"/>
            </a:endParaRPr>
          </a:p>
          <a:p>
            <a:endParaRPr lang="en-US" sz="1200" dirty="0" smtClean="0">
              <a:solidFill>
                <a:schemeClr val="accent1"/>
              </a:solidFill>
              <a:latin typeface="Roboto Medium"/>
              <a:cs typeface="Roboto Medium"/>
            </a:endParaRPr>
          </a:p>
          <a:p>
            <a:endParaRPr lang="en-US" sz="1200" dirty="0" err="1" smtClean="0">
              <a:solidFill>
                <a:schemeClr val="accent1"/>
              </a:solidFill>
              <a:latin typeface="Roboto Medium"/>
              <a:cs typeface="Roboto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"/>
          <a:stretch/>
        </p:blipFill>
        <p:spPr>
          <a:xfrm>
            <a:off x="0" y="0"/>
            <a:ext cx="9144000" cy="5058137"/>
          </a:xfrm>
          <a:prstGeom prst="rect">
            <a:avLst/>
          </a:prstGeom>
        </p:spPr>
      </p:pic>
      <p:pic>
        <p:nvPicPr>
          <p:cNvPr id="4" name="Picture 3" descr="DS Logo White 300d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42" y="4586286"/>
            <a:ext cx="1905120" cy="404881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601884" y="1815878"/>
            <a:ext cx="7824486" cy="16258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37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spc="-150">
                <a:solidFill>
                  <a:schemeClr val="bg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What assets do dealers need to optimize?</a:t>
            </a:r>
            <a:endParaRPr lang="en-US" dirty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56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95057"/>
              </p:ext>
            </p:extLst>
          </p:nvPr>
        </p:nvGraphicFramePr>
        <p:xfrm>
          <a:off x="81016" y="1187941"/>
          <a:ext cx="8970384" cy="3322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298"/>
                <a:gridCol w="1121298"/>
                <a:gridCol w="1121298"/>
                <a:gridCol w="1121298"/>
                <a:gridCol w="1121298"/>
                <a:gridCol w="1121298"/>
                <a:gridCol w="1121298"/>
                <a:gridCol w="1121298"/>
              </a:tblGrid>
              <a:tr h="61591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Roboto" charset="0"/>
                          <a:ea typeface="Roboto" charset="0"/>
                          <a:cs typeface="Roboto" charset="0"/>
                        </a:rPr>
                        <a:t>Used </a:t>
                      </a:r>
                      <a:r>
                        <a:rPr lang="en-US" sz="1500" dirty="0" err="1" smtClean="0">
                          <a:latin typeface="Roboto" charset="0"/>
                          <a:ea typeface="Roboto" charset="0"/>
                          <a:cs typeface="Roboto" charset="0"/>
                        </a:rPr>
                        <a:t>Inv</a:t>
                      </a:r>
                      <a:endParaRPr lang="en-US" sz="1500" dirty="0"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Roboto" charset="0"/>
                          <a:ea typeface="Roboto" charset="0"/>
                          <a:cs typeface="Roboto" charset="0"/>
                        </a:rPr>
                        <a:t>New</a:t>
                      </a:r>
                      <a:r>
                        <a:rPr lang="en-US" sz="1500" baseline="0" dirty="0" smtClean="0">
                          <a:latin typeface="Roboto" charset="0"/>
                          <a:ea typeface="Roboto" charset="0"/>
                          <a:cs typeface="Roboto" charset="0"/>
                        </a:rPr>
                        <a:t> Inv.</a:t>
                      </a:r>
                      <a:endParaRPr lang="en-US" sz="1500" dirty="0"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Roboto" charset="0"/>
                          <a:ea typeface="Roboto" charset="0"/>
                          <a:cs typeface="Roboto" charset="0"/>
                        </a:rPr>
                        <a:t>Parts</a:t>
                      </a:r>
                      <a:endParaRPr lang="en-US" sz="1500" dirty="0"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Roboto" charset="0"/>
                          <a:ea typeface="Roboto" charset="0"/>
                          <a:cs typeface="Roboto" charset="0"/>
                        </a:rPr>
                        <a:t>Tech Time</a:t>
                      </a:r>
                      <a:endParaRPr lang="en-US" sz="1500" dirty="0"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Roboto" charset="0"/>
                          <a:ea typeface="Roboto" charset="0"/>
                          <a:cs typeface="Roboto" charset="0"/>
                        </a:rPr>
                        <a:t>Brand</a:t>
                      </a:r>
                      <a:endParaRPr lang="en-US" sz="1500" dirty="0"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Roboto" charset="0"/>
                          <a:ea typeface="Roboto" charset="0"/>
                          <a:cs typeface="Roboto" charset="0"/>
                        </a:rPr>
                        <a:t>Customers</a:t>
                      </a:r>
                      <a:endParaRPr lang="en-US" sz="1500" dirty="0"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Roboto" charset="0"/>
                          <a:ea typeface="Roboto" charset="0"/>
                          <a:cs typeface="Roboto" charset="0"/>
                        </a:rPr>
                        <a:t>Capital</a:t>
                      </a:r>
                      <a:endParaRPr lang="en-US" sz="1500" dirty="0"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Roboto" charset="0"/>
                          <a:ea typeface="Roboto" charset="0"/>
                          <a:cs typeface="Roboto" charset="0"/>
                        </a:rPr>
                        <a:t>People</a:t>
                      </a:r>
                      <a:endParaRPr lang="en-US" sz="1500" dirty="0"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147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Days Supply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Price to Mkt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Turn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Rate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Gross </a:t>
                      </a:r>
                      <a:endParaRPr lang="en-US" sz="11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Days Supply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Price to Mkt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Turn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Rate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Gross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Days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Supply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Obsolescence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Turn Rate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Gross Margin</a:t>
                      </a:r>
                    </a:p>
                    <a:p>
                      <a:endParaRPr lang="en-US" sz="1100" baseline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Proficiency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Efficiency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Productivity</a:t>
                      </a: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Market-Consideration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Reputation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CSI</a:t>
                      </a: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Traffic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Be back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Total closing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Repeat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Shop retention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CIT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Receivables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Leverage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WIP</a:t>
                      </a:r>
                      <a:endParaRPr lang="en-US" sz="11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Progression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Productivity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Activity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Competency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Turnover</a:t>
                      </a: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0978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Acquisition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Recon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Merchandise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Pricing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Promoting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Turning</a:t>
                      </a:r>
                    </a:p>
                    <a:p>
                      <a:endParaRPr lang="en-US" sz="120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  <a:p>
                      <a:endParaRPr lang="en-US" sz="120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Acquisition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Merchandise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Pricing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Promoting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Stocking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  <a:p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Return policy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Inspections Walk around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Upsell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Parts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Dist.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  <a:p>
                      <a:endParaRPr lang="en-US" sz="12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Messaging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Social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SEO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Paid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Mkting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  <a:p>
                      <a:endParaRPr lang="en-US" sz="12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Phone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Walk in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Lead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Equity</a:t>
                      </a:r>
                      <a:endParaRPr lang="en-US" sz="12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Funding</a:t>
                      </a:r>
                    </a:p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Stips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Receivables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Competency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Mapping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Development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Performance Reviews</a:t>
                      </a:r>
                      <a:endParaRPr lang="en-US" sz="12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016" y="0"/>
            <a:ext cx="8970384" cy="56716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400" dirty="0" smtClean="0">
                <a:latin typeface="Roboto Medium"/>
                <a:cs typeface="Roboto Medium"/>
              </a:rPr>
              <a:t>Assets to Optimize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017" y="593970"/>
            <a:ext cx="4490984" cy="56716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400" i="1" dirty="0" smtClean="0">
                <a:latin typeface="Roboto Medium"/>
                <a:cs typeface="Roboto Medium"/>
              </a:rPr>
              <a:t>Inventory Assets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3927" y="590309"/>
            <a:ext cx="4490984" cy="56716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400" i="1" dirty="0" smtClean="0">
                <a:latin typeface="Roboto Medium"/>
                <a:cs typeface="Roboto Medium"/>
              </a:rPr>
              <a:t>Multiplier Assets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592992" y="873889"/>
            <a:ext cx="1331089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miter lim="800000"/>
            <a:headEnd type="none" w="lg" len="sm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92369" y="873889"/>
            <a:ext cx="1331089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miter lim="800000"/>
            <a:headEnd type="none" w="lg" len="sm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722471" y="873889"/>
            <a:ext cx="1360989" cy="3662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miter lim="800000"/>
            <a:headEnd type="none" w="lg" len="sm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05925" y="873889"/>
            <a:ext cx="1360989" cy="3662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miter lim="800000"/>
            <a:headEnd type="none" w="lg" len="sm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3927" y="677119"/>
            <a:ext cx="0" cy="3935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1007" y="1286455"/>
            <a:ext cx="1041722" cy="439838"/>
          </a:xfrm>
          <a:prstGeom prst="rect">
            <a:avLst/>
          </a:prstGeom>
          <a:solidFill>
            <a:srgbClr val="366CB0"/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500" b="1" dirty="0" smtClean="0">
                <a:latin typeface="Roboto" charset="0"/>
                <a:ea typeface="Roboto" charset="0"/>
                <a:cs typeface="Roboto" charset="0"/>
              </a:rPr>
              <a:t>Asset</a:t>
            </a:r>
            <a:endParaRPr lang="en-US" sz="1500" b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741" y="1855021"/>
            <a:ext cx="1041722" cy="812943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Metric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234627" y="1847020"/>
            <a:ext cx="1041722" cy="812943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Metric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360257" y="1863023"/>
            <a:ext cx="1041722" cy="812943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Metric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461312" y="1832817"/>
            <a:ext cx="1041722" cy="812943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Metric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93198" y="1851448"/>
            <a:ext cx="1041722" cy="812943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Metric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740553" y="1863879"/>
            <a:ext cx="1041722" cy="812943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Metric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858468" y="1856824"/>
            <a:ext cx="1041722" cy="812943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Metric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973494" y="1855020"/>
            <a:ext cx="1041722" cy="812943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Metric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5741" y="2949861"/>
            <a:ext cx="1041722" cy="1311334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34627" y="2929773"/>
            <a:ext cx="1041722" cy="1311334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332821" y="2937774"/>
            <a:ext cx="1041722" cy="1311334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461312" y="2972920"/>
            <a:ext cx="1041722" cy="1311334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585331" y="2949861"/>
            <a:ext cx="1041722" cy="1311334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721751" y="2969007"/>
            <a:ext cx="1041722" cy="1311334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850242" y="2969007"/>
            <a:ext cx="1041722" cy="1311334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7950821" y="2969007"/>
            <a:ext cx="1041722" cy="1311334"/>
          </a:xfrm>
          <a:prstGeom prst="rect">
            <a:avLst/>
          </a:prstGeom>
          <a:solidFill>
            <a:srgbClr val="366C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234627" y="1272277"/>
            <a:ext cx="1041722" cy="439838"/>
          </a:xfrm>
          <a:prstGeom prst="rect">
            <a:avLst/>
          </a:prstGeom>
          <a:solidFill>
            <a:srgbClr val="366CB0"/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500" b="1" dirty="0" smtClean="0">
                <a:latin typeface="Roboto" charset="0"/>
                <a:ea typeface="Roboto" charset="0"/>
                <a:cs typeface="Roboto" charset="0"/>
              </a:rPr>
              <a:t>Asset</a:t>
            </a:r>
            <a:endParaRPr lang="en-US" sz="1500" b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70469" y="1272277"/>
            <a:ext cx="1041722" cy="439838"/>
          </a:xfrm>
          <a:prstGeom prst="rect">
            <a:avLst/>
          </a:prstGeom>
          <a:solidFill>
            <a:srgbClr val="366CB0"/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500" b="1" dirty="0" smtClean="0">
                <a:latin typeface="Roboto" charset="0"/>
                <a:ea typeface="Roboto" charset="0"/>
                <a:cs typeface="Roboto" charset="0"/>
              </a:rPr>
              <a:t>Asset</a:t>
            </a:r>
            <a:endParaRPr lang="en-US" sz="1500" b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60257" y="1272277"/>
            <a:ext cx="1041722" cy="439838"/>
          </a:xfrm>
          <a:prstGeom prst="rect">
            <a:avLst/>
          </a:prstGeom>
          <a:solidFill>
            <a:srgbClr val="366CB0"/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500" b="1" dirty="0" smtClean="0">
                <a:latin typeface="Roboto" charset="0"/>
                <a:ea typeface="Roboto" charset="0"/>
                <a:cs typeface="Roboto" charset="0"/>
              </a:rPr>
              <a:t>Asset</a:t>
            </a:r>
            <a:endParaRPr lang="en-US" sz="1500" b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9000" y="53721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endParaRPr lang="en-US" sz="1200" dirty="0" err="1" smtClean="0">
              <a:latin typeface="Roboto Medium"/>
              <a:cs typeface="Roboto Medium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85331" y="1298081"/>
            <a:ext cx="1041722" cy="439838"/>
          </a:xfrm>
          <a:prstGeom prst="rect">
            <a:avLst/>
          </a:prstGeom>
          <a:solidFill>
            <a:srgbClr val="366CB0"/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500" b="1" dirty="0" smtClean="0">
                <a:latin typeface="Roboto" charset="0"/>
                <a:ea typeface="Roboto" charset="0"/>
                <a:cs typeface="Roboto" charset="0"/>
              </a:rPr>
              <a:t>Asset</a:t>
            </a:r>
            <a:endParaRPr lang="en-US" sz="1500" b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5610" y="1272277"/>
            <a:ext cx="1041722" cy="439838"/>
          </a:xfrm>
          <a:prstGeom prst="rect">
            <a:avLst/>
          </a:prstGeom>
          <a:solidFill>
            <a:srgbClr val="366CB0"/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500" b="1" dirty="0" smtClean="0">
                <a:latin typeface="Roboto" charset="0"/>
                <a:ea typeface="Roboto" charset="0"/>
                <a:cs typeface="Roboto" charset="0"/>
              </a:rPr>
              <a:t>Asset</a:t>
            </a:r>
            <a:endParaRPr lang="en-US" sz="1500" b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32403" y="1272277"/>
            <a:ext cx="1041722" cy="439838"/>
          </a:xfrm>
          <a:prstGeom prst="rect">
            <a:avLst/>
          </a:prstGeom>
          <a:solidFill>
            <a:srgbClr val="366CB0"/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500" b="1" dirty="0" smtClean="0">
                <a:latin typeface="Roboto" charset="0"/>
                <a:ea typeface="Roboto" charset="0"/>
                <a:cs typeface="Roboto" charset="0"/>
              </a:rPr>
              <a:t>Asset</a:t>
            </a:r>
            <a:endParaRPr lang="en-US" sz="1500" b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80728" y="1272277"/>
            <a:ext cx="1041722" cy="439838"/>
          </a:xfrm>
          <a:prstGeom prst="rect">
            <a:avLst/>
          </a:prstGeom>
          <a:solidFill>
            <a:srgbClr val="366CB0"/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500" b="1" dirty="0" smtClean="0">
                <a:latin typeface="Roboto" charset="0"/>
                <a:ea typeface="Roboto" charset="0"/>
                <a:cs typeface="Roboto" charset="0"/>
              </a:rPr>
              <a:t>Asset</a:t>
            </a:r>
            <a:endParaRPr lang="en-US" sz="1500" b="1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8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1019" y="680781"/>
          <a:ext cx="8970381" cy="3491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599"/>
                <a:gridCol w="893819"/>
                <a:gridCol w="996709"/>
                <a:gridCol w="996709"/>
                <a:gridCol w="996709"/>
                <a:gridCol w="996709"/>
                <a:gridCol w="996709"/>
                <a:gridCol w="996709"/>
                <a:gridCol w="996709"/>
              </a:tblGrid>
              <a:tr h="291492"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Brand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Cust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.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People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Capital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New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Used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*Brand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*</a:t>
                      </a:r>
                      <a:r>
                        <a:rPr lang="en-US" sz="1300" b="1" dirty="0" err="1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Cust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.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Sales</a:t>
                      </a:r>
                      <a:endParaRPr lang="en-US" sz="140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baseline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Team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Lead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Finance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New Car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Used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Car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GSM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GM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 smtClean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solidFill>
                          <a:schemeClr val="tx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016" y="0"/>
            <a:ext cx="8970384" cy="56716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400" dirty="0" smtClean="0">
                <a:latin typeface="Roboto Medium"/>
                <a:cs typeface="Roboto Medium"/>
              </a:rPr>
              <a:t>Asset Stewardship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5341" y="1046220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4469" y="1046220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5341" y="1503375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4469" y="1490467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5341" y="1956223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4469" y="1956223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1467" y="1956223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71467" y="1499375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5306" y="1963491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5341" y="2404763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2196" y="2932836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2192" y="3311868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2192" y="3771921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64469" y="2383178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4469" y="2921888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4469" y="3318762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64469" y="3764969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71467" y="2388881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71467" y="3744464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71467" y="3303191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71467" y="2916954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32158" y="3744464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53382" y="3318762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53382" y="2908140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55306" y="2380067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62312" y="3733525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62312" y="3276370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30478" y="2380067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48581" y="3318762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53157" y="3307579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30720" y="3276370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48581" y="3744464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53157" y="3748852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30720" y="3733525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11433" y="2906806"/>
            <a:ext cx="821804" cy="34353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>
                <a:latin typeface="Roboto Medium"/>
                <a:cs typeface="Roboto Medium"/>
              </a:rPr>
              <a:t>X</a:t>
            </a:r>
            <a:endParaRPr lang="en-US" sz="2000" baseline="30000" dirty="0" smtClean="0">
              <a:latin typeface="Roboto Medium"/>
              <a:cs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493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3360" y="173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44547" y="1649492"/>
            <a:ext cx="5393803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dirty="0" smtClean="0">
                <a:latin typeface="Roboto Medium"/>
                <a:cs typeface="Roboto Medium"/>
              </a:rPr>
              <a:t>Process</a:t>
            </a:r>
            <a:r>
              <a:rPr lang="en-US" dirty="0" smtClean="0">
                <a:latin typeface="Roboto Medium"/>
                <a:cs typeface="Roboto Medium"/>
              </a:rPr>
              <a:t>:</a:t>
            </a:r>
            <a:endParaRPr lang="en-US" dirty="0" smtClean="0">
              <a:latin typeface="Roboto Medium"/>
              <a:cs typeface="Roboto Medium"/>
            </a:endParaRPr>
          </a:p>
          <a:p>
            <a:pPr algn="ctr"/>
            <a:r>
              <a:rPr lang="en-US" sz="4800" dirty="0" smtClean="0">
                <a:latin typeface="Roboto Medium"/>
                <a:cs typeface="Roboto Medium"/>
              </a:rPr>
              <a:t>Meetings</a:t>
            </a:r>
            <a:endParaRPr lang="en-US" sz="4800" dirty="0" smtClean="0">
              <a:latin typeface="Roboto Medium"/>
              <a:cs typeface="Roboto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1220" y="215289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endParaRPr lang="en-US" sz="1200" dirty="0" err="1" smtClean="0">
              <a:latin typeface="Roboto Medium"/>
              <a:cs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3480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3580" y="282834"/>
            <a:ext cx="8566899" cy="565824"/>
          </a:xfrm>
        </p:spPr>
        <p:txBody>
          <a:bodyPr/>
          <a:lstStyle/>
          <a:p>
            <a:r>
              <a:rPr lang="en-US" dirty="0" smtClean="0"/>
              <a:t>Dealership Meeting/Ops Objectives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647921" y="1093062"/>
            <a:ext cx="6286685" cy="36567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spc="-150" baseline="0">
                <a:solidFill>
                  <a:schemeClr val="tx1"/>
                </a:solidFill>
                <a:effectLst/>
                <a:latin typeface="Roboto Light"/>
                <a:ea typeface="+mj-ea"/>
                <a:cs typeface="Roboto Light"/>
              </a:defRPr>
            </a:lvl1pPr>
          </a:lstStyle>
          <a:p>
            <a:pPr marL="331470" indent="-331470">
              <a:buFont typeface="+mj-lt"/>
              <a:buAutoNum type="arabicPeriod"/>
            </a:pPr>
            <a:r>
              <a:rPr lang="en-US" sz="2400" spc="0" dirty="0" smtClean="0"/>
              <a:t>Asset focus: What assets are we optimizing?</a:t>
            </a:r>
          </a:p>
          <a:p>
            <a:pPr marL="331470" indent="-331470">
              <a:buFont typeface="+mj-lt"/>
              <a:buAutoNum type="arabicPeriod"/>
            </a:pPr>
            <a:endParaRPr lang="en-US" sz="2400" spc="0" dirty="0" smtClean="0"/>
          </a:p>
          <a:p>
            <a:pPr marL="331470" indent="-331470">
              <a:buFont typeface="+mj-lt"/>
              <a:buAutoNum type="arabicPeriod"/>
            </a:pPr>
            <a:r>
              <a:rPr lang="en-US" sz="2400" spc="0" dirty="0" smtClean="0"/>
              <a:t>Metric review: Is the </a:t>
            </a:r>
            <a:r>
              <a:rPr lang="en-US" sz="2400" spc="0" dirty="0" smtClean="0"/>
              <a:t>asset healthy?</a:t>
            </a:r>
            <a:endParaRPr lang="en-US" sz="2400" spc="0" dirty="0" smtClean="0"/>
          </a:p>
          <a:p>
            <a:pPr marL="331470" indent="-331470">
              <a:buFont typeface="+mj-lt"/>
              <a:buAutoNum type="arabicPeriod"/>
            </a:pPr>
            <a:endParaRPr lang="en-US" sz="2400" spc="0" dirty="0"/>
          </a:p>
          <a:p>
            <a:pPr marL="331470" indent="-331470">
              <a:buFont typeface="+mj-lt"/>
              <a:buAutoNum type="arabicPeriod"/>
            </a:pPr>
            <a:r>
              <a:rPr lang="en-US" sz="2400" spc="0" dirty="0" smtClean="0"/>
              <a:t>Process review: How to increase the performance of the asset.</a:t>
            </a:r>
          </a:p>
          <a:p>
            <a:pPr marL="331470" indent="-331470">
              <a:buFont typeface="+mj-lt"/>
              <a:buAutoNum type="arabicPeriod"/>
            </a:pPr>
            <a:endParaRPr lang="en-US" sz="2400" spc="0" dirty="0"/>
          </a:p>
          <a:p>
            <a:pPr marL="331470" indent="-331470">
              <a:buFont typeface="+mj-lt"/>
              <a:buAutoNum type="arabicPeriod"/>
            </a:pPr>
            <a:r>
              <a:rPr lang="en-US" sz="2400" spc="0" dirty="0" smtClean="0"/>
              <a:t>Define </a:t>
            </a:r>
            <a:r>
              <a:rPr lang="en-US" sz="2400" spc="0" dirty="0" smtClean="0"/>
              <a:t>&amp; share written tasks, </a:t>
            </a:r>
            <a:r>
              <a:rPr lang="en-US" sz="2400" spc="0" dirty="0"/>
              <a:t>e</a:t>
            </a:r>
            <a:r>
              <a:rPr lang="en-US" sz="2400" spc="0" dirty="0" smtClean="0"/>
              <a:t>xecute</a:t>
            </a:r>
            <a:endParaRPr lang="en-US" sz="2400" spc="0" dirty="0"/>
          </a:p>
        </p:txBody>
      </p:sp>
    </p:spTree>
    <p:extLst>
      <p:ext uri="{BB962C8B-B14F-4D97-AF65-F5344CB8AC3E}">
        <p14:creationId xmlns:p14="http://schemas.microsoft.com/office/powerpoint/2010/main" val="47828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S Presidents Club">
  <a:themeElements>
    <a:clrScheme name="DrivingSales">
      <a:dk1>
        <a:srgbClr val="2B569F"/>
      </a:dk1>
      <a:lt1>
        <a:sysClr val="window" lastClr="FFFFFF"/>
      </a:lt1>
      <a:dk2>
        <a:srgbClr val="17284B"/>
      </a:dk2>
      <a:lt2>
        <a:srgbClr val="ABABAB"/>
      </a:lt2>
      <a:accent1>
        <a:srgbClr val="21418E"/>
      </a:accent1>
      <a:accent2>
        <a:srgbClr val="121D3A"/>
      </a:accent2>
      <a:accent3>
        <a:srgbClr val="169005"/>
      </a:accent3>
      <a:accent4>
        <a:srgbClr val="FCD718"/>
      </a:accent4>
      <a:accent5>
        <a:srgbClr val="BE5005"/>
      </a:accent5>
      <a:accent6>
        <a:srgbClr val="F61D13"/>
      </a:accent6>
      <a:hlink>
        <a:srgbClr val="3E81F3"/>
      </a:hlink>
      <a:folHlink>
        <a:srgbClr val="FB3715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 anchorCtr="0">
        <a:noAutofit/>
      </a:bodyPr>
      <a:lstStyle>
        <a:defPPr>
          <a:defRPr sz="1200" dirty="0" err="1" smtClean="0">
            <a:latin typeface="Roboto Medium"/>
            <a:cs typeface="Roboto Medium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DS Presidents Club.potx</Template>
  <TotalTime>65397</TotalTime>
  <Words>888</Words>
  <Application>Microsoft Macintosh PowerPoint</Application>
  <PresentationFormat>On-screen Show (16:9)</PresentationFormat>
  <Paragraphs>332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Calibri</vt:lpstr>
      <vt:lpstr>Calibri Light</vt:lpstr>
      <vt:lpstr>Roboto</vt:lpstr>
      <vt:lpstr>Roboto Light</vt:lpstr>
      <vt:lpstr>Roboto Medium</vt:lpstr>
      <vt:lpstr>Roboto Regular</vt:lpstr>
      <vt:lpstr>Roboto Thin</vt:lpstr>
      <vt:lpstr>Wingdings</vt:lpstr>
      <vt:lpstr>Arial</vt:lpstr>
      <vt:lpstr>DS Presidents Club</vt:lpstr>
      <vt:lpstr>Custom Design</vt:lpstr>
      <vt:lpstr>1_Custom Design</vt:lpstr>
      <vt:lpstr>Dealership Process to Maximize Opportunity.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Dealership Meeting/Ops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we learned from the aggregation of industry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1. Asset + Process = Success Metric  2. Optimize People for Biggest Impact  3. Process Optimizes People</vt:lpstr>
      <vt:lpstr>Thank You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 Bay</dc:creator>
  <cp:lastModifiedBy>jared Hamilton</cp:lastModifiedBy>
  <cp:revision>248</cp:revision>
  <dcterms:created xsi:type="dcterms:W3CDTF">2013-03-15T15:42:35Z</dcterms:created>
  <dcterms:modified xsi:type="dcterms:W3CDTF">2018-04-11T09:19:43Z</dcterms:modified>
</cp:coreProperties>
</file>