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257" r:id="rId4"/>
    <p:sldId id="264" r:id="rId5"/>
    <p:sldId id="265" r:id="rId6"/>
    <p:sldId id="266" r:id="rId7"/>
    <p:sldId id="258" r:id="rId8"/>
    <p:sldId id="267" r:id="rId9"/>
    <p:sldId id="268" r:id="rId10"/>
    <p:sldId id="704" r:id="rId11"/>
    <p:sldId id="703" r:id="rId12"/>
    <p:sldId id="700" r:id="rId13"/>
    <p:sldId id="705" r:id="rId14"/>
    <p:sldId id="706" r:id="rId15"/>
    <p:sldId id="707" r:id="rId16"/>
    <p:sldId id="708" r:id="rId17"/>
    <p:sldId id="269" r:id="rId18"/>
    <p:sldId id="270" r:id="rId19"/>
    <p:sldId id="271" r:id="rId20"/>
    <p:sldId id="262" r:id="rId21"/>
    <p:sldId id="709" r:id="rId22"/>
    <p:sldId id="263" r:id="rId23"/>
    <p:sldId id="259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1E28"/>
    <a:srgbClr val="A02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5"/>
    <p:restoredTop sz="94609"/>
  </p:normalViewPr>
  <p:slideViewPr>
    <p:cSldViewPr snapToGrid="0" snapToObjects="1">
      <p:cViewPr varScale="1">
        <p:scale>
          <a:sx n="115" d="100"/>
          <a:sy n="115" d="100"/>
        </p:scale>
        <p:origin x="-912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zi, Patrick" userId="d698be86-819e-41c3-b4bb-ee5c61aaee25" providerId="ADAL" clId="{2FC22822-E221-4634-B6CA-2699288505DC}"/>
    <pc:docChg chg="custSel addSld delSld modSld">
      <pc:chgData name="Manzi, Patrick" userId="d698be86-819e-41c3-b4bb-ee5c61aaee25" providerId="ADAL" clId="{2FC22822-E221-4634-B6CA-2699288505DC}" dt="2019-02-19T18:49:29.384" v="298" actId="20577"/>
      <pc:docMkLst>
        <pc:docMk/>
      </pc:docMkLst>
      <pc:sldChg chg="add">
        <pc:chgData name="Manzi, Patrick" userId="d698be86-819e-41c3-b4bb-ee5c61aaee25" providerId="ADAL" clId="{2FC22822-E221-4634-B6CA-2699288505DC}" dt="2019-02-19T17:39:41.413" v="0"/>
        <pc:sldMkLst>
          <pc:docMk/>
          <pc:sldMk cId="3621161680" sldId="257"/>
        </pc:sldMkLst>
      </pc:sldChg>
      <pc:sldChg chg="add">
        <pc:chgData name="Manzi, Patrick" userId="d698be86-819e-41c3-b4bb-ee5c61aaee25" providerId="ADAL" clId="{2FC22822-E221-4634-B6CA-2699288505DC}" dt="2019-02-19T17:39:41.413" v="0"/>
        <pc:sldMkLst>
          <pc:docMk/>
          <pc:sldMk cId="3954705222" sldId="258"/>
        </pc:sldMkLst>
      </pc:sldChg>
      <pc:sldChg chg="modSp">
        <pc:chgData name="Manzi, Patrick" userId="d698be86-819e-41c3-b4bb-ee5c61aaee25" providerId="ADAL" clId="{2FC22822-E221-4634-B6CA-2699288505DC}" dt="2019-02-19T18:48:10.742" v="35" actId="20577"/>
        <pc:sldMkLst>
          <pc:docMk/>
          <pc:sldMk cId="1717481572" sldId="262"/>
        </pc:sldMkLst>
        <pc:spChg chg="mod">
          <ac:chgData name="Manzi, Patrick" userId="d698be86-819e-41c3-b4bb-ee5c61aaee25" providerId="ADAL" clId="{2FC22822-E221-4634-B6CA-2699288505DC}" dt="2019-02-19T18:48:10.742" v="35" actId="20577"/>
          <ac:spMkLst>
            <pc:docMk/>
            <pc:sldMk cId="1717481572" sldId="262"/>
            <ac:spMk id="2" creationId="{00000000-0000-0000-0000-000000000000}"/>
          </ac:spMkLst>
        </pc:spChg>
        <pc:spChg chg="mod">
          <ac:chgData name="Manzi, Patrick" userId="d698be86-819e-41c3-b4bb-ee5c61aaee25" providerId="ADAL" clId="{2FC22822-E221-4634-B6CA-2699288505DC}" dt="2019-02-19T18:48:04.359" v="23" actId="27636"/>
          <ac:spMkLst>
            <pc:docMk/>
            <pc:sldMk cId="1717481572" sldId="262"/>
            <ac:spMk id="3" creationId="{00000000-0000-0000-0000-000000000000}"/>
          </ac:spMkLst>
        </pc:spChg>
      </pc:sldChg>
      <pc:sldChg chg="add">
        <pc:chgData name="Manzi, Patrick" userId="d698be86-819e-41c3-b4bb-ee5c61aaee25" providerId="ADAL" clId="{2FC22822-E221-4634-B6CA-2699288505DC}" dt="2019-02-19T17:39:41.413" v="0"/>
        <pc:sldMkLst>
          <pc:docMk/>
          <pc:sldMk cId="3046006361" sldId="264"/>
        </pc:sldMkLst>
      </pc:sldChg>
      <pc:sldChg chg="add mod">
        <pc:chgData name="Manzi, Patrick" userId="d698be86-819e-41c3-b4bb-ee5c61aaee25" providerId="ADAL" clId="{2FC22822-E221-4634-B6CA-2699288505DC}" dt="2019-02-19T17:47:23.836" v="17" actId="27918"/>
        <pc:sldMkLst>
          <pc:docMk/>
          <pc:sldMk cId="612125720" sldId="265"/>
        </pc:sldMkLst>
      </pc:sldChg>
      <pc:sldChg chg="add mod">
        <pc:chgData name="Manzi, Patrick" userId="d698be86-819e-41c3-b4bb-ee5c61aaee25" providerId="ADAL" clId="{2FC22822-E221-4634-B6CA-2699288505DC}" dt="2019-02-19T18:29:34.643" v="21" actId="27918"/>
        <pc:sldMkLst>
          <pc:docMk/>
          <pc:sldMk cId="4094506072" sldId="266"/>
        </pc:sldMkLst>
      </pc:sldChg>
      <pc:sldChg chg="add">
        <pc:chgData name="Manzi, Patrick" userId="d698be86-819e-41c3-b4bb-ee5c61aaee25" providerId="ADAL" clId="{2FC22822-E221-4634-B6CA-2699288505DC}" dt="2019-02-19T17:39:41.413" v="0"/>
        <pc:sldMkLst>
          <pc:docMk/>
          <pc:sldMk cId="578382052" sldId="267"/>
        </pc:sldMkLst>
      </pc:sldChg>
      <pc:sldChg chg="add">
        <pc:chgData name="Manzi, Patrick" userId="d698be86-819e-41c3-b4bb-ee5c61aaee25" providerId="ADAL" clId="{2FC22822-E221-4634-B6CA-2699288505DC}" dt="2019-02-19T17:39:41.413" v="0"/>
        <pc:sldMkLst>
          <pc:docMk/>
          <pc:sldMk cId="1090632086" sldId="268"/>
        </pc:sldMkLst>
      </pc:sldChg>
      <pc:sldChg chg="add">
        <pc:chgData name="Manzi, Patrick" userId="d698be86-819e-41c3-b4bb-ee5c61aaee25" providerId="ADAL" clId="{2FC22822-E221-4634-B6CA-2699288505DC}" dt="2019-02-19T17:42:06.131" v="4"/>
        <pc:sldMkLst>
          <pc:docMk/>
          <pc:sldMk cId="3044282446" sldId="269"/>
        </pc:sldMkLst>
      </pc:sldChg>
      <pc:sldChg chg="add">
        <pc:chgData name="Manzi, Patrick" userId="d698be86-819e-41c3-b4bb-ee5c61aaee25" providerId="ADAL" clId="{2FC22822-E221-4634-B6CA-2699288505DC}" dt="2019-02-19T17:42:15.352" v="5"/>
        <pc:sldMkLst>
          <pc:docMk/>
          <pc:sldMk cId="3484561119" sldId="270"/>
        </pc:sldMkLst>
      </pc:sldChg>
      <pc:sldChg chg="add del">
        <pc:chgData name="Manzi, Patrick" userId="d698be86-819e-41c3-b4bb-ee5c61aaee25" providerId="ADAL" clId="{2FC22822-E221-4634-B6CA-2699288505DC}" dt="2019-02-19T17:45:35.657" v="8"/>
        <pc:sldMkLst>
          <pc:docMk/>
          <pc:sldMk cId="2022315069" sldId="271"/>
        </pc:sldMkLst>
      </pc:sldChg>
      <pc:sldChg chg="add">
        <pc:chgData name="Manzi, Patrick" userId="d698be86-819e-41c3-b4bb-ee5c61aaee25" providerId="ADAL" clId="{2FC22822-E221-4634-B6CA-2699288505DC}" dt="2019-02-19T17:39:41.413" v="0"/>
        <pc:sldMkLst>
          <pc:docMk/>
          <pc:sldMk cId="2848452888" sldId="700"/>
        </pc:sldMkLst>
      </pc:sldChg>
      <pc:sldChg chg="add">
        <pc:chgData name="Manzi, Patrick" userId="d698be86-819e-41c3-b4bb-ee5c61aaee25" providerId="ADAL" clId="{2FC22822-E221-4634-B6CA-2699288505DC}" dt="2019-02-19T17:39:41.413" v="0"/>
        <pc:sldMkLst>
          <pc:docMk/>
          <pc:sldMk cId="2909602236" sldId="703"/>
        </pc:sldMkLst>
      </pc:sldChg>
      <pc:sldChg chg="add">
        <pc:chgData name="Manzi, Patrick" userId="d698be86-819e-41c3-b4bb-ee5c61aaee25" providerId="ADAL" clId="{2FC22822-E221-4634-B6CA-2699288505DC}" dt="2019-02-19T17:39:41.413" v="0"/>
        <pc:sldMkLst>
          <pc:docMk/>
          <pc:sldMk cId="1960889980" sldId="704"/>
        </pc:sldMkLst>
      </pc:sldChg>
      <pc:sldChg chg="add">
        <pc:chgData name="Manzi, Patrick" userId="d698be86-819e-41c3-b4bb-ee5c61aaee25" providerId="ADAL" clId="{2FC22822-E221-4634-B6CA-2699288505DC}" dt="2019-02-19T17:41:34.219" v="1"/>
        <pc:sldMkLst>
          <pc:docMk/>
          <pc:sldMk cId="3162242855" sldId="705"/>
        </pc:sldMkLst>
      </pc:sldChg>
      <pc:sldChg chg="add">
        <pc:chgData name="Manzi, Patrick" userId="d698be86-819e-41c3-b4bb-ee5c61aaee25" providerId="ADAL" clId="{2FC22822-E221-4634-B6CA-2699288505DC}" dt="2019-02-19T17:41:34.219" v="1"/>
        <pc:sldMkLst>
          <pc:docMk/>
          <pc:sldMk cId="2154311807" sldId="706"/>
        </pc:sldMkLst>
      </pc:sldChg>
      <pc:sldChg chg="add">
        <pc:chgData name="Manzi, Patrick" userId="d698be86-819e-41c3-b4bb-ee5c61aaee25" providerId="ADAL" clId="{2FC22822-E221-4634-B6CA-2699288505DC}" dt="2019-02-19T17:41:43.686" v="2"/>
        <pc:sldMkLst>
          <pc:docMk/>
          <pc:sldMk cId="1499553788" sldId="707"/>
        </pc:sldMkLst>
      </pc:sldChg>
      <pc:sldChg chg="add">
        <pc:chgData name="Manzi, Patrick" userId="d698be86-819e-41c3-b4bb-ee5c61aaee25" providerId="ADAL" clId="{2FC22822-E221-4634-B6CA-2699288505DC}" dt="2019-02-19T17:41:57.268" v="3"/>
        <pc:sldMkLst>
          <pc:docMk/>
          <pc:sldMk cId="1355465912" sldId="708"/>
        </pc:sldMkLst>
      </pc:sldChg>
      <pc:sldChg chg="modSp add">
        <pc:chgData name="Manzi, Patrick" userId="d698be86-819e-41c3-b4bb-ee5c61aaee25" providerId="ADAL" clId="{2FC22822-E221-4634-B6CA-2699288505DC}" dt="2019-02-19T18:49:29.384" v="298" actId="20577"/>
        <pc:sldMkLst>
          <pc:docMk/>
          <pc:sldMk cId="3892924259" sldId="709"/>
        </pc:sldMkLst>
        <pc:spChg chg="mod">
          <ac:chgData name="Manzi, Patrick" userId="d698be86-819e-41c3-b4bb-ee5c61aaee25" providerId="ADAL" clId="{2FC22822-E221-4634-B6CA-2699288505DC}" dt="2019-02-19T18:48:26.375" v="50" actId="20577"/>
          <ac:spMkLst>
            <pc:docMk/>
            <pc:sldMk cId="3892924259" sldId="709"/>
            <ac:spMk id="2" creationId="{B2E93035-FA63-410C-94D0-07E4A165A24C}"/>
          </ac:spMkLst>
        </pc:spChg>
        <pc:spChg chg="mod">
          <ac:chgData name="Manzi, Patrick" userId="d698be86-819e-41c3-b4bb-ee5c61aaee25" providerId="ADAL" clId="{2FC22822-E221-4634-B6CA-2699288505DC}" dt="2019-02-19T18:49:29.384" v="298" actId="20577"/>
          <ac:spMkLst>
            <pc:docMk/>
            <pc:sldMk cId="3892924259" sldId="709"/>
            <ac:spMk id="3" creationId="{257E268D-16BA-446B-ADDE-E3A0908825A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4" Type="http://schemas.microsoft.com/office/2011/relationships/chartColorStyle" Target="colors10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4" Type="http://schemas.microsoft.com/office/2011/relationships/chartColorStyle" Target="colors11.xml"/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8D-4AF2-AD04-F1D6BB81C21B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78D-4AF2-AD04-F1D6BB81C21B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8D-4AF2-AD04-F1D6BB81C21B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78D-4AF2-AD04-F1D6BB81C21B}"/>
              </c:ext>
            </c:extLst>
          </c:dPt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16.94775400000192</c:v>
                </c:pt>
                <c:pt idx="1">
                  <c:v>16.50440000000188</c:v>
                </c:pt>
                <c:pt idx="2">
                  <c:v>16.08922200000182</c:v>
                </c:pt>
                <c:pt idx="3">
                  <c:v>13.1947680000015</c:v>
                </c:pt>
                <c:pt idx="4">
                  <c:v>10.40235700000118</c:v>
                </c:pt>
                <c:pt idx="5">
                  <c:v>11.55482400000131</c:v>
                </c:pt>
                <c:pt idx="6">
                  <c:v>12.73472900000145</c:v>
                </c:pt>
                <c:pt idx="7">
                  <c:v>14.44181400000164</c:v>
                </c:pt>
                <c:pt idx="8">
                  <c:v>15.53223200000177</c:v>
                </c:pt>
                <c:pt idx="9">
                  <c:v>16.43</c:v>
                </c:pt>
                <c:pt idx="10">
                  <c:v>17.42</c:v>
                </c:pt>
                <c:pt idx="11">
                  <c:v>17.5</c:v>
                </c:pt>
                <c:pt idx="12">
                  <c:v>17.1</c:v>
                </c:pt>
                <c:pt idx="13">
                  <c:v>17.3</c:v>
                </c:pt>
                <c:pt idx="14">
                  <c:v>16.8</c:v>
                </c:pt>
                <c:pt idx="15">
                  <c:v>16.6</c:v>
                </c:pt>
                <c:pt idx="16">
                  <c:v>16.4</c:v>
                </c:pt>
                <c:pt idx="17">
                  <c:v>16.4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8D-4AF2-AD04-F1D6BB81C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2107462792"/>
        <c:axId val="2107466488"/>
      </c:barChart>
      <c:catAx>
        <c:axId val="210746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466488"/>
        <c:crosses val="autoZero"/>
        <c:auto val="1"/>
        <c:lblAlgn val="ctr"/>
        <c:lblOffset val="100"/>
        <c:noMultiLvlLbl val="0"/>
      </c:catAx>
      <c:valAx>
        <c:axId val="2107466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New light-vehicle sales</a:t>
                </a:r>
                <a:r>
                  <a:rPr lang="en-US" baseline="0" dirty="0"/>
                  <a:t> (millions)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462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937430144927"/>
          <c:y val="0.27080311716394"/>
          <c:w val="0.460546079971413"/>
          <c:h val="0.7265039622497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CD-4280-AC1C-5F8BA585195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CD-4280-AC1C-5F8BA5851950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CD-4280-AC1C-5F8BA5851950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CD-4280-AC1C-5F8BA5851950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3CD-4280-AC1C-5F8BA5851950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3CD-4280-AC1C-5F8BA585195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3CD-4280-AC1C-5F8BA5851950}"/>
              </c:ext>
            </c:extLst>
          </c:dPt>
          <c:dPt>
            <c:idx val="7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3CD-4280-AC1C-5F8BA585195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3CD-4280-AC1C-5F8BA5851950}"/>
              </c:ext>
            </c:extLst>
          </c:dPt>
          <c:dPt>
            <c:idx val="9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3CD-4280-AC1C-5F8BA5851950}"/>
              </c:ext>
            </c:extLst>
          </c:dPt>
          <c:dPt>
            <c:idx val="1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3CD-4280-AC1C-5F8BA5851950}"/>
              </c:ext>
            </c:extLst>
          </c:dPt>
          <c:dPt>
            <c:idx val="1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3CD-4280-AC1C-5F8BA5851950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118418968678436"/>
                  <c:y val="-0.10955418883074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CD-4280-AC1C-5F8BA5851950}"/>
                </c:ext>
              </c:extLst>
            </c:dLbl>
            <c:dLbl>
              <c:idx val="9"/>
              <c:layout>
                <c:manualLayout>
                  <c:x val="-0.0106482663541894"/>
                  <c:y val="-0.05278568908870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CD-4280-AC1C-5F8BA5851950}"/>
                </c:ext>
              </c:extLst>
            </c:dLbl>
            <c:dLbl>
              <c:idx val="10"/>
              <c:layout>
                <c:manualLayout>
                  <c:x val="0.0713457377343932"/>
                  <c:y val="-0.0537672769804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3CD-4280-AC1C-5F8BA5851950}"/>
                </c:ext>
              </c:extLst>
            </c:dLbl>
            <c:dLbl>
              <c:idx val="11"/>
              <c:layout>
                <c:manualLayout>
                  <c:x val="0.0469540724038159"/>
                  <c:y val="-0.10271308137021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349072863500222"/>
                      <c:h val="6.13992562071097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A3CD-4280-AC1C-5F8BA58519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General Motors</c:v>
                </c:pt>
                <c:pt idx="1">
                  <c:v>Ford</c:v>
                </c:pt>
                <c:pt idx="2">
                  <c:v>Toyota</c:v>
                </c:pt>
                <c:pt idx="3">
                  <c:v>Fiat Chrysler</c:v>
                </c:pt>
                <c:pt idx="4">
                  <c:v>Honda</c:v>
                </c:pt>
                <c:pt idx="5">
                  <c:v>Nissan</c:v>
                </c:pt>
                <c:pt idx="6">
                  <c:v>Hyundai</c:v>
                </c:pt>
                <c:pt idx="7">
                  <c:v>Subaru</c:v>
                </c:pt>
                <c:pt idx="8">
                  <c:v>Other</c:v>
                </c:pt>
                <c:pt idx="9">
                  <c:v>Volkswagen</c:v>
                </c:pt>
                <c:pt idx="10">
                  <c:v>BMW</c:v>
                </c:pt>
                <c:pt idx="11">
                  <c:v>Daimler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0.171</c:v>
                </c:pt>
                <c:pt idx="1">
                  <c:v>0.141</c:v>
                </c:pt>
                <c:pt idx="2">
                  <c:v>0.141</c:v>
                </c:pt>
                <c:pt idx="3">
                  <c:v>0.129</c:v>
                </c:pt>
                <c:pt idx="4">
                  <c:v>0.093</c:v>
                </c:pt>
                <c:pt idx="5">
                  <c:v>0.087</c:v>
                </c:pt>
                <c:pt idx="6">
                  <c:v>0.074</c:v>
                </c:pt>
                <c:pt idx="7">
                  <c:v>0.04</c:v>
                </c:pt>
                <c:pt idx="8">
                  <c:v>0.047</c:v>
                </c:pt>
                <c:pt idx="9">
                  <c:v>0.037</c:v>
                </c:pt>
                <c:pt idx="10">
                  <c:v>0.021</c:v>
                </c:pt>
                <c:pt idx="11">
                  <c:v>0.021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A3CD-4280-AC1C-5F8BA5851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9161646814216"/>
          <c:y val="0.0279517240711444"/>
          <c:w val="0.790313723710126"/>
          <c:h val="0.888845017153995"/>
        </c:manualLayout>
      </c:layout>
      <c:bar3D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0.0624716158970121"/>
                  <c:y val="-0.0445357075774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43-48C5-9DB3-62691C234BB6}"/>
                </c:ext>
              </c:extLst>
            </c:dLbl>
            <c:dLbl>
              <c:idx val="6"/>
              <c:layout>
                <c:manualLayout>
                  <c:x val="-0.0692253041020945"/>
                  <c:y val="-0.0501026710246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43-48C5-9DB3-62691C234BB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'Welch 1 '!$B$20:$B$31</c:f>
              <c:strCache>
                <c:ptCount val="12"/>
                <c:pt idx="0">
                  <c:v>BMW</c:v>
                </c:pt>
                <c:pt idx="1">
                  <c:v>Daimler</c:v>
                </c:pt>
                <c:pt idx="2">
                  <c:v>Fiat Chrysler</c:v>
                </c:pt>
                <c:pt idx="3">
                  <c:v>Ford</c:v>
                </c:pt>
                <c:pt idx="4">
                  <c:v>General Motors</c:v>
                </c:pt>
                <c:pt idx="5">
                  <c:v>Honda</c:v>
                </c:pt>
                <c:pt idx="6">
                  <c:v>Hyundai</c:v>
                </c:pt>
                <c:pt idx="7">
                  <c:v>Nissan</c:v>
                </c:pt>
                <c:pt idx="8">
                  <c:v>Subaru</c:v>
                </c:pt>
                <c:pt idx="9">
                  <c:v>Toyota</c:v>
                </c:pt>
                <c:pt idx="10">
                  <c:v>Volkswagen</c:v>
                </c:pt>
                <c:pt idx="11">
                  <c:v>Other</c:v>
                </c:pt>
              </c:strCache>
            </c:strRef>
          </c:cat>
          <c:val>
            <c:numRef>
              <c:f>'Welch 1 '!$D$20:$D$31</c:f>
              <c:numCache>
                <c:formatCode>0.0%</c:formatCode>
                <c:ptCount val="12"/>
                <c:pt idx="0">
                  <c:v>1.65926213824968E-5</c:v>
                </c:pt>
                <c:pt idx="1">
                  <c:v>-0.00126054469511786</c:v>
                </c:pt>
                <c:pt idx="2">
                  <c:v>0.00974174773217348</c:v>
                </c:pt>
                <c:pt idx="3">
                  <c:v>-0.00604681134924431</c:v>
                </c:pt>
                <c:pt idx="4">
                  <c:v>-0.00361696287526131</c:v>
                </c:pt>
                <c:pt idx="5">
                  <c:v>-0.00256456161545741</c:v>
                </c:pt>
                <c:pt idx="6">
                  <c:v>-0.000782350740378426</c:v>
                </c:pt>
                <c:pt idx="7">
                  <c:v>-0.00621050014541022</c:v>
                </c:pt>
                <c:pt idx="8">
                  <c:v>0.00169613738635531</c:v>
                </c:pt>
                <c:pt idx="9">
                  <c:v>-0.00110579642714295</c:v>
                </c:pt>
                <c:pt idx="10">
                  <c:v>0.000588054334714448</c:v>
                </c:pt>
                <c:pt idx="11">
                  <c:v>0.0095449957733868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43-48C5-9DB3-62691C234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9907256"/>
        <c:axId val="2079911048"/>
        <c:axId val="0"/>
      </c:bar3DChart>
      <c:catAx>
        <c:axId val="2079907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11048"/>
        <c:crosses val="autoZero"/>
        <c:auto val="1"/>
        <c:lblAlgn val="ctr"/>
        <c:lblOffset val="100"/>
        <c:noMultiLvlLbl val="0"/>
      </c:catAx>
      <c:valAx>
        <c:axId val="2079911048"/>
        <c:scaling>
          <c:orientation val="minMax"/>
          <c:min val="-0.0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0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'welch 2'!$C$15</c:f>
              <c:strCache>
                <c:ptCount val="1"/>
                <c:pt idx="0">
                  <c:v>2018 Dec YTD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'welch 2'!$B$16:$B$23</c:f>
              <c:strCache>
                <c:ptCount val="8"/>
                <c:pt idx="0">
                  <c:v>Van</c:v>
                </c:pt>
                <c:pt idx="1">
                  <c:v>SUV</c:v>
                </c:pt>
                <c:pt idx="2">
                  <c:v>CUV</c:v>
                </c:pt>
                <c:pt idx="3">
                  <c:v>Pickup</c:v>
                </c:pt>
                <c:pt idx="4">
                  <c:v>Luxury Car</c:v>
                </c:pt>
                <c:pt idx="5">
                  <c:v>Large Car</c:v>
                </c:pt>
                <c:pt idx="6">
                  <c:v>Middle Car</c:v>
                </c:pt>
                <c:pt idx="7">
                  <c:v>Small Car</c:v>
                </c:pt>
              </c:strCache>
            </c:strRef>
          </c:cat>
          <c:val>
            <c:numRef>
              <c:f>'welch 2'!$C$16:$C$23</c:f>
              <c:numCache>
                <c:formatCode>0.0%</c:formatCode>
                <c:ptCount val="8"/>
                <c:pt idx="0">
                  <c:v>0.055</c:v>
                </c:pt>
                <c:pt idx="1">
                  <c:v>0.084</c:v>
                </c:pt>
                <c:pt idx="2">
                  <c:v>0.387</c:v>
                </c:pt>
                <c:pt idx="3">
                  <c:v>0.166</c:v>
                </c:pt>
                <c:pt idx="4">
                  <c:v>0.059</c:v>
                </c:pt>
                <c:pt idx="5">
                  <c:v>0.013</c:v>
                </c:pt>
                <c:pt idx="6">
                  <c:v>0.108</c:v>
                </c:pt>
                <c:pt idx="7">
                  <c:v>0.128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3E-4E01-998B-F90B838B4047}"/>
            </c:ext>
          </c:extLst>
        </c:ser>
        <c:ser>
          <c:idx val="1"/>
          <c:order val="1"/>
          <c:tx>
            <c:strRef>
              <c:f>'welch 2'!$D$15</c:f>
              <c:strCache>
                <c:ptCount val="1"/>
                <c:pt idx="0">
                  <c:v>2017 Dec YTD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'welch 2'!$B$16:$B$23</c:f>
              <c:strCache>
                <c:ptCount val="8"/>
                <c:pt idx="0">
                  <c:v>Van</c:v>
                </c:pt>
                <c:pt idx="1">
                  <c:v>SUV</c:v>
                </c:pt>
                <c:pt idx="2">
                  <c:v>CUV</c:v>
                </c:pt>
                <c:pt idx="3">
                  <c:v>Pickup</c:v>
                </c:pt>
                <c:pt idx="4">
                  <c:v>Luxury Car</c:v>
                </c:pt>
                <c:pt idx="5">
                  <c:v>Large Car</c:v>
                </c:pt>
                <c:pt idx="6">
                  <c:v>Middle Car</c:v>
                </c:pt>
                <c:pt idx="7">
                  <c:v>Small Car</c:v>
                </c:pt>
              </c:strCache>
            </c:strRef>
          </c:cat>
          <c:val>
            <c:numRef>
              <c:f>'welch 2'!$D$16:$D$23</c:f>
              <c:numCache>
                <c:formatCode>0.0%</c:formatCode>
                <c:ptCount val="8"/>
                <c:pt idx="0">
                  <c:v>0.055</c:v>
                </c:pt>
                <c:pt idx="1">
                  <c:v>0.081</c:v>
                </c:pt>
                <c:pt idx="2">
                  <c:v>0.349</c:v>
                </c:pt>
                <c:pt idx="3">
                  <c:v>0.16</c:v>
                </c:pt>
                <c:pt idx="4">
                  <c:v>0.06</c:v>
                </c:pt>
                <c:pt idx="5">
                  <c:v>0.015</c:v>
                </c:pt>
                <c:pt idx="6">
                  <c:v>0.127</c:v>
                </c:pt>
                <c:pt idx="7">
                  <c:v>0.152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3E-4E01-998B-F90B838B4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7502632"/>
        <c:axId val="2107506216"/>
      </c:barChart>
      <c:catAx>
        <c:axId val="2107502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506216"/>
        <c:crosses val="autoZero"/>
        <c:auto val="1"/>
        <c:lblAlgn val="ctr"/>
        <c:lblOffset val="100"/>
        <c:noMultiLvlLbl val="0"/>
      </c:catAx>
      <c:valAx>
        <c:axId val="2107506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50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Light-trucks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cat>
          <c:val>
            <c:numRef>
              <c:f>Sheet1!$B$2:$B$10</c:f>
              <c:numCache>
                <c:formatCode>0.0%</c:formatCode>
                <c:ptCount val="9"/>
                <c:pt idx="0">
                  <c:v>0.512276602189623</c:v>
                </c:pt>
                <c:pt idx="1">
                  <c:v>0.521815269117809</c:v>
                </c:pt>
                <c:pt idx="2">
                  <c:v>0.498483568530239</c:v>
                </c:pt>
                <c:pt idx="3">
                  <c:v>0.511587910955375</c:v>
                </c:pt>
                <c:pt idx="4">
                  <c:v>0.532219991482631</c:v>
                </c:pt>
                <c:pt idx="5">
                  <c:v>0.567180337197984</c:v>
                </c:pt>
                <c:pt idx="6">
                  <c:v>0.606461487018051</c:v>
                </c:pt>
                <c:pt idx="7">
                  <c:v>0.645189452324702</c:v>
                </c:pt>
                <c:pt idx="8">
                  <c:v>0.692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FD-46AD-A2B4-328577FEC0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.0120772946859903"/>
                  <c:y val="0.0145932124785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FD-46AD-A2B4-328577FEC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cat>
          <c:val>
            <c:numRef>
              <c:f>Sheet1!$C$2:$C$10</c:f>
              <c:numCache>
                <c:formatCode>0.0%</c:formatCode>
                <c:ptCount val="9"/>
                <c:pt idx="0">
                  <c:v>0.487723397810377</c:v>
                </c:pt>
                <c:pt idx="1">
                  <c:v>0.478184730882191</c:v>
                </c:pt>
                <c:pt idx="2">
                  <c:v>0.501516431469761</c:v>
                </c:pt>
                <c:pt idx="3">
                  <c:v>0.488412089044625</c:v>
                </c:pt>
                <c:pt idx="4">
                  <c:v>0.467780008517369</c:v>
                </c:pt>
                <c:pt idx="5">
                  <c:v>0.432819662802016</c:v>
                </c:pt>
                <c:pt idx="6">
                  <c:v>0.393538512981949</c:v>
                </c:pt>
                <c:pt idx="7">
                  <c:v>0.354810547675298</c:v>
                </c:pt>
                <c:pt idx="8">
                  <c:v>0.308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FD-46AD-A2B4-328577FEC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701832"/>
        <c:axId val="2048705320"/>
      </c:barChart>
      <c:catAx>
        <c:axId val="204870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705320"/>
        <c:crosses val="autoZero"/>
        <c:auto val="1"/>
        <c:lblAlgn val="ctr"/>
        <c:lblOffset val="100"/>
        <c:noMultiLvlLbl val="0"/>
      </c:catAx>
      <c:valAx>
        <c:axId val="204870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70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Dec 16</c:v>
                </c:pt>
                <c:pt idx="1">
                  <c:v>Dec 17</c:v>
                </c:pt>
                <c:pt idx="2">
                  <c:v>Jan 18</c:v>
                </c:pt>
                <c:pt idx="3">
                  <c:v>Feb 18</c:v>
                </c:pt>
                <c:pt idx="4">
                  <c:v>Mar 18</c:v>
                </c:pt>
                <c:pt idx="5">
                  <c:v>Apr 18</c:v>
                </c:pt>
                <c:pt idx="6">
                  <c:v>May 18</c:v>
                </c:pt>
                <c:pt idx="7">
                  <c:v>June 18</c:v>
                </c:pt>
                <c:pt idx="8">
                  <c:v>July 18</c:v>
                </c:pt>
                <c:pt idx="9">
                  <c:v>Aug 18</c:v>
                </c:pt>
                <c:pt idx="10">
                  <c:v>Sep 18</c:v>
                </c:pt>
                <c:pt idx="11">
                  <c:v>Oct 18</c:v>
                </c:pt>
                <c:pt idx="12">
                  <c:v>Nov 18</c:v>
                </c:pt>
                <c:pt idx="13">
                  <c:v>Dec 18</c:v>
                </c:pt>
                <c:pt idx="14">
                  <c:v>Jan 19</c:v>
                </c:pt>
              </c:strCache>
            </c:strRef>
          </c:cat>
          <c:val>
            <c:numRef>
              <c:f>Sheet1!$B$2:$B$16</c:f>
              <c:numCache>
                <c:formatCode>"$"#,##0</c:formatCode>
                <c:ptCount val="15"/>
                <c:pt idx="0">
                  <c:v>4001.0</c:v>
                </c:pt>
                <c:pt idx="1">
                  <c:v>4302.0</c:v>
                </c:pt>
                <c:pt idx="2">
                  <c:v>3733.0</c:v>
                </c:pt>
                <c:pt idx="3">
                  <c:v>3840.0</c:v>
                </c:pt>
                <c:pt idx="4">
                  <c:v>3849.0</c:v>
                </c:pt>
                <c:pt idx="5">
                  <c:v>3698.0</c:v>
                </c:pt>
                <c:pt idx="6">
                  <c:v>3665.0</c:v>
                </c:pt>
                <c:pt idx="7">
                  <c:v>3765.0</c:v>
                </c:pt>
                <c:pt idx="8">
                  <c:v>3665.0</c:v>
                </c:pt>
                <c:pt idx="9">
                  <c:v>3744.0</c:v>
                </c:pt>
                <c:pt idx="10">
                  <c:v>3910.0</c:v>
                </c:pt>
                <c:pt idx="11">
                  <c:v>3742.0</c:v>
                </c:pt>
                <c:pt idx="12">
                  <c:v>3783.0</c:v>
                </c:pt>
                <c:pt idx="13">
                  <c:v>4098.0</c:v>
                </c:pt>
                <c:pt idx="14">
                  <c:v>3720.0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7F-43C5-A8D8-6E97BC4AE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048749128"/>
        <c:axId val="2048752536"/>
      </c:barChart>
      <c:catAx>
        <c:axId val="204874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752536"/>
        <c:crosses val="autoZero"/>
        <c:auto val="1"/>
        <c:lblAlgn val="ctr"/>
        <c:lblOffset val="100"/>
        <c:noMultiLvlLbl val="0"/>
      </c:catAx>
      <c:valAx>
        <c:axId val="204875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74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cat>
          <c:val>
            <c:numRef>
              <c:f>Sheet1!$B$2:$B$10</c:f>
              <c:numCache>
                <c:formatCode>_("$"* #,##0_);_("$"* \(#,##0\);_("$"* "-"_);_(@_)</c:formatCode>
                <c:ptCount val="9"/>
                <c:pt idx="0">
                  <c:v>30079.42201913818</c:v>
                </c:pt>
                <c:pt idx="1">
                  <c:v>30982.37794700585</c:v>
                </c:pt>
                <c:pt idx="2">
                  <c:v>31194.46723410154</c:v>
                </c:pt>
                <c:pt idx="3">
                  <c:v>32034.7533680505</c:v>
                </c:pt>
                <c:pt idx="4">
                  <c:v>32823.65792525646</c:v>
                </c:pt>
                <c:pt idx="5">
                  <c:v>33456.15488151278</c:v>
                </c:pt>
                <c:pt idx="6">
                  <c:v>34449.30637821934</c:v>
                </c:pt>
                <c:pt idx="7">
                  <c:v>34670.06362315948</c:v>
                </c:pt>
                <c:pt idx="8">
                  <c:v>35608.0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0A-4842-BB61-D239408B0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799256"/>
        <c:axId val="2048802664"/>
      </c:barChart>
      <c:catAx>
        <c:axId val="204879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802664"/>
        <c:crosses val="autoZero"/>
        <c:auto val="1"/>
        <c:lblAlgn val="ctr"/>
        <c:lblOffset val="100"/>
        <c:noMultiLvlLbl val="0"/>
      </c:catAx>
      <c:valAx>
        <c:axId val="2048802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799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 Q3</c:v>
                </c:pt>
              </c:strCache>
            </c:strRef>
          </c:cat>
          <c:val>
            <c:numRef>
              <c:f>Sheet1!$B$3:$B$11</c:f>
              <c:numCache>
                <c:formatCode>"$"#,##0</c:formatCode>
                <c:ptCount val="9"/>
                <c:pt idx="0">
                  <c:v>464.0</c:v>
                </c:pt>
                <c:pt idx="1">
                  <c:v>468.0</c:v>
                </c:pt>
                <c:pt idx="2">
                  <c:v>460.0</c:v>
                </c:pt>
                <c:pt idx="3">
                  <c:v>471.0</c:v>
                </c:pt>
                <c:pt idx="4">
                  <c:v>482.0</c:v>
                </c:pt>
                <c:pt idx="5">
                  <c:v>493.0</c:v>
                </c:pt>
                <c:pt idx="6">
                  <c:v>506.0</c:v>
                </c:pt>
                <c:pt idx="7">
                  <c:v>515.0</c:v>
                </c:pt>
                <c:pt idx="8">
                  <c:v>530.0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6E-4974-9E50-A2C5E81768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 Q3</c:v>
                </c:pt>
              </c:strCache>
            </c:strRef>
          </c:cat>
          <c:val>
            <c:numRef>
              <c:f>Sheet1!$C$3:$C$11</c:f>
              <c:numCache>
                <c:formatCode>"$"#,##0</c:formatCode>
                <c:ptCount val="9"/>
                <c:pt idx="0">
                  <c:v>347.0</c:v>
                </c:pt>
                <c:pt idx="1">
                  <c:v>349.0</c:v>
                </c:pt>
                <c:pt idx="2">
                  <c:v>348.0</c:v>
                </c:pt>
                <c:pt idx="3">
                  <c:v>352.0</c:v>
                </c:pt>
                <c:pt idx="4">
                  <c:v>355.0</c:v>
                </c:pt>
                <c:pt idx="5">
                  <c:v>359.0</c:v>
                </c:pt>
                <c:pt idx="6">
                  <c:v>364.0</c:v>
                </c:pt>
                <c:pt idx="7">
                  <c:v>371.0</c:v>
                </c:pt>
                <c:pt idx="8">
                  <c:v>381.0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6E-4974-9E50-A2C5E8176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857624"/>
        <c:axId val="2048861032"/>
      </c:barChart>
      <c:catAx>
        <c:axId val="204885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861032"/>
        <c:crosses val="autoZero"/>
        <c:auto val="1"/>
        <c:lblAlgn val="ctr"/>
        <c:lblOffset val="100"/>
        <c:noMultiLvlLbl val="0"/>
      </c:catAx>
      <c:valAx>
        <c:axId val="2048861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857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 Between New and Used Payments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 Q3</c:v>
                </c:pt>
              </c:strCache>
            </c:strRef>
          </c:cat>
          <c:val>
            <c:numRef>
              <c:f>Sheet1!$B$3:$B$11</c:f>
              <c:numCache>
                <c:formatCode>"$"#,##0</c:formatCode>
                <c:ptCount val="9"/>
                <c:pt idx="0">
                  <c:v>117.0</c:v>
                </c:pt>
                <c:pt idx="1">
                  <c:v>119.0</c:v>
                </c:pt>
                <c:pt idx="2">
                  <c:v>112.0</c:v>
                </c:pt>
                <c:pt idx="3">
                  <c:v>119.0</c:v>
                </c:pt>
                <c:pt idx="4">
                  <c:v>127.0</c:v>
                </c:pt>
                <c:pt idx="5">
                  <c:v>134.0</c:v>
                </c:pt>
                <c:pt idx="6">
                  <c:v>142.0</c:v>
                </c:pt>
                <c:pt idx="7">
                  <c:v>144.0</c:v>
                </c:pt>
                <c:pt idx="8">
                  <c:v>149.0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7D-4899-BB97-3F3DBF6F9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475288"/>
        <c:axId val="2048478696"/>
      </c:barChart>
      <c:catAx>
        <c:axId val="204847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478696"/>
        <c:crosses val="autoZero"/>
        <c:auto val="1"/>
        <c:lblAlgn val="ctr"/>
        <c:lblOffset val="100"/>
        <c:noMultiLvlLbl val="0"/>
      </c:catAx>
      <c:valAx>
        <c:axId val="204847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47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 Q3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0.0484</c:v>
                </c:pt>
                <c:pt idx="1">
                  <c:v>0.0452</c:v>
                </c:pt>
                <c:pt idx="2">
                  <c:v>0.0436</c:v>
                </c:pt>
                <c:pt idx="3">
                  <c:v>0.0437</c:v>
                </c:pt>
                <c:pt idx="4">
                  <c:v>0.0456</c:v>
                </c:pt>
                <c:pt idx="5">
                  <c:v>0.0463</c:v>
                </c:pt>
                <c:pt idx="6">
                  <c:v>0.0474</c:v>
                </c:pt>
                <c:pt idx="7">
                  <c:v>0.0511</c:v>
                </c:pt>
                <c:pt idx="8">
                  <c:v>0.0573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3E-4822-96D6-795456A9D8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 Q3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0.0871</c:v>
                </c:pt>
                <c:pt idx="1">
                  <c:v>0.0867</c:v>
                </c:pt>
                <c:pt idx="2">
                  <c:v>0.0848</c:v>
                </c:pt>
                <c:pt idx="3">
                  <c:v>0.0871</c:v>
                </c:pt>
                <c:pt idx="4">
                  <c:v>0.0865</c:v>
                </c:pt>
                <c:pt idx="5">
                  <c:v>0.0878</c:v>
                </c:pt>
                <c:pt idx="6">
                  <c:v>0.085</c:v>
                </c:pt>
                <c:pt idx="7">
                  <c:v>0.0884</c:v>
                </c:pt>
                <c:pt idx="8">
                  <c:v>0.0903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3E-4822-96D6-795456A9D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698488"/>
        <c:axId val="2079702072"/>
      </c:barChart>
      <c:catAx>
        <c:axId val="2079698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702072"/>
        <c:crosses val="autoZero"/>
        <c:auto val="1"/>
        <c:lblAlgn val="ctr"/>
        <c:lblOffset val="100"/>
        <c:noMultiLvlLbl val="0"/>
      </c:catAx>
      <c:valAx>
        <c:axId val="207970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69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 Q3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63.0</c:v>
                </c:pt>
                <c:pt idx="1">
                  <c:v>63.0</c:v>
                </c:pt>
                <c:pt idx="2">
                  <c:v>65.0</c:v>
                </c:pt>
                <c:pt idx="3">
                  <c:v>65.0</c:v>
                </c:pt>
                <c:pt idx="4">
                  <c:v>66.0</c:v>
                </c:pt>
                <c:pt idx="5">
                  <c:v>67.0</c:v>
                </c:pt>
                <c:pt idx="6">
                  <c:v>68.0</c:v>
                </c:pt>
                <c:pt idx="7">
                  <c:v>69.0</c:v>
                </c:pt>
                <c:pt idx="8">
                  <c:v>68.0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3E-4822-96D6-795456A9D8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 Q3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58.0</c:v>
                </c:pt>
                <c:pt idx="1">
                  <c:v>60.0</c:v>
                </c:pt>
                <c:pt idx="2">
                  <c:v>60.0</c:v>
                </c:pt>
                <c:pt idx="3">
                  <c:v>61.0</c:v>
                </c:pt>
                <c:pt idx="4">
                  <c:v>62.0</c:v>
                </c:pt>
                <c:pt idx="5">
                  <c:v>63.0</c:v>
                </c:pt>
                <c:pt idx="6">
                  <c:v>63.0</c:v>
                </c:pt>
                <c:pt idx="7">
                  <c:v>64.0</c:v>
                </c:pt>
                <c:pt idx="8">
                  <c:v>64.0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3E-4822-96D6-795456A9D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4801944"/>
        <c:axId val="2074805528"/>
      </c:barChart>
      <c:catAx>
        <c:axId val="207480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805528"/>
        <c:crosses val="autoZero"/>
        <c:auto val="1"/>
        <c:lblAlgn val="ctr"/>
        <c:lblOffset val="100"/>
        <c:noMultiLvlLbl val="0"/>
      </c:catAx>
      <c:valAx>
        <c:axId val="207480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80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Class4-7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Sheet1!$A$7:$A$20</c:f>
              <c:numCache>
                <c:formatCode>General</c:formatCode>
                <c:ptCount val="14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</c:numCache>
            </c:numRef>
          </c:cat>
          <c:val>
            <c:numRef>
              <c:f>Sheet1!$B$7:$B$20</c:f>
              <c:numCache>
                <c:formatCode>#,##0</c:formatCode>
                <c:ptCount val="14"/>
                <c:pt idx="0">
                  <c:v>243783.0</c:v>
                </c:pt>
                <c:pt idx="1">
                  <c:v>258669.0</c:v>
                </c:pt>
                <c:pt idx="2">
                  <c:v>220122.0</c:v>
                </c:pt>
                <c:pt idx="3">
                  <c:v>164446.0</c:v>
                </c:pt>
                <c:pt idx="4">
                  <c:v>106023.0</c:v>
                </c:pt>
                <c:pt idx="5">
                  <c:v>110667.0</c:v>
                </c:pt>
                <c:pt idx="6">
                  <c:v>134831.0</c:v>
                </c:pt>
                <c:pt idx="7">
                  <c:v>150416.0</c:v>
                </c:pt>
                <c:pt idx="8">
                  <c:v>166569.0</c:v>
                </c:pt>
                <c:pt idx="9">
                  <c:v>186128.0</c:v>
                </c:pt>
                <c:pt idx="10">
                  <c:v>200711.0</c:v>
                </c:pt>
                <c:pt idx="11">
                  <c:v>207694.0</c:v>
                </c:pt>
                <c:pt idx="12">
                  <c:v>222790.0</c:v>
                </c:pt>
                <c:pt idx="13">
                  <c:v>237303.0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3E-4822-96D6-795456A9D8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Class 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Sheet1!$A$7:$A$20</c:f>
              <c:numCache>
                <c:formatCode>General</c:formatCode>
                <c:ptCount val="14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</c:numCache>
            </c:numRef>
          </c:cat>
          <c:val>
            <c:numRef>
              <c:f>Sheet1!$C$7:$C$20</c:f>
              <c:numCache>
                <c:formatCode>#,##0</c:formatCode>
                <c:ptCount val="14"/>
                <c:pt idx="0">
                  <c:v>252792.0</c:v>
                </c:pt>
                <c:pt idx="1">
                  <c:v>284008.0</c:v>
                </c:pt>
                <c:pt idx="2">
                  <c:v>150965.0</c:v>
                </c:pt>
                <c:pt idx="3">
                  <c:v>133473.0</c:v>
                </c:pt>
                <c:pt idx="4">
                  <c:v>94778.0</c:v>
                </c:pt>
                <c:pt idx="5">
                  <c:v>107152.0</c:v>
                </c:pt>
                <c:pt idx="6">
                  <c:v>171358.0</c:v>
                </c:pt>
                <c:pt idx="7">
                  <c:v>194715.0</c:v>
                </c:pt>
                <c:pt idx="8">
                  <c:v>184784.0</c:v>
                </c:pt>
                <c:pt idx="9">
                  <c:v>220301.0</c:v>
                </c:pt>
                <c:pt idx="10">
                  <c:v>248797.0</c:v>
                </c:pt>
                <c:pt idx="11">
                  <c:v>192664.0</c:v>
                </c:pt>
                <c:pt idx="12">
                  <c:v>192252.0</c:v>
                </c:pt>
                <c:pt idx="13">
                  <c:v>250545.0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3E-4822-96D6-795456A9D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4934968"/>
        <c:axId val="2074938664"/>
      </c:barChart>
      <c:catAx>
        <c:axId val="207493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938664"/>
        <c:crosses val="autoZero"/>
        <c:auto val="1"/>
        <c:lblAlgn val="ctr"/>
        <c:lblOffset val="100"/>
        <c:noMultiLvlLbl val="0"/>
      </c:catAx>
      <c:valAx>
        <c:axId val="207493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93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17927-3012-D742-9E9B-DD5E3CDBFC9D}" type="datetimeFigureOut">
              <a:rPr lang="en-US" smtClean="0"/>
              <a:t>3/4/19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1EECF-4466-CA44-9B38-D322BCC87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73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E1ECF-FCD7-2544-BD28-B85EA2FC210C}" type="datetimeFigureOut">
              <a:rPr lang="en-US" smtClean="0"/>
              <a:t>3/4/19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28E94-58AE-0B4F-8F4E-E773BCE86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03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94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Fiat Chrysler was the big winner in 2018 due to the sales of Jeeps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5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Subaru has outstanding leadership in the US and is poised</a:t>
            </a:r>
            <a:r>
              <a:rPr lang="en-US" baseline="0" dirty="0" smtClean="0"/>
              <a:t> to gain market share.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30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 that VW had a gain in market share. And you can see Subaru doing well also.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1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 growth</a:t>
            </a:r>
            <a:r>
              <a:rPr lang="en-US" baseline="0" dirty="0" smtClean="0"/>
              <a:t> is in CUV, SUV and Pickup</a:t>
            </a:r>
          </a:p>
          <a:p>
            <a:r>
              <a:rPr lang="en-US" baseline="0" dirty="0" smtClean="0"/>
              <a:t>Self fulfilling prophecy as the market eliminates passenger vehicles.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08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Pickup trucks</a:t>
            </a:r>
            <a:r>
              <a:rPr lang="en-US" baseline="0" dirty="0" smtClean="0"/>
              <a:t> up 120K</a:t>
            </a:r>
          </a:p>
          <a:p>
            <a:r>
              <a:rPr lang="en-US" baseline="0" dirty="0" smtClean="0"/>
              <a:t>CUV up 60K</a:t>
            </a:r>
          </a:p>
          <a:p>
            <a:r>
              <a:rPr lang="en-US" baseline="0" dirty="0" smtClean="0"/>
              <a:t>SUV up 50K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75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Diesel is growing in the US</a:t>
            </a:r>
          </a:p>
          <a:p>
            <a:r>
              <a:rPr lang="en-US" dirty="0" smtClean="0"/>
              <a:t>Hybrid-Plug in Hybrid-Electric-Fuel</a:t>
            </a:r>
            <a:r>
              <a:rPr lang="en-US" baseline="0" dirty="0" smtClean="0"/>
              <a:t> cell still only capture 4% of the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42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out of the top 15 are passenger vehicles</a:t>
            </a:r>
          </a:p>
          <a:p>
            <a:r>
              <a:rPr lang="en-US" dirty="0" smtClean="0"/>
              <a:t>1,244,000 to 844,000 F-150</a:t>
            </a:r>
            <a:r>
              <a:rPr lang="en-US" baseline="0" dirty="0" smtClean="0"/>
              <a:t> Pickup trucks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2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Finished my year as Chairman in January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2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GM-Chrysler</a:t>
            </a:r>
            <a:r>
              <a:rPr lang="en-US" baseline="0" dirty="0" smtClean="0"/>
              <a:t> Bankruptcy 2009</a:t>
            </a:r>
          </a:p>
          <a:p>
            <a:r>
              <a:rPr lang="en-US" baseline="0" dirty="0" smtClean="0"/>
              <a:t>2018 was an outstanding year</a:t>
            </a:r>
          </a:p>
          <a:p>
            <a:r>
              <a:rPr lang="en-US" baseline="0" dirty="0" smtClean="0"/>
              <a:t>NADA projects 16.8 M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6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area of concern is the reduction of incentives when</a:t>
            </a:r>
            <a:r>
              <a:rPr lang="en-US" baseline="0" dirty="0" smtClean="0"/>
              <a:t> added to the rise in interest rates.</a:t>
            </a:r>
          </a:p>
          <a:p>
            <a:r>
              <a:rPr lang="en-US" baseline="0" dirty="0" smtClean="0"/>
              <a:t>Incentives have only been lower 3 times since Dec or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of which is a result</a:t>
            </a:r>
            <a:r>
              <a:rPr lang="en-US" baseline="0" dirty="0" smtClean="0"/>
              <a:t> of SUV and Pickup truck prices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7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used prices include a large number of off lease and rentals in</a:t>
            </a:r>
            <a:r>
              <a:rPr lang="en-US" baseline="0" dirty="0" smtClean="0"/>
              <a:t> the market. </a:t>
            </a:r>
          </a:p>
          <a:p>
            <a:r>
              <a:rPr lang="en-US" baseline="0" dirty="0" smtClean="0"/>
              <a:t>Pundits say we can’t absorb the large number of late model used vehicles but we can.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8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interest rates up 1% in the last</a:t>
            </a:r>
            <a:r>
              <a:rPr lang="en-US" baseline="0" dirty="0" smtClean="0"/>
              <a:t> two years</a:t>
            </a:r>
          </a:p>
          <a:p>
            <a:r>
              <a:rPr lang="en-US" baseline="0" dirty="0" smtClean="0"/>
              <a:t>Fed Bank has raised the rates 9 times in the last 2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Acute shortage of low priced used vehicles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Commercial</a:t>
            </a:r>
            <a:r>
              <a:rPr lang="en-US" baseline="0" dirty="0" smtClean="0"/>
              <a:t> truck sales were outstanding in 2018 and are projected to continue to be strong in 2019.</a:t>
            </a:r>
          </a:p>
          <a:p>
            <a:r>
              <a:rPr lang="en-US" baseline="0" dirty="0" smtClean="0"/>
              <a:t>Excise Tax on large trucks are slowing sales.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2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034" y="1365888"/>
            <a:ext cx="6401365" cy="3363783"/>
          </a:xfrm>
        </p:spPr>
        <p:txBody>
          <a:bodyPr/>
          <a:lstStyle>
            <a:lvl1pPr algn="ctr">
              <a:defRPr b="1" i="0" spc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85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82296" y="6695554"/>
            <a:ext cx="12274296" cy="281317"/>
          </a:xfrm>
          <a:prstGeom prst="rect">
            <a:avLst/>
          </a:prstGeom>
          <a:solidFill>
            <a:srgbClr val="B21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498996"/>
            <a:ext cx="10972800" cy="731520"/>
          </a:xfrm>
        </p:spPr>
        <p:txBody>
          <a:bodyPr/>
          <a:lstStyle>
            <a:lvl1pPr algn="ctr">
              <a:defRPr b="1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08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8996"/>
            <a:ext cx="10972800" cy="731520"/>
          </a:xfrm>
        </p:spPr>
        <p:txBody>
          <a:bodyPr/>
          <a:lstStyle>
            <a:lvl1pPr algn="ctr">
              <a:defRPr b="1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3897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82296" y="6695554"/>
            <a:ext cx="12274296" cy="281317"/>
          </a:xfrm>
          <a:prstGeom prst="rect">
            <a:avLst/>
          </a:prstGeom>
          <a:solidFill>
            <a:srgbClr val="B21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02353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9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82296" y="6695554"/>
            <a:ext cx="12274296" cy="281317"/>
          </a:xfrm>
          <a:prstGeom prst="rect">
            <a:avLst/>
          </a:prstGeom>
          <a:solidFill>
            <a:srgbClr val="B21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09600" y="498996"/>
            <a:ext cx="10972800" cy="731520"/>
          </a:xfrm>
        </p:spPr>
        <p:txBody>
          <a:bodyPr/>
          <a:lstStyle>
            <a:lvl1pPr algn="ctr">
              <a:defRPr b="1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45158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9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875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4478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0875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82296" y="6695554"/>
            <a:ext cx="12274296" cy="281317"/>
          </a:xfrm>
          <a:prstGeom prst="rect">
            <a:avLst/>
          </a:prstGeom>
          <a:solidFill>
            <a:srgbClr val="B21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09600" y="498996"/>
            <a:ext cx="10972800" cy="731520"/>
          </a:xfrm>
        </p:spPr>
        <p:txBody>
          <a:bodyPr/>
          <a:lstStyle>
            <a:lvl1pPr algn="ctr">
              <a:defRPr b="1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437290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9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2296" y="6695554"/>
            <a:ext cx="12371832" cy="281317"/>
          </a:xfrm>
          <a:prstGeom prst="rect">
            <a:avLst/>
          </a:prstGeom>
          <a:solidFill>
            <a:srgbClr val="B21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498996"/>
            <a:ext cx="10972800" cy="731520"/>
          </a:xfrm>
        </p:spPr>
        <p:txBody>
          <a:bodyPr/>
          <a:lstStyle>
            <a:lvl1pPr algn="ctr">
              <a:defRPr b="1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670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52144"/>
            <a:ext cx="12192000" cy="4507992"/>
          </a:xfrm>
        </p:spPr>
        <p:txBody>
          <a:bodyPr/>
          <a:lstStyle>
            <a:lvl1pPr algn="ctr">
              <a:defRPr b="1" i="0" spc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97885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99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44" y="1770868"/>
            <a:ext cx="4644793" cy="32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7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3080"/>
            <a:ext cx="10972800" cy="96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992939" y="6446108"/>
            <a:ext cx="52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229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3" r:id="rId5"/>
    <p:sldLayoutId id="2147483659" r:id="rId6"/>
    <p:sldLayoutId id="2147483655" r:id="rId7"/>
    <p:sldLayoutId id="2147483656" r:id="rId8"/>
    <p:sldLayoutId id="2147483657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 spc="-150">
          <a:solidFill>
            <a:schemeClr val="accent6">
              <a:lumMod val="75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ts val="1400"/>
        </a:spcBef>
        <a:buClr>
          <a:schemeClr val="accent1"/>
        </a:buClr>
        <a:buSzPct val="90000"/>
        <a:buFont typeface="Arial"/>
        <a:buChar char="•"/>
        <a:defRPr sz="32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1pPr>
      <a:lvl2pPr marL="742950" indent="-285750" algn="l" defTabSz="457200" rtl="0" eaLnBrk="1" latinLnBrk="0" hangingPunct="1">
        <a:spcBef>
          <a:spcPts val="800"/>
        </a:spcBef>
        <a:buClr>
          <a:schemeClr val="accent1"/>
        </a:buClr>
        <a:buSzPct val="90000"/>
        <a:buFont typeface="Arial"/>
        <a:buChar char="–"/>
        <a:defRPr sz="28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2pPr>
      <a:lvl3pPr marL="1143000" indent="-228600" algn="l" defTabSz="457200" rtl="0" eaLnBrk="1" latinLnBrk="0" hangingPunct="1">
        <a:spcBef>
          <a:spcPts val="600"/>
        </a:spcBef>
        <a:buClr>
          <a:schemeClr val="accent1"/>
        </a:buClr>
        <a:buSzPct val="90000"/>
        <a:buFont typeface="Arial"/>
        <a:buChar char="•"/>
        <a:defRPr sz="24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3pPr>
      <a:lvl4pPr marL="1600200" indent="-228600" algn="l" defTabSz="457200" rtl="0" eaLnBrk="1" latinLnBrk="0" hangingPunct="1">
        <a:spcBef>
          <a:spcPts val="500"/>
        </a:spcBef>
        <a:buClr>
          <a:schemeClr val="accent1"/>
        </a:buClr>
        <a:buSzPct val="90000"/>
        <a:buFont typeface="Arial"/>
        <a:buChar char="–"/>
        <a:defRPr sz="20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4pPr>
      <a:lvl5pPr marL="2057400" indent="-228600" algn="l" defTabSz="457200" rtl="0" eaLnBrk="1" latinLnBrk="0" hangingPunct="1">
        <a:spcBef>
          <a:spcPts val="500"/>
        </a:spcBef>
        <a:buClr>
          <a:schemeClr val="accent1"/>
        </a:buClr>
        <a:buSzPct val="90000"/>
        <a:buFont typeface="Arial"/>
        <a:buChar char="»"/>
        <a:defRPr sz="20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8340" y="1269999"/>
            <a:ext cx="7755320" cy="3363783"/>
          </a:xfrm>
        </p:spPr>
        <p:txBody>
          <a:bodyPr>
            <a:normAutofit/>
          </a:bodyPr>
          <a:lstStyle/>
          <a:p>
            <a:r>
              <a:rPr lang="en-US" dirty="0" smtClean="0"/>
              <a:t>2018 MARKET 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108424-6D97-45A8-8EA0-99B645B6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5277"/>
            <a:ext cx="10972800" cy="731520"/>
          </a:xfrm>
        </p:spPr>
        <p:txBody>
          <a:bodyPr/>
          <a:lstStyle/>
          <a:p>
            <a:r>
              <a:rPr lang="en-US" dirty="0"/>
              <a:t>Average Loan Terms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92EA5DC1-42CA-4706-BDF9-F7526D28613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65320"/>
          <a:ext cx="10515600" cy="511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C8C55D-448D-4D89-B307-E77B8A3E7C3C}"/>
              </a:ext>
            </a:extLst>
          </p:cNvPr>
          <p:cNvSpPr txBox="1"/>
          <p:nvPr/>
        </p:nvSpPr>
        <p:spPr>
          <a:xfrm>
            <a:off x="304800" y="6221582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Experian</a:t>
            </a:r>
          </a:p>
        </p:txBody>
      </p:sp>
    </p:spTree>
    <p:extLst>
      <p:ext uri="{BB962C8B-B14F-4D97-AF65-F5344CB8AC3E}">
        <p14:creationId xmlns:p14="http://schemas.microsoft.com/office/powerpoint/2010/main" val="196088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D4ABB-6C73-4E78-9C81-E2BCC9D9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Priced Vehicles selling Quickly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440906E7-9467-4C8B-B197-BE063A16B6A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454150"/>
          <a:ext cx="10972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74943511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1322218543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597261649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768634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Price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 2013 Days to Turn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 2018 Days to Turn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 2018 vs. Q3 2013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1596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$5k or 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-9.8%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8346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$5k to $10k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-4.0%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7883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$10k to $15k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-3.2%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419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$15k to $20k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-7.8%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7501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$25k to $30k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-5.5%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65999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$30k to $35k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-3.9%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554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$35k to $40k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-2.8%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4342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$40k to $45k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6374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$45k to $50k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7562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$45k to $50k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4824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Industry Avg.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760555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4FC458-F18E-49E8-9E1A-2F04F2829399}"/>
              </a:ext>
            </a:extLst>
          </p:cNvPr>
          <p:cNvSpPr txBox="1"/>
          <p:nvPr/>
        </p:nvSpPr>
        <p:spPr>
          <a:xfrm>
            <a:off x="541538" y="6082005"/>
            <a:ext cx="4598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Edmunds</a:t>
            </a:r>
          </a:p>
        </p:txBody>
      </p:sp>
    </p:spTree>
    <p:extLst>
      <p:ext uri="{BB962C8B-B14F-4D97-AF65-F5344CB8AC3E}">
        <p14:creationId xmlns:p14="http://schemas.microsoft.com/office/powerpoint/2010/main" val="290960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108424-6D97-45A8-8EA0-99B645B6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5277"/>
            <a:ext cx="10972800" cy="731520"/>
          </a:xfrm>
        </p:spPr>
        <p:txBody>
          <a:bodyPr/>
          <a:lstStyle/>
          <a:p>
            <a:r>
              <a:rPr lang="en-US" dirty="0"/>
              <a:t>Commercial Truck Sales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92EA5DC1-42CA-4706-BDF9-F7526D28613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65320"/>
          <a:ext cx="10515600" cy="511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163649-388A-48F1-912B-A42E5442445E}"/>
              </a:ext>
            </a:extLst>
          </p:cNvPr>
          <p:cNvSpPr txBox="1"/>
          <p:nvPr/>
        </p:nvSpPr>
        <p:spPr>
          <a:xfrm>
            <a:off x="304800" y="6221582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Wards Auto</a:t>
            </a:r>
          </a:p>
        </p:txBody>
      </p:sp>
    </p:spTree>
    <p:extLst>
      <p:ext uri="{BB962C8B-B14F-4D97-AF65-F5344CB8AC3E}">
        <p14:creationId xmlns:p14="http://schemas.microsoft.com/office/powerpoint/2010/main" val="284845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DD6A1-2B96-4FF3-B5B7-E4511F8A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Market Share – Dec. 2018 YTD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B4A35B21-6ED4-4340-A7A1-0BFFB869EB4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03502" y="1237606"/>
          <a:ext cx="71849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125">
                  <a:extLst>
                    <a:ext uri="{9D8B030D-6E8A-4147-A177-3AD203B41FA5}">
                      <a16:colId xmlns="" xmlns:a16="http://schemas.microsoft.com/office/drawing/2014/main" val="1198103494"/>
                    </a:ext>
                  </a:extLst>
                </a:gridCol>
                <a:gridCol w="2056662">
                  <a:extLst>
                    <a:ext uri="{9D8B030D-6E8A-4147-A177-3AD203B41FA5}">
                      <a16:colId xmlns="" xmlns:a16="http://schemas.microsoft.com/office/drawing/2014/main" val="3494529357"/>
                    </a:ext>
                  </a:extLst>
                </a:gridCol>
                <a:gridCol w="3323208">
                  <a:extLst>
                    <a:ext uri="{9D8B030D-6E8A-4147-A177-3AD203B41FA5}">
                      <a16:colId xmlns="" xmlns:a16="http://schemas.microsoft.com/office/drawing/2014/main" val="2635028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 Market Share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 Market Share Points  Gain / Loss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8506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6457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Daimler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9819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Fiat Chrysler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216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342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Motors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40897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1646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Hyundai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43237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Nissan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53256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Subaru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5609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Toyota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5075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3948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814946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E9A5CF-1279-4F08-9F18-F429C47207C6}"/>
              </a:ext>
            </a:extLst>
          </p:cNvPr>
          <p:cNvSpPr txBox="1"/>
          <p:nvPr/>
        </p:nvSpPr>
        <p:spPr>
          <a:xfrm>
            <a:off x="62144" y="617433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Other is JLR, Mitsubishi, Mazda, Tesla, Volvo</a:t>
            </a:r>
            <a:br>
              <a:rPr lang="en-US" sz="900" dirty="0"/>
            </a:br>
            <a:r>
              <a:rPr lang="en-US" sz="900" dirty="0"/>
              <a:t>Source: Ward’s Automotive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4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5670AB-5F07-44BD-9764-100F0287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8063"/>
            <a:ext cx="10972800" cy="731520"/>
          </a:xfrm>
        </p:spPr>
        <p:txBody>
          <a:bodyPr/>
          <a:lstStyle/>
          <a:p>
            <a:r>
              <a:rPr lang="en-US" dirty="0"/>
              <a:t>U.S. Market Share – Dec. 2018 YTD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4702FD02-96BF-4C43-AE48-741066979110}"/>
              </a:ext>
            </a:extLst>
          </p:cNvPr>
          <p:cNvGraphicFramePr/>
          <p:nvPr>
            <p:extLst/>
          </p:nvPr>
        </p:nvGraphicFramePr>
        <p:xfrm>
          <a:off x="1712556" y="958789"/>
          <a:ext cx="9144833" cy="471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B4DAB08-C23B-4A42-A50F-6DD4F6ADB947}"/>
              </a:ext>
            </a:extLst>
          </p:cNvPr>
          <p:cNvSpPr/>
          <p:nvPr/>
        </p:nvSpPr>
        <p:spPr>
          <a:xfrm>
            <a:off x="188557" y="589130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900" dirty="0"/>
              <a:t>Other is JLR, Mitsubishi, Mazda, Tesla, Volvo</a:t>
            </a:r>
            <a:br>
              <a:rPr lang="en-US" sz="900" dirty="0"/>
            </a:br>
            <a:r>
              <a:rPr lang="en-US" sz="900" dirty="0"/>
              <a:t>Source: Ward’s Automotive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1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8EBA83-DAA5-4BD9-AA23-2751A24A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Market Share Change – Dec. 2018 YTD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586D9E19-EF1B-4788-998B-CAF139352A3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35092" y="1376039"/>
          <a:ext cx="7521816" cy="456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5EC047-DF0A-4FD4-86CE-5B7F96E98CFE}"/>
              </a:ext>
            </a:extLst>
          </p:cNvPr>
          <p:cNvSpPr txBox="1"/>
          <p:nvPr/>
        </p:nvSpPr>
        <p:spPr>
          <a:xfrm>
            <a:off x="0" y="605565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Other is JLR, Mitsubishi, Mazda, Tesla, Volvo</a:t>
            </a:r>
            <a:br>
              <a:rPr lang="en-US" sz="900" dirty="0"/>
            </a:br>
            <a:r>
              <a:rPr lang="en-US" sz="900" dirty="0"/>
              <a:t>Source: Ward’s Automotive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5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862DE7-0713-4DA8-9F04-551A7F17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Segment Share – Dec. 2018 YTD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BCE922BA-A92A-49DE-AFFD-59201570AFB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27130" y="1499397"/>
          <a:ext cx="9537739" cy="461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546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28587-F8BD-4511-AB2D-81226316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Segment Units – Dec. 2018 YTD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AA80E37-2A65-42C2-B778-BD5DB576DDE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454150"/>
          <a:ext cx="10972800" cy="399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1626989636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3980910045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1565586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 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 2018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2416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Car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2,594,831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2,197,408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2356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Car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2,189,325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1,864,738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2243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257,394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219,538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90168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Luxury Car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1,039,399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1,022,663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71046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Pickup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2,743,316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2,863,571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1644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5,987,981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6,662,293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286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1,387,836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1,441,898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6707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931,821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938,388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290437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8868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17,136,359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17,215,163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536979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BB3EE4-FEC0-434C-9D25-4B20092DEA74}"/>
              </a:ext>
            </a:extLst>
          </p:cNvPr>
          <p:cNvSpPr txBox="1"/>
          <p:nvPr/>
        </p:nvSpPr>
        <p:spPr>
          <a:xfrm>
            <a:off x="0" y="605565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Other is JLR, Mitsubishi, Mazda, Tesla, Volvo</a:t>
            </a:r>
            <a:br>
              <a:rPr lang="en-US" sz="900" dirty="0"/>
            </a:br>
            <a:r>
              <a:rPr lang="en-US" sz="900" dirty="0"/>
              <a:t>Source: Ward’s Automotive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8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28A8B-BCBA-4912-B67C-3FE6928B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Sales by Powertrain – Dec. 2018 YTD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CC36CA0-D7AF-45B2-9F6B-A63152FBD0E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454150"/>
          <a:ext cx="10972801" cy="420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="" xmlns:a16="http://schemas.microsoft.com/office/drawing/2014/main" val="1086990461"/>
                    </a:ext>
                  </a:extLst>
                </a:gridCol>
                <a:gridCol w="1567543">
                  <a:extLst>
                    <a:ext uri="{9D8B030D-6E8A-4147-A177-3AD203B41FA5}">
                      <a16:colId xmlns="" xmlns:a16="http://schemas.microsoft.com/office/drawing/2014/main" val="25156883"/>
                    </a:ext>
                  </a:extLst>
                </a:gridCol>
                <a:gridCol w="1567543">
                  <a:extLst>
                    <a:ext uri="{9D8B030D-6E8A-4147-A177-3AD203B41FA5}">
                      <a16:colId xmlns="" xmlns:a16="http://schemas.microsoft.com/office/drawing/2014/main" val="3152035903"/>
                    </a:ext>
                  </a:extLst>
                </a:gridCol>
                <a:gridCol w="1567543">
                  <a:extLst>
                    <a:ext uri="{9D8B030D-6E8A-4147-A177-3AD203B41FA5}">
                      <a16:colId xmlns="" xmlns:a16="http://schemas.microsoft.com/office/drawing/2014/main" val="170884464"/>
                    </a:ext>
                  </a:extLst>
                </a:gridCol>
                <a:gridCol w="1567543">
                  <a:extLst>
                    <a:ext uri="{9D8B030D-6E8A-4147-A177-3AD203B41FA5}">
                      <a16:colId xmlns="" xmlns:a16="http://schemas.microsoft.com/office/drawing/2014/main" val="2037996550"/>
                    </a:ext>
                  </a:extLst>
                </a:gridCol>
                <a:gridCol w="1567543">
                  <a:extLst>
                    <a:ext uri="{9D8B030D-6E8A-4147-A177-3AD203B41FA5}">
                      <a16:colId xmlns="" xmlns:a16="http://schemas.microsoft.com/office/drawing/2014/main" val="4169871867"/>
                    </a:ext>
                  </a:extLst>
                </a:gridCol>
                <a:gridCol w="1567543">
                  <a:extLst>
                    <a:ext uri="{9D8B030D-6E8A-4147-A177-3AD203B41FA5}">
                      <a16:colId xmlns="" xmlns:a16="http://schemas.microsoft.com/office/drawing/2014/main" val="378289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 2018 YTD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 2017 YTD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 2016 YTD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296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660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16,042,065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16,089,143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16,546,299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0109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496,498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483,853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423,509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81499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Unspecified Gas/Diesel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4,210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0467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Gas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74622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338,206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363,729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338,867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3648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Plug-in Hybrid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123,243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91,027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70,681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753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208,573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102,380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57831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Cell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2474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17,215,163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17,136,359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17,465,020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846052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0A6DBC-1DB3-4C99-B145-68C3C967809D}"/>
              </a:ext>
            </a:extLst>
          </p:cNvPr>
          <p:cNvSpPr txBox="1"/>
          <p:nvPr/>
        </p:nvSpPr>
        <p:spPr>
          <a:xfrm>
            <a:off x="0" y="6055655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Source: Ward’s Automotive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61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36CB69-CE55-4C3F-B8C5-041F0295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Top Selling Models – Dec. 2018 YTD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325DA9B9-7272-4A9B-A398-29544ACBC8E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48901" y="1230516"/>
          <a:ext cx="8694198" cy="483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066">
                  <a:extLst>
                    <a:ext uri="{9D8B030D-6E8A-4147-A177-3AD203B41FA5}">
                      <a16:colId xmlns="" xmlns:a16="http://schemas.microsoft.com/office/drawing/2014/main" val="4220839519"/>
                    </a:ext>
                  </a:extLst>
                </a:gridCol>
                <a:gridCol w="2898066">
                  <a:extLst>
                    <a:ext uri="{9D8B030D-6E8A-4147-A177-3AD203B41FA5}">
                      <a16:colId xmlns="" xmlns:a16="http://schemas.microsoft.com/office/drawing/2014/main" val="812669471"/>
                    </a:ext>
                  </a:extLst>
                </a:gridCol>
                <a:gridCol w="2898066">
                  <a:extLst>
                    <a:ext uri="{9D8B030D-6E8A-4147-A177-3AD203B41FA5}">
                      <a16:colId xmlns="" xmlns:a16="http://schemas.microsoft.com/office/drawing/2014/main" val="1816763958"/>
                    </a:ext>
                  </a:extLst>
                </a:gridCol>
              </a:tblGrid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Brand</a:t>
                      </a: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7729" marR="7729" marT="7729" marB="0" anchor="ctr"/>
                </a:tc>
                <a:extLst>
                  <a:ext uri="{0D108BD9-81ED-4DB2-BD59-A6C34878D82A}">
                    <a16:rowId xmlns="" xmlns:a16="http://schemas.microsoft.com/office/drawing/2014/main" val="3163496063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 SERIES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844,448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43733340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Chevrolet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SILVERADO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585,575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04833649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 PICKUP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521,046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68943864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Toyota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RAV4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427,170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08456239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Nissan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ROGUE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412,110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15353428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CR-V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379,013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90265407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Toyota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343,439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01074771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Chevrolet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EQUINOX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332,618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39589826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CIVIC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325,760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897517999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291,071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466123432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Toyota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285,865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964338260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ESCAPE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272,228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13988267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261,571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00902931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Toyota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TACOMA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245,659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56550571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Toyota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HIGHLANDER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244,511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6036346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AF79E7-3A96-47D5-9B0D-A1E8C35889CD}"/>
              </a:ext>
            </a:extLst>
          </p:cNvPr>
          <p:cNvSpPr txBox="1"/>
          <p:nvPr/>
        </p:nvSpPr>
        <p:spPr>
          <a:xfrm>
            <a:off x="0" y="6240321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Source: Ward’s Automotive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1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95176" y="6229456"/>
            <a:ext cx="496824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00086" y="498996"/>
            <a:ext cx="8978349" cy="7315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49144" y="3863113"/>
            <a:ext cx="2493711" cy="1495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Clr>
                <a:schemeClr val="accent1"/>
              </a:buClr>
              <a:buSzPct val="90000"/>
              <a:buFont typeface="Arial"/>
              <a:buChar char="•"/>
              <a:defRPr sz="3200" b="0" i="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Trade Gothic LT Std"/>
              </a:defRPr>
            </a:lvl1pPr>
            <a:lvl2pPr marL="742950" indent="-285750" algn="l" defTabSz="457200" rtl="0" eaLnBrk="1" latinLnBrk="0" hangingPunct="1">
              <a:spcBef>
                <a:spcPts val="800"/>
              </a:spcBef>
              <a:buClr>
                <a:schemeClr val="accent1"/>
              </a:buClr>
              <a:buSzPct val="90000"/>
              <a:buFont typeface="Arial"/>
              <a:buChar char="–"/>
              <a:defRPr sz="2800" b="0" i="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Trade Gothic LT Std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Arial"/>
              <a:buChar char="•"/>
              <a:defRPr sz="2400" b="0" i="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Trade Gothic LT Std"/>
              </a:defRPr>
            </a:lvl3pPr>
            <a:lvl4pPr marL="1600200" indent="-228600" algn="l" defTabSz="457200" rtl="0" eaLnBrk="1" latinLnBrk="0" hangingPunct="1">
              <a:spcBef>
                <a:spcPts val="500"/>
              </a:spcBef>
              <a:buClr>
                <a:schemeClr val="accent1"/>
              </a:buClr>
              <a:buSzPct val="90000"/>
              <a:buFont typeface="Arial"/>
              <a:buChar char="–"/>
              <a:defRPr sz="2000" b="0" i="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Trade Gothic LT Std"/>
              </a:defRPr>
            </a:lvl4pPr>
            <a:lvl5pPr marL="2057400" indent="-228600" algn="l" defTabSz="457200" rtl="0" eaLnBrk="1" latinLnBrk="0" hangingPunct="1">
              <a:spcBef>
                <a:spcPts val="500"/>
              </a:spcBef>
              <a:buClr>
                <a:schemeClr val="accent1"/>
              </a:buClr>
              <a:buSzPct val="90000"/>
              <a:buFont typeface="Arial"/>
              <a:buChar char="»"/>
              <a:defRPr sz="2000" b="0" i="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Trade Gothic LT St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n-US" sz="1400" b="1" dirty="0" smtClean="0"/>
              <a:t>WESLEY L. LUTZ</a:t>
            </a:r>
            <a:endParaRPr lang="en-US" sz="1400" b="1" dirty="0"/>
          </a:p>
          <a:p>
            <a:pPr marL="0" indent="0" algn="ctr">
              <a:spcBef>
                <a:spcPts val="400"/>
              </a:spcBef>
              <a:buNone/>
            </a:pPr>
            <a:r>
              <a:rPr lang="en-US" sz="1400" i="1" dirty="0" smtClean="0"/>
              <a:t>2018 NADA Chairman</a:t>
            </a:r>
            <a:endParaRPr lang="en-US" sz="1400" i="1" dirty="0"/>
          </a:p>
          <a:p>
            <a:pPr marL="0" indent="0" algn="ctr">
              <a:spcBef>
                <a:spcPts val="400"/>
              </a:spcBef>
              <a:buNone/>
            </a:pPr>
            <a:r>
              <a:rPr lang="en-US" sz="1400" dirty="0" smtClean="0"/>
              <a:t>Wes.Lutz@XDodge.com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03921" y="2516890"/>
            <a:ext cx="984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Your photo here</a:t>
            </a:r>
          </a:p>
        </p:txBody>
      </p:sp>
      <p:sp>
        <p:nvSpPr>
          <p:cNvPr id="2" name="Oval 1"/>
          <p:cNvSpPr/>
          <p:nvPr/>
        </p:nvSpPr>
        <p:spPr>
          <a:xfrm>
            <a:off x="4930515" y="1543987"/>
            <a:ext cx="2330970" cy="233097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SC_00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87" y="121477"/>
            <a:ext cx="8978348" cy="38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Dealers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16,729 new light-vehicle retail outlets (i.e. rooftops)</a:t>
            </a:r>
          </a:p>
          <a:p>
            <a:pPr lvl="1"/>
            <a:r>
              <a:rPr lang="en-US" dirty="0"/>
              <a:t>Down from 16,772 at year-end 2017</a:t>
            </a:r>
          </a:p>
          <a:p>
            <a:r>
              <a:rPr lang="en-US" dirty="0"/>
              <a:t>1,529 new truck retail outlets</a:t>
            </a:r>
          </a:p>
          <a:p>
            <a:pPr lvl="1"/>
            <a:r>
              <a:rPr lang="en-US" dirty="0"/>
              <a:t>Down from 1,536 at  year-end 2017</a:t>
            </a:r>
          </a:p>
          <a:p>
            <a:r>
              <a:rPr lang="en-US" dirty="0"/>
              <a:t>18,258 Total rooftops</a:t>
            </a:r>
          </a:p>
          <a:p>
            <a:pPr lvl="1"/>
            <a:r>
              <a:rPr lang="en-US" dirty="0"/>
              <a:t>Including medium and heavy duty</a:t>
            </a:r>
          </a:p>
          <a:p>
            <a:pPr lvl="1"/>
            <a:r>
              <a:rPr lang="en-US" dirty="0"/>
              <a:t>Down 50 rooftops from 18,308 at year-end 2017</a:t>
            </a:r>
          </a:p>
          <a:p>
            <a:r>
              <a:rPr lang="en-US" dirty="0"/>
              <a:t>Over 32,000 franchises</a:t>
            </a:r>
          </a:p>
          <a:p>
            <a:r>
              <a:rPr lang="en-US" dirty="0"/>
              <a:t>89.48% are NADA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81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E93035-FA63-410C-94D0-07E4A165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Dealers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7E268D-16BA-446B-ADDE-E3A090882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new light-vehicle dealership sales topped $1T in 2018</a:t>
            </a:r>
          </a:p>
          <a:p>
            <a:pPr lvl="1"/>
            <a:r>
              <a:rPr lang="en-US" dirty="0"/>
              <a:t>This is the second straight year of greater than $1T sales</a:t>
            </a:r>
          </a:p>
          <a:p>
            <a:r>
              <a:rPr lang="en-US" dirty="0"/>
              <a:t>U.S. Dealers represent between 19 and 20% of all retail sales in the U.S.</a:t>
            </a:r>
          </a:p>
        </p:txBody>
      </p:sp>
    </p:spTree>
    <p:extLst>
      <p:ext uri="{BB962C8B-B14F-4D97-AF65-F5344CB8AC3E}">
        <p14:creationId xmlns:p14="http://schemas.microsoft.com/office/powerpoint/2010/main" val="3892924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68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245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25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4259AB-8E5A-974E-805E-91AE60DE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38"/>
            <a:ext cx="10515600" cy="1325563"/>
          </a:xfrm>
        </p:spPr>
        <p:txBody>
          <a:bodyPr/>
          <a:lstStyle/>
          <a:p>
            <a:r>
              <a:rPr lang="en-US" dirty="0"/>
              <a:t>New Light-Vehicle Sales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41D3C9F7-9A2C-4E58-AACF-29126B86D63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517101"/>
          <a:ext cx="10591800" cy="484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3CBEA5-4577-4020-A098-F9309B49722E}"/>
              </a:ext>
            </a:extLst>
          </p:cNvPr>
          <p:cNvSpPr txBox="1"/>
          <p:nvPr/>
        </p:nvSpPr>
        <p:spPr>
          <a:xfrm>
            <a:off x="190500" y="6242765"/>
            <a:ext cx="196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Wards Auto; NADA</a:t>
            </a:r>
          </a:p>
        </p:txBody>
      </p:sp>
    </p:spTree>
    <p:extLst>
      <p:ext uri="{BB962C8B-B14F-4D97-AF65-F5344CB8AC3E}">
        <p14:creationId xmlns:p14="http://schemas.microsoft.com/office/powerpoint/2010/main" val="362116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ECE306-4512-4583-A5D0-C5F42C1F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2"/>
            <a:ext cx="10515600" cy="1325563"/>
          </a:xfrm>
        </p:spPr>
        <p:txBody>
          <a:bodyPr/>
          <a:lstStyle/>
          <a:p>
            <a:r>
              <a:rPr lang="en-US" dirty="0"/>
              <a:t>Vehicle Mix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CBDD4411-093E-475D-B1E9-1F799438543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83076"/>
          <a:ext cx="10515600" cy="509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E6C4B4B-BB8B-4836-B03C-646C72B5AF70}"/>
              </a:ext>
            </a:extLst>
          </p:cNvPr>
          <p:cNvSpPr txBox="1"/>
          <p:nvPr/>
        </p:nvSpPr>
        <p:spPr>
          <a:xfrm>
            <a:off x="190500" y="6242765"/>
            <a:ext cx="196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Wards Auto</a:t>
            </a:r>
          </a:p>
        </p:txBody>
      </p:sp>
    </p:spTree>
    <p:extLst>
      <p:ext uri="{BB962C8B-B14F-4D97-AF65-F5344CB8AC3E}">
        <p14:creationId xmlns:p14="http://schemas.microsoft.com/office/powerpoint/2010/main" val="304600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07142-4427-4EDC-9F02-C1936166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236"/>
            <a:ext cx="10972800" cy="731520"/>
          </a:xfrm>
        </p:spPr>
        <p:txBody>
          <a:bodyPr/>
          <a:lstStyle/>
          <a:p>
            <a:r>
              <a:rPr lang="en-US" dirty="0"/>
              <a:t>Incentives per Unit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5D23BE48-EEE4-42E5-B5E8-069736357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44113"/>
              </p:ext>
            </p:extLst>
          </p:nvPr>
        </p:nvGraphicFramePr>
        <p:xfrm>
          <a:off x="838200" y="864756"/>
          <a:ext cx="10515600" cy="531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EE27A1-D457-41C6-9542-563D1CC85091}"/>
              </a:ext>
            </a:extLst>
          </p:cNvPr>
          <p:cNvSpPr txBox="1"/>
          <p:nvPr/>
        </p:nvSpPr>
        <p:spPr>
          <a:xfrm>
            <a:off x="168676" y="6276513"/>
            <a:ext cx="3062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J.D. Power and LMC Automotive</a:t>
            </a:r>
          </a:p>
        </p:txBody>
      </p:sp>
    </p:spTree>
    <p:extLst>
      <p:ext uri="{BB962C8B-B14F-4D97-AF65-F5344CB8AC3E}">
        <p14:creationId xmlns:p14="http://schemas.microsoft.com/office/powerpoint/2010/main" val="61212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2B14F-54AB-444D-B9E1-1F765BA1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5277"/>
            <a:ext cx="10972800" cy="731520"/>
          </a:xfrm>
        </p:spPr>
        <p:txBody>
          <a:bodyPr/>
          <a:lstStyle/>
          <a:p>
            <a:r>
              <a:rPr lang="en-US" dirty="0"/>
              <a:t>Average New Vehicle Transaction Price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50CC73C3-122B-41F9-905E-64E866294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412564"/>
              </p:ext>
            </p:extLst>
          </p:nvPr>
        </p:nvGraphicFramePr>
        <p:xfrm>
          <a:off x="838200" y="1046797"/>
          <a:ext cx="10515600" cy="513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450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1E5E5C-06CA-444A-AC1D-AF452A5B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Average Monthly Payment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5DC4BA19-6EDB-4950-BA4E-6A7E3BB236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985421"/>
          <a:ext cx="10515600" cy="519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4B323F-C14C-418D-A451-A7DFC6A35963}"/>
              </a:ext>
            </a:extLst>
          </p:cNvPr>
          <p:cNvSpPr txBox="1"/>
          <p:nvPr/>
        </p:nvSpPr>
        <p:spPr>
          <a:xfrm>
            <a:off x="304800" y="6257925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Experian</a:t>
            </a:r>
          </a:p>
        </p:txBody>
      </p:sp>
    </p:spTree>
    <p:extLst>
      <p:ext uri="{BB962C8B-B14F-4D97-AF65-F5344CB8AC3E}">
        <p14:creationId xmlns:p14="http://schemas.microsoft.com/office/powerpoint/2010/main" val="395470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8E897-E391-440C-A2BF-6F782756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66" y="196234"/>
            <a:ext cx="10515600" cy="789188"/>
          </a:xfrm>
        </p:spPr>
        <p:txBody>
          <a:bodyPr/>
          <a:lstStyle/>
          <a:p>
            <a:r>
              <a:rPr lang="en-US" dirty="0"/>
              <a:t>Payment Gap Continues to Widen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59CA580E-335A-4B1E-9B8F-BCF09297304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985422"/>
          <a:ext cx="10515600" cy="519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1AB2F4-1BBE-4925-8AB7-F0CB60D306F7}"/>
              </a:ext>
            </a:extLst>
          </p:cNvPr>
          <p:cNvSpPr txBox="1"/>
          <p:nvPr/>
        </p:nvSpPr>
        <p:spPr>
          <a:xfrm>
            <a:off x="304800" y="6221582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Experian</a:t>
            </a:r>
          </a:p>
        </p:txBody>
      </p:sp>
    </p:spTree>
    <p:extLst>
      <p:ext uri="{BB962C8B-B14F-4D97-AF65-F5344CB8AC3E}">
        <p14:creationId xmlns:p14="http://schemas.microsoft.com/office/powerpoint/2010/main" val="57838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108424-6D97-45A8-8EA0-99B645B6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5277"/>
            <a:ext cx="10972800" cy="731520"/>
          </a:xfrm>
        </p:spPr>
        <p:txBody>
          <a:bodyPr/>
          <a:lstStyle/>
          <a:p>
            <a:r>
              <a:rPr lang="en-US" dirty="0"/>
              <a:t>Average Interest Rate on Vehicle Financing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92EA5DC1-42CA-4706-BDF9-F7526D28613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65320"/>
          <a:ext cx="10515600" cy="511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CDB328-D0EA-4E60-8397-62250AA54051}"/>
              </a:ext>
            </a:extLst>
          </p:cNvPr>
          <p:cNvSpPr txBox="1"/>
          <p:nvPr/>
        </p:nvSpPr>
        <p:spPr>
          <a:xfrm>
            <a:off x="304800" y="6221582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Experian</a:t>
            </a:r>
          </a:p>
        </p:txBody>
      </p:sp>
    </p:spTree>
    <p:extLst>
      <p:ext uri="{BB962C8B-B14F-4D97-AF65-F5344CB8AC3E}">
        <p14:creationId xmlns:p14="http://schemas.microsoft.com/office/powerpoint/2010/main" val="1090632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DA Theme Colors">
      <a:dk1>
        <a:srgbClr val="343333"/>
      </a:dk1>
      <a:lt1>
        <a:sysClr val="window" lastClr="FFFFFF"/>
      </a:lt1>
      <a:dk2>
        <a:srgbClr val="7D868C"/>
      </a:dk2>
      <a:lt2>
        <a:srgbClr val="EEECE1"/>
      </a:lt2>
      <a:accent1>
        <a:srgbClr val="B21E28"/>
      </a:accent1>
      <a:accent2>
        <a:srgbClr val="F9A01B"/>
      </a:accent2>
      <a:accent3>
        <a:srgbClr val="009BDE"/>
      </a:accent3>
      <a:accent4>
        <a:srgbClr val="242D69"/>
      </a:accent4>
      <a:accent5>
        <a:srgbClr val="006098"/>
      </a:accent5>
      <a:accent6>
        <a:srgbClr val="6D6E6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17999</TotalTime>
  <Words>1067</Words>
  <Application>Microsoft Macintosh PowerPoint</Application>
  <PresentationFormat>Custom</PresentationFormat>
  <Paragraphs>348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2018 MARKET RECAP</vt:lpstr>
      <vt:lpstr>PowerPoint Presentation</vt:lpstr>
      <vt:lpstr>New Light-Vehicle Sales</vt:lpstr>
      <vt:lpstr>Vehicle Mix </vt:lpstr>
      <vt:lpstr>Incentives per Unit</vt:lpstr>
      <vt:lpstr>Average New Vehicle Transaction Price</vt:lpstr>
      <vt:lpstr>Average Monthly Payment</vt:lpstr>
      <vt:lpstr>Payment Gap Continues to Widen</vt:lpstr>
      <vt:lpstr>Average Interest Rate on Vehicle Financing</vt:lpstr>
      <vt:lpstr>Average Loan Terms</vt:lpstr>
      <vt:lpstr>Low Priced Vehicles selling Quickly</vt:lpstr>
      <vt:lpstr>Commercial Truck Sales</vt:lpstr>
      <vt:lpstr>U.S. Market Share – Dec. 2018 YTD </vt:lpstr>
      <vt:lpstr>U.S. Market Share – Dec. 2018 YTD</vt:lpstr>
      <vt:lpstr>U.S. Market Share Change – Dec. 2018 YTD</vt:lpstr>
      <vt:lpstr>U.S. Segment Share – Dec. 2018 YTD</vt:lpstr>
      <vt:lpstr>U.S. Segment Units – Dec. 2018 YTD</vt:lpstr>
      <vt:lpstr>U.S. Sales by Powertrain – Dec. 2018 YTD</vt:lpstr>
      <vt:lpstr>U.S. Top Selling Models – Dec. 2018 YTD</vt:lpstr>
      <vt:lpstr>U.S. Dealers</vt:lpstr>
      <vt:lpstr>U.S. Dealers</vt:lpstr>
      <vt:lpstr>Thank you.</vt:lpstr>
      <vt:lpstr>PowerPoint Presentation</vt:lpstr>
      <vt:lpstr>PowerPoint Presentation</vt:lpstr>
    </vt:vector>
  </TitlesOfParts>
  <Company>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Gallagher</dc:creator>
  <cp:lastModifiedBy>wes lutz</cp:lastModifiedBy>
  <cp:revision>50</cp:revision>
  <cp:lastPrinted>2015-11-13T14:10:29Z</cp:lastPrinted>
  <dcterms:created xsi:type="dcterms:W3CDTF">2015-11-06T17:50:53Z</dcterms:created>
  <dcterms:modified xsi:type="dcterms:W3CDTF">2019-03-04T15:32:14Z</dcterms:modified>
</cp:coreProperties>
</file>